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2"/>
  </p:notesMasterIdLst>
  <p:sldIdLst>
    <p:sldId id="256" r:id="rId2"/>
    <p:sldId id="259" r:id="rId3"/>
    <p:sldId id="260" r:id="rId4"/>
    <p:sldId id="258" r:id="rId5"/>
    <p:sldId id="262" r:id="rId6"/>
    <p:sldId id="266" r:id="rId7"/>
    <p:sldId id="268" r:id="rId8"/>
    <p:sldId id="269" r:id="rId9"/>
    <p:sldId id="840" r:id="rId10"/>
    <p:sldId id="839" r:id="rId11"/>
    <p:sldId id="837" r:id="rId12"/>
    <p:sldId id="830" r:id="rId13"/>
    <p:sldId id="831" r:id="rId14"/>
    <p:sldId id="854" r:id="rId15"/>
    <p:sldId id="855" r:id="rId16"/>
    <p:sldId id="856" r:id="rId17"/>
    <p:sldId id="846" r:id="rId18"/>
    <p:sldId id="275" r:id="rId19"/>
    <p:sldId id="257" r:id="rId20"/>
    <p:sldId id="844" r:id="rId21"/>
    <p:sldId id="271" r:id="rId22"/>
    <p:sldId id="274" r:id="rId23"/>
    <p:sldId id="842" r:id="rId24"/>
    <p:sldId id="835" r:id="rId25"/>
    <p:sldId id="836" r:id="rId26"/>
    <p:sldId id="281" r:id="rId27"/>
    <p:sldId id="810" r:id="rId28"/>
    <p:sldId id="847" r:id="rId29"/>
    <p:sldId id="838" r:id="rId30"/>
    <p:sldId id="292" r:id="rId31"/>
    <p:sldId id="294" r:id="rId32"/>
    <p:sldId id="295" r:id="rId33"/>
    <p:sldId id="296" r:id="rId34"/>
    <p:sldId id="297" r:id="rId35"/>
    <p:sldId id="301" r:id="rId36"/>
    <p:sldId id="302" r:id="rId37"/>
    <p:sldId id="303" r:id="rId38"/>
    <p:sldId id="828" r:id="rId39"/>
    <p:sldId id="829" r:id="rId40"/>
    <p:sldId id="267" r:id="rId41"/>
  </p:sldIdLst>
  <p:sldSz cx="12192000" cy="6858000"/>
  <p:notesSz cx="6858000" cy="9144000"/>
  <p:embeddedFontLst>
    <p:embeddedFont>
      <p:font typeface="Montserrat" pitchFamily="2" charset="77"/>
      <p:regular r:id="rId43"/>
      <p:bold r:id="rId44"/>
      <p:italic r:id="rId45"/>
      <p:boldItalic r:id="rId46"/>
    </p:embeddedFont>
    <p:embeddedFont>
      <p:font typeface="Montserrat Medium" panose="020F0502020204030204" pitchFamily="34" charset="0"/>
      <p:regular r:id="rId47"/>
      <p:bold r:id="rId48"/>
      <p:italic r:id="rId49"/>
      <p:boldItalic r:id="rId48"/>
    </p:embeddedFont>
    <p:embeddedFont>
      <p:font typeface="Montserrat SemiBold" panose="020F0502020204030204" pitchFamily="34" charset="0"/>
      <p:regular r:id="rId50"/>
      <p:bold r:id="rId51"/>
      <p:italic r:id="rId52"/>
      <p:boldItalic r:id="rId53"/>
    </p:embeddedFont>
    <p:embeddedFont>
      <p:font typeface="Roboto" panose="02000000000000000000" pitchFamily="2" charset="0"/>
      <p:regular r:id="rId54"/>
      <p:bold r:id="rId55"/>
      <p:italic r:id="rId56"/>
      <p:boldItalic r:id="rId57"/>
    </p:embeddedFont>
    <p:embeddedFont>
      <p:font typeface="Roboto Medium" panose="020F0502020204030204" pitchFamily="34" charset="0"/>
      <p:regular r:id="rId58"/>
      <p:italic r:id="rId59"/>
    </p:embeddedFont>
    <p:embeddedFont>
      <p:font typeface="Times" panose="020F0502020204030204" pitchFamily="34" charset="0"/>
      <p:regular r:id="rId60"/>
      <p:bold r:id="rId61"/>
      <p:italic r:id="rId62"/>
      <p:boldItalic r:id="rId6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9" roundtripDataSignature="AMtx7mgqAmnZp3Wyx8lqikBa1SXm3qrn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42"/>
    <p:restoredTop sz="94694"/>
  </p:normalViewPr>
  <p:slideViewPr>
    <p:cSldViewPr snapToGrid="0">
      <p:cViewPr>
        <p:scale>
          <a:sx n="95" d="100"/>
          <a:sy n="95" d="100"/>
        </p:scale>
        <p:origin x="1224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font" Target="fonts/font13.fntdata"/><Relationship Id="rId63" Type="http://schemas.openxmlformats.org/officeDocument/2006/relationships/font" Target="fonts/font21.fntdata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8" Type="http://schemas.openxmlformats.org/officeDocument/2006/relationships/font" Target="fonts/font16.fntdata"/><Relationship Id="rId5" Type="http://schemas.openxmlformats.org/officeDocument/2006/relationships/slide" Target="slides/slide4.xml"/><Relationship Id="rId61" Type="http://schemas.openxmlformats.org/officeDocument/2006/relationships/font" Target="fonts/font19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font" Target="fonts/font14.fntdata"/><Relationship Id="rId69" Type="http://customschemas.google.com/relationships/presentationmetadata" Target="metadata"/><Relationship Id="rId8" Type="http://schemas.openxmlformats.org/officeDocument/2006/relationships/slide" Target="slides/slide7.xml"/><Relationship Id="rId51" Type="http://schemas.openxmlformats.org/officeDocument/2006/relationships/font" Target="fonts/font9.fntdata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59" Type="http://schemas.openxmlformats.org/officeDocument/2006/relationships/font" Target="fonts/font17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2.fntdata"/><Relationship Id="rId62" Type="http://schemas.openxmlformats.org/officeDocument/2006/relationships/font" Target="fonts/font20.fntdata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7.fntdata"/><Relationship Id="rId57" Type="http://schemas.openxmlformats.org/officeDocument/2006/relationships/font" Target="fonts/font15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font" Target="fonts/font10.fntdata"/><Relationship Id="rId60" Type="http://schemas.openxmlformats.org/officeDocument/2006/relationships/font" Target="fonts/font18.fntdata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5" name="Google Shape;9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4" name="Google Shape;13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365209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296969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0" name="Google Shape;17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485355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0" name="Google Shape;17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484942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0" name="Google Shape;17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908736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0" name="Google Shape;17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575234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0" name="Google Shape;17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167871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0" name="Google Shape;17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386224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3" name="Google Shape;14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833231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6" name="Google Shape;1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369854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554472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0" name="Google Shape;17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167871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0" name="Google Shape;17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156548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0" name="Google Shape;17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361253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0" name="Google Shape;17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275932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0" name="Google Shape;17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942515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3" name="Google Shape;14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511230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0" name="Google Shape;17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831840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06965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91" name="Google Shape;39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07" name="Google Shape;407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16" name="Google Shape;416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28" name="Google Shape;428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40" name="Google Shape;440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80" name="Google Shape;480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89" name="Google Shape;489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98" name="Google Shape;498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6" name="Google Shape;1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4559534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3" name="Google Shape;14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11003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9" name="Google Shape;17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4" name="Google Shape;13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0" name="Google Shape;17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0" name="Google Shape;17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978566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0" name="Google Shape;17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80887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4" name="Google Shape;13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67757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4"/>
          <p:cNvPicPr preferRelativeResize="0"/>
          <p:nvPr/>
        </p:nvPicPr>
        <p:blipFill rotWithShape="1">
          <a:blip r:embed="rId3">
            <a:alphaModFix/>
          </a:blip>
          <a:srcRect t="128" b="129"/>
          <a:stretch/>
        </p:blipFill>
        <p:spPr>
          <a:xfrm>
            <a:off x="457206" y="457200"/>
            <a:ext cx="3054095" cy="36588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348350" y="2462650"/>
            <a:ext cx="11350800" cy="12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55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subTitle" idx="1"/>
          </p:nvPr>
        </p:nvSpPr>
        <p:spPr>
          <a:xfrm>
            <a:off x="353800" y="3675066"/>
            <a:ext cx="9827400" cy="6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Montserrat SemiBold"/>
              <a:buNone/>
              <a:defRPr b="1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subTitle" idx="2"/>
          </p:nvPr>
        </p:nvSpPr>
        <p:spPr>
          <a:xfrm>
            <a:off x="353800" y="4910675"/>
            <a:ext cx="9149100" cy="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subTitle" idx="3"/>
          </p:nvPr>
        </p:nvSpPr>
        <p:spPr>
          <a:xfrm>
            <a:off x="357975" y="5339975"/>
            <a:ext cx="9149100" cy="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  <a:def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Text Columns">
  <p:cSld name="Slide with Text Columns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4"/>
          <p:cNvSpPr txBox="1">
            <a:spLocks noGrp="1"/>
          </p:cNvSpPr>
          <p:nvPr>
            <p:ph type="title"/>
          </p:nvPr>
        </p:nvSpPr>
        <p:spPr>
          <a:xfrm>
            <a:off x="457200" y="365760"/>
            <a:ext cx="11274552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040"/>
              </a:buClr>
              <a:buSzPts val="1400"/>
              <a:buNone/>
              <a:defRPr>
                <a:solidFill>
                  <a:srgbClr val="00304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4"/>
          <p:cNvSpPr txBox="1">
            <a:spLocks noGrp="1"/>
          </p:cNvSpPr>
          <p:nvPr>
            <p:ph type="body" idx="1"/>
          </p:nvPr>
        </p:nvSpPr>
        <p:spPr>
          <a:xfrm>
            <a:off x="6208776" y="1143000"/>
            <a:ext cx="5522976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6195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Char char="•"/>
              <a:defRPr sz="21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9" name="Google Shape;89;p24"/>
          <p:cNvSpPr txBox="1">
            <a:spLocks noGrp="1"/>
          </p:cNvSpPr>
          <p:nvPr>
            <p:ph type="body" idx="2"/>
          </p:nvPr>
        </p:nvSpPr>
        <p:spPr>
          <a:xfrm>
            <a:off x="457200" y="1143000"/>
            <a:ext cx="5522976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6195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Char char="•"/>
              <a:defRPr sz="21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pic>
        <p:nvPicPr>
          <p:cNvPr id="90" name="Google Shape;90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200" y="6355080"/>
            <a:ext cx="2261519" cy="270933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4"/>
          <p:cNvSpPr txBox="1"/>
          <p:nvPr/>
        </p:nvSpPr>
        <p:spPr>
          <a:xfrm>
            <a:off x="3200400" y="6355080"/>
            <a:ext cx="8531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Medium"/>
              <a:buNone/>
            </a:pPr>
            <a:r>
              <a:rPr lang="en-US" sz="1200" b="0" i="0" u="none" strike="noStrike" cap="none">
                <a:solidFill>
                  <a:srgbClr val="00304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www.telegeography.com</a:t>
            </a:r>
            <a:endParaRPr sz="2400" b="0" i="0" u="none" strike="noStrike" cap="none">
              <a:solidFill>
                <a:srgbClr val="00304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92" name="Google Shape;9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75" y="5209000"/>
            <a:ext cx="11853327" cy="203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E46962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Image">
  <p:cSld name="Slide with Imag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>
            <a:spLocks noGrp="1"/>
          </p:cNvSpPr>
          <p:nvPr>
            <p:ph type="title"/>
          </p:nvPr>
        </p:nvSpPr>
        <p:spPr>
          <a:xfrm>
            <a:off x="457200" y="365760"/>
            <a:ext cx="11274552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5"/>
          <p:cNvSpPr>
            <a:spLocks noGrp="1"/>
          </p:cNvSpPr>
          <p:nvPr>
            <p:ph type="pic" idx="2"/>
          </p:nvPr>
        </p:nvSpPr>
        <p:spPr>
          <a:xfrm>
            <a:off x="457200" y="1143000"/>
            <a:ext cx="11274600" cy="4800600"/>
          </a:xfrm>
          <a:prstGeom prst="rect">
            <a:avLst/>
          </a:prstGeom>
          <a:noFill/>
          <a:ln>
            <a:noFill/>
          </a:ln>
        </p:spPr>
      </p:sp>
      <p:pic>
        <p:nvPicPr>
          <p:cNvPr id="24" name="Google Shape;24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200" y="6355080"/>
            <a:ext cx="2261519" cy="270933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15"/>
          <p:cNvSpPr txBox="1"/>
          <p:nvPr/>
        </p:nvSpPr>
        <p:spPr>
          <a:xfrm>
            <a:off x="3200400" y="6355080"/>
            <a:ext cx="8531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Medium"/>
              <a:buNone/>
            </a:pPr>
            <a:r>
              <a:rPr lang="en-US" sz="1200" b="0" i="0" u="none" strike="noStrike" cap="none">
                <a:solidFill>
                  <a:srgbClr val="00304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www.telegeography.com</a:t>
            </a:r>
            <a:endParaRPr sz="2400" b="0" i="0" u="none" strike="noStrike" cap="none">
              <a:solidFill>
                <a:srgbClr val="00304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6" name="Google Shape;2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75" y="5209000"/>
            <a:ext cx="11853327" cy="203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63121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E46962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Figure (Right) and Text">
  <p:cSld name="Slide with Figure (Right) and 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04"/>
          <p:cNvSpPr>
            <a:spLocks noGrp="1"/>
          </p:cNvSpPr>
          <p:nvPr>
            <p:ph type="pic" idx="2"/>
          </p:nvPr>
        </p:nvSpPr>
        <p:spPr>
          <a:xfrm>
            <a:off x="3840480" y="1371600"/>
            <a:ext cx="7891272" cy="4343400"/>
          </a:xfrm>
          <a:prstGeom prst="rect">
            <a:avLst/>
          </a:prstGeom>
          <a:noFill/>
          <a:ln>
            <a:noFill/>
          </a:ln>
        </p:spPr>
      </p:sp>
      <p:sp>
        <p:nvSpPr>
          <p:cNvPr id="32" name="Google Shape;32;p104"/>
          <p:cNvSpPr txBox="1">
            <a:spLocks noGrp="1"/>
          </p:cNvSpPr>
          <p:nvPr>
            <p:ph type="title"/>
          </p:nvPr>
        </p:nvSpPr>
        <p:spPr>
          <a:xfrm>
            <a:off x="457200" y="365760"/>
            <a:ext cx="11274552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04"/>
          <p:cNvSpPr txBox="1">
            <a:spLocks noGrp="1"/>
          </p:cNvSpPr>
          <p:nvPr>
            <p:ph type="body" idx="1"/>
          </p:nvPr>
        </p:nvSpPr>
        <p:spPr>
          <a:xfrm>
            <a:off x="457201" y="1371600"/>
            <a:ext cx="3383280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 sz="1600"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>
                <a:solidFill>
                  <a:schemeClr val="dk2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>
                <a:solidFill>
                  <a:schemeClr val="dk2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>
                <a:solidFill>
                  <a:schemeClr val="dk2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>
                <a:solidFill>
                  <a:schemeClr val="dk2"/>
                </a:solidFill>
              </a:defRPr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>
                <a:solidFill>
                  <a:schemeClr val="dk2"/>
                </a:solidFill>
              </a:defRPr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>
                <a:solidFill>
                  <a:schemeClr val="dk2"/>
                </a:solidFill>
              </a:defRPr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04"/>
          <p:cNvSpPr txBox="1">
            <a:spLocks noGrp="1"/>
          </p:cNvSpPr>
          <p:nvPr>
            <p:ph type="body" idx="3"/>
          </p:nvPr>
        </p:nvSpPr>
        <p:spPr>
          <a:xfrm>
            <a:off x="3840480" y="1143000"/>
            <a:ext cx="789127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5" name="Google Shape;35;p104"/>
          <p:cNvSpPr txBox="1">
            <a:spLocks noGrp="1"/>
          </p:cNvSpPr>
          <p:nvPr>
            <p:ph type="body" idx="4"/>
          </p:nvPr>
        </p:nvSpPr>
        <p:spPr>
          <a:xfrm>
            <a:off x="457199" y="5715000"/>
            <a:ext cx="1127455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 i="1"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pic>
        <p:nvPicPr>
          <p:cNvPr id="36" name="Google Shape;36;p10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200" y="6355080"/>
            <a:ext cx="2261519" cy="27093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4"/>
          <p:cNvSpPr txBox="1"/>
          <p:nvPr/>
        </p:nvSpPr>
        <p:spPr>
          <a:xfrm>
            <a:off x="3200400" y="6355080"/>
            <a:ext cx="8531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Medium"/>
              <a:buNone/>
            </a:pPr>
            <a:r>
              <a:rPr lang="en-US" sz="1200" b="0" i="0" u="none" strike="noStrike" cap="none">
                <a:solidFill>
                  <a:srgbClr val="00304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www.telegeography.com</a:t>
            </a:r>
            <a:endParaRPr sz="2400" b="0" i="0" u="none" strike="noStrike" cap="none">
              <a:solidFill>
                <a:srgbClr val="00304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38" name="Google Shape;38;p1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9075" y="5209000"/>
            <a:ext cx="11853327" cy="203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3616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ith Subtitle">
  <p:cSld name="Title Slid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g2df41bb41f9_1_55"/>
          <p:cNvPicPr preferRelativeResize="0"/>
          <p:nvPr/>
        </p:nvPicPr>
        <p:blipFill rotWithShape="1">
          <a:blip r:embed="rId3">
            <a:alphaModFix/>
          </a:blip>
          <a:srcRect t="129" b="129"/>
          <a:stretch/>
        </p:blipFill>
        <p:spPr>
          <a:xfrm>
            <a:off x="457206" y="457200"/>
            <a:ext cx="3054095" cy="36588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g2df41bb41f9_1_55"/>
          <p:cNvSpPr txBox="1">
            <a:spLocks noGrp="1"/>
          </p:cNvSpPr>
          <p:nvPr>
            <p:ph type="title"/>
          </p:nvPr>
        </p:nvSpPr>
        <p:spPr>
          <a:xfrm>
            <a:off x="348350" y="2462650"/>
            <a:ext cx="11350800" cy="12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55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g2df41bb41f9_1_55"/>
          <p:cNvSpPr txBox="1">
            <a:spLocks noGrp="1"/>
          </p:cNvSpPr>
          <p:nvPr>
            <p:ph type="subTitle" idx="1"/>
          </p:nvPr>
        </p:nvSpPr>
        <p:spPr>
          <a:xfrm>
            <a:off x="353800" y="3793325"/>
            <a:ext cx="9827400" cy="12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Montserrat SemiBold"/>
              <a:buNone/>
              <a:defRPr sz="3400" b="1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>
                <a:solidFill>
                  <a:schemeClr val="lt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g2df41bb41f9_1_55"/>
          <p:cNvSpPr txBox="1">
            <a:spLocks noGrp="1"/>
          </p:cNvSpPr>
          <p:nvPr>
            <p:ph type="subTitle" idx="2"/>
          </p:nvPr>
        </p:nvSpPr>
        <p:spPr>
          <a:xfrm>
            <a:off x="381000" y="5593725"/>
            <a:ext cx="108555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>
                <a:solidFill>
                  <a:schemeClr val="lt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g2df41bb41f9_1_55"/>
          <p:cNvSpPr txBox="1">
            <a:spLocks noGrp="1"/>
          </p:cNvSpPr>
          <p:nvPr>
            <p:ph type="subTitle" idx="3"/>
          </p:nvPr>
        </p:nvSpPr>
        <p:spPr>
          <a:xfrm>
            <a:off x="381000" y="5088591"/>
            <a:ext cx="9827400" cy="6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Montserrat SemiBold"/>
              <a:buNone/>
              <a:defRPr b="1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>
                <a:solidFill>
                  <a:schemeClr val="lt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g2df41bb41f9_1_55"/>
          <p:cNvSpPr txBox="1">
            <a:spLocks noGrp="1"/>
          </p:cNvSpPr>
          <p:nvPr>
            <p:ph type="subTitle" idx="4"/>
          </p:nvPr>
        </p:nvSpPr>
        <p:spPr>
          <a:xfrm>
            <a:off x="381000" y="6045950"/>
            <a:ext cx="108555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>
                <a:solidFill>
                  <a:schemeClr val="lt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Figure">
  <p:cSld name="Slide with Figur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>
            <a:spLocks noGrp="1"/>
          </p:cNvSpPr>
          <p:nvPr>
            <p:ph type="title"/>
          </p:nvPr>
        </p:nvSpPr>
        <p:spPr>
          <a:xfrm>
            <a:off x="457200" y="365760"/>
            <a:ext cx="11274552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>
            <a:spLocks noGrp="1"/>
          </p:cNvSpPr>
          <p:nvPr>
            <p:ph type="pic" idx="2"/>
          </p:nvPr>
        </p:nvSpPr>
        <p:spPr>
          <a:xfrm>
            <a:off x="457200" y="1600200"/>
            <a:ext cx="11274552" cy="4343400"/>
          </a:xfrm>
          <a:prstGeom prst="rect">
            <a:avLst/>
          </a:prstGeom>
          <a:noFill/>
          <a:ln>
            <a:noFill/>
          </a:ln>
        </p:spPr>
      </p:sp>
      <p:sp>
        <p:nvSpPr>
          <p:cNvPr id="30" name="Google Shape;30;p16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11274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31" name="Google Shape;3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200" y="6355080"/>
            <a:ext cx="2261519" cy="270933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16"/>
          <p:cNvSpPr txBox="1"/>
          <p:nvPr/>
        </p:nvSpPr>
        <p:spPr>
          <a:xfrm>
            <a:off x="3200400" y="6355080"/>
            <a:ext cx="8531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Medium"/>
              <a:buNone/>
            </a:pPr>
            <a:r>
              <a:rPr lang="en-US" sz="1200" b="0" i="0" u="none" strike="noStrike" cap="none">
                <a:solidFill>
                  <a:srgbClr val="00304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www.telegeography.com</a:t>
            </a:r>
            <a:endParaRPr sz="2400" b="0" i="0" u="none" strike="noStrike" cap="none">
              <a:solidFill>
                <a:srgbClr val="00304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33" name="Google Shape;3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75" y="5209000"/>
            <a:ext cx="11853327" cy="203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E46962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Section Title">
  <p:cSld name="New Section 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8"/>
          <p:cNvSpPr txBox="1">
            <a:spLocks noGrp="1"/>
          </p:cNvSpPr>
          <p:nvPr>
            <p:ph type="title"/>
          </p:nvPr>
        </p:nvSpPr>
        <p:spPr>
          <a:xfrm>
            <a:off x="350275" y="2601450"/>
            <a:ext cx="11065800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55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40"/>
              </a:buClr>
              <a:buSzPts val="1400"/>
              <a:buNone/>
              <a:defRPr>
                <a:solidFill>
                  <a:srgbClr val="00304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40"/>
              </a:buClr>
              <a:buSzPts val="1400"/>
              <a:buNone/>
              <a:defRPr>
                <a:solidFill>
                  <a:srgbClr val="00304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40"/>
              </a:buClr>
              <a:buSzPts val="1400"/>
              <a:buNone/>
              <a:defRPr>
                <a:solidFill>
                  <a:srgbClr val="00304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40"/>
              </a:buClr>
              <a:buSzPts val="1400"/>
              <a:buNone/>
              <a:defRPr>
                <a:solidFill>
                  <a:srgbClr val="00304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40"/>
              </a:buClr>
              <a:buSzPts val="1400"/>
              <a:buNone/>
              <a:defRPr>
                <a:solidFill>
                  <a:srgbClr val="00304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40"/>
              </a:buClr>
              <a:buSzPts val="1400"/>
              <a:buNone/>
              <a:defRPr>
                <a:solidFill>
                  <a:srgbClr val="00304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40"/>
              </a:buClr>
              <a:buSzPts val="1400"/>
              <a:buNone/>
              <a:defRPr>
                <a:solidFill>
                  <a:srgbClr val="00304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40"/>
              </a:buClr>
              <a:buSzPts val="1400"/>
              <a:buNone/>
              <a:defRPr>
                <a:solidFill>
                  <a:srgbClr val="003040"/>
                </a:solidFill>
              </a:defRPr>
            </a:lvl9pPr>
          </a:lstStyle>
          <a:p>
            <a:endParaRPr/>
          </a:p>
        </p:txBody>
      </p:sp>
      <p:pic>
        <p:nvPicPr>
          <p:cNvPr id="36" name="Google Shape;36;p18"/>
          <p:cNvPicPr preferRelativeResize="0"/>
          <p:nvPr/>
        </p:nvPicPr>
        <p:blipFill rotWithShape="1">
          <a:blip r:embed="rId3">
            <a:alphaModFix/>
          </a:blip>
          <a:srcRect t="129" b="129"/>
          <a:stretch/>
        </p:blipFill>
        <p:spPr>
          <a:xfrm>
            <a:off x="457206" y="457200"/>
            <a:ext cx="3054095" cy="365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Text">
  <p:cSld name="Slide with 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9"/>
          <p:cNvSpPr txBox="1">
            <a:spLocks noGrp="1"/>
          </p:cNvSpPr>
          <p:nvPr>
            <p:ph type="title"/>
          </p:nvPr>
        </p:nvSpPr>
        <p:spPr>
          <a:xfrm>
            <a:off x="457200" y="365760"/>
            <a:ext cx="11274552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11274552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304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3040"/>
              </a:buClr>
              <a:buSzPts val="1800"/>
              <a:buChar char="•"/>
              <a:defRPr/>
            </a:lvl2pPr>
            <a:lvl3pPr marL="1371600" lvl="2" indent="-36195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003040"/>
              </a:buClr>
              <a:buSzPts val="2100"/>
              <a:buChar char="•"/>
              <a:defRPr sz="21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3040"/>
              </a:buClr>
              <a:buSzPts val="1800"/>
              <a:buChar char="•"/>
              <a:defRPr sz="18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3040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3040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3040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3040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3040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pic>
        <p:nvPicPr>
          <p:cNvPr id="47" name="Google Shape;47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200" y="6355080"/>
            <a:ext cx="2261519" cy="270933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19"/>
          <p:cNvSpPr txBox="1"/>
          <p:nvPr/>
        </p:nvSpPr>
        <p:spPr>
          <a:xfrm>
            <a:off x="3200400" y="6355080"/>
            <a:ext cx="8531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Medium"/>
              <a:buNone/>
            </a:pPr>
            <a:r>
              <a:rPr lang="en-US" sz="1200" b="0" i="0" u="none" strike="noStrike" cap="none">
                <a:solidFill>
                  <a:srgbClr val="00304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www.telegeography.com</a:t>
            </a:r>
            <a:endParaRPr sz="2400" b="0" i="0" u="none" strike="noStrike" cap="none">
              <a:solidFill>
                <a:srgbClr val="00304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49" name="Google Shape;4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75" y="5209000"/>
            <a:ext cx="11853327" cy="203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Text and Wrapping Title">
  <p:cSld name="Slide with Text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df41bb41f9_1_6"/>
          <p:cNvSpPr txBox="1">
            <a:spLocks noGrp="1"/>
          </p:cNvSpPr>
          <p:nvPr>
            <p:ph type="body" idx="1"/>
          </p:nvPr>
        </p:nvSpPr>
        <p:spPr>
          <a:xfrm>
            <a:off x="458700" y="1743125"/>
            <a:ext cx="11274600" cy="44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3040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3040"/>
              </a:buClr>
              <a:buSzPts val="1800"/>
              <a:buChar char="•"/>
              <a:defRPr/>
            </a:lvl2pPr>
            <a:lvl3pPr marL="1371600" lvl="2" indent="-3619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003040"/>
              </a:buClr>
              <a:buSzPts val="2100"/>
              <a:buChar char="•"/>
              <a:defRPr sz="2100"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3040"/>
              </a:buClr>
              <a:buSzPts val="1800"/>
              <a:buChar char="•"/>
              <a:defRPr sz="1800"/>
            </a:lvl4pPr>
            <a:lvl5pPr marL="228600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3040"/>
              </a:buClr>
              <a:buSzPts val="1600"/>
              <a:buChar char="•"/>
              <a:defRPr sz="1600"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3040"/>
              </a:buClr>
              <a:buSzPts val="1800"/>
              <a:buChar char="»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3040"/>
              </a:buClr>
              <a:buSzPts val="1800"/>
              <a:buChar char="»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3040"/>
              </a:buClr>
              <a:buSzPts val="1800"/>
              <a:buChar char="»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3040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pic>
        <p:nvPicPr>
          <p:cNvPr id="52" name="Google Shape;52;g2df41bb41f9_1_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200" y="6355080"/>
            <a:ext cx="2261519" cy="270933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g2df41bb41f9_1_6"/>
          <p:cNvSpPr txBox="1"/>
          <p:nvPr/>
        </p:nvSpPr>
        <p:spPr>
          <a:xfrm>
            <a:off x="3200400" y="6355080"/>
            <a:ext cx="8531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Medium"/>
              <a:buNone/>
            </a:pPr>
            <a:r>
              <a:rPr lang="en-US" sz="1200" b="0" i="0" u="none" strike="noStrike" cap="none">
                <a:solidFill>
                  <a:srgbClr val="00304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www.telegeography.com</a:t>
            </a:r>
            <a:endParaRPr sz="2400" b="0" i="0" u="none" strike="noStrike" cap="none">
              <a:solidFill>
                <a:srgbClr val="00304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54" name="Google Shape;54;g2df41bb41f9_1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75" y="5209000"/>
            <a:ext cx="11853327" cy="203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g2df41bb41f9_1_6"/>
          <p:cNvSpPr txBox="1">
            <a:spLocks noGrp="1"/>
          </p:cNvSpPr>
          <p:nvPr>
            <p:ph type="title"/>
          </p:nvPr>
        </p:nvSpPr>
        <p:spPr>
          <a:xfrm>
            <a:off x="457200" y="365760"/>
            <a:ext cx="11274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E4696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Figure (Left) and Text">
  <p:cSld name="Slide with Figure (Left) and 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0"/>
          <p:cNvSpPr>
            <a:spLocks noGrp="1"/>
          </p:cNvSpPr>
          <p:nvPr>
            <p:ph type="pic" idx="2"/>
          </p:nvPr>
        </p:nvSpPr>
        <p:spPr>
          <a:xfrm>
            <a:off x="457200" y="1371600"/>
            <a:ext cx="7891272" cy="4343400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20"/>
          <p:cNvSpPr txBox="1">
            <a:spLocks noGrp="1"/>
          </p:cNvSpPr>
          <p:nvPr>
            <p:ph type="title"/>
          </p:nvPr>
        </p:nvSpPr>
        <p:spPr>
          <a:xfrm>
            <a:off x="457200" y="365760"/>
            <a:ext cx="11274552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body" idx="1"/>
          </p:nvPr>
        </p:nvSpPr>
        <p:spPr>
          <a:xfrm>
            <a:off x="8348472" y="1371600"/>
            <a:ext cx="3383280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1pPr>
            <a:lvl2pPr marL="914400" lvl="1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Char char="•"/>
              <a:defRPr sz="1400"/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Char char="•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body" idx="3"/>
          </p:nvPr>
        </p:nvSpPr>
        <p:spPr>
          <a:xfrm>
            <a:off x="457200" y="1143000"/>
            <a:ext cx="789127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body" idx="4"/>
          </p:nvPr>
        </p:nvSpPr>
        <p:spPr>
          <a:xfrm>
            <a:off x="457199" y="5715000"/>
            <a:ext cx="1127455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 i="1"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pic>
        <p:nvPicPr>
          <p:cNvPr id="62" name="Google Shape;62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200" y="6355080"/>
            <a:ext cx="2261519" cy="270933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20"/>
          <p:cNvSpPr txBox="1"/>
          <p:nvPr/>
        </p:nvSpPr>
        <p:spPr>
          <a:xfrm>
            <a:off x="3200400" y="6355080"/>
            <a:ext cx="8531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Medium"/>
              <a:buNone/>
            </a:pPr>
            <a:r>
              <a:rPr lang="en-US" sz="1200" b="0" i="0" u="none" strike="noStrike" cap="none">
                <a:solidFill>
                  <a:srgbClr val="00304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www.telegeography.com</a:t>
            </a:r>
            <a:endParaRPr sz="2400" b="0" i="0" u="none" strike="noStrike" cap="none">
              <a:solidFill>
                <a:srgbClr val="00304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64" name="Google Shape;6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75" y="5209000"/>
            <a:ext cx="11853327" cy="203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E46962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Background Image">
  <p:cSld name="Slide with Background Imag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22"/>
          <p:cNvSpPr txBox="1">
            <a:spLocks noGrp="1"/>
          </p:cNvSpPr>
          <p:nvPr>
            <p:ph type="title"/>
          </p:nvPr>
        </p:nvSpPr>
        <p:spPr>
          <a:xfrm>
            <a:off x="457200" y="365760"/>
            <a:ext cx="1127455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7" name="Google Shape;77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200" y="6355080"/>
            <a:ext cx="2261519" cy="270933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22"/>
          <p:cNvSpPr txBox="1"/>
          <p:nvPr/>
        </p:nvSpPr>
        <p:spPr>
          <a:xfrm>
            <a:off x="3200400" y="6355080"/>
            <a:ext cx="8531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Medium"/>
              <a:buNone/>
            </a:pPr>
            <a:r>
              <a:rPr lang="en-US" sz="1200" b="0" i="0" u="none" strike="noStrike" cap="none">
                <a:solidFill>
                  <a:srgbClr val="00304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www.telegeography.com</a:t>
            </a:r>
            <a:endParaRPr sz="2400" b="0" i="0" u="none" strike="noStrike" cap="none">
              <a:solidFill>
                <a:srgbClr val="00304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79" name="Google Shape;7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75" y="5209000"/>
            <a:ext cx="11853327" cy="203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E46962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">
  <p:cSld name="End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3"/>
          <p:cNvSpPr txBox="1">
            <a:spLocks noGrp="1"/>
          </p:cNvSpPr>
          <p:nvPr>
            <p:ph type="subTitle" idx="1"/>
          </p:nvPr>
        </p:nvSpPr>
        <p:spPr>
          <a:xfrm>
            <a:off x="381000" y="4942200"/>
            <a:ext cx="108555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title"/>
          </p:nvPr>
        </p:nvSpPr>
        <p:spPr>
          <a:xfrm>
            <a:off x="381000" y="3003600"/>
            <a:ext cx="113508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55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subTitle" idx="2"/>
          </p:nvPr>
        </p:nvSpPr>
        <p:spPr>
          <a:xfrm>
            <a:off x="381000" y="4437066"/>
            <a:ext cx="9827400" cy="6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Montserrat SemiBold"/>
              <a:buNone/>
              <a:defRPr b="1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23"/>
          <p:cNvSpPr txBox="1">
            <a:spLocks noGrp="1"/>
          </p:cNvSpPr>
          <p:nvPr>
            <p:ph type="subTitle" idx="3"/>
          </p:nvPr>
        </p:nvSpPr>
        <p:spPr>
          <a:xfrm>
            <a:off x="381000" y="5394425"/>
            <a:ext cx="108555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85" name="Google Shape;85;p23"/>
          <p:cNvPicPr preferRelativeResize="0"/>
          <p:nvPr/>
        </p:nvPicPr>
        <p:blipFill rotWithShape="1">
          <a:blip r:embed="rId3">
            <a:alphaModFix/>
          </a:blip>
          <a:srcRect t="129" b="129"/>
          <a:stretch/>
        </p:blipFill>
        <p:spPr>
          <a:xfrm>
            <a:off x="457206" y="457200"/>
            <a:ext cx="3054095" cy="365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E46962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1127455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040"/>
              </a:buClr>
              <a:buSzPts val="1400"/>
              <a:buFont typeface="Montserrat"/>
              <a:buNone/>
              <a:defRPr sz="4400" b="1" i="0" u="none" strike="noStrike" cap="none">
                <a:solidFill>
                  <a:srgbClr val="00304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rgbClr val="9A0100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rgbClr val="9A0100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rgbClr val="9A0100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rgbClr val="9A0100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9A0100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9A0100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9A0100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9A0100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11274600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040"/>
              </a:buClr>
              <a:buSzPts val="3000"/>
              <a:buFont typeface="Montserrat Medium"/>
              <a:buChar char="•"/>
              <a:defRPr sz="3000" b="0" i="0" u="none" strike="noStrike" cap="none">
                <a:solidFill>
                  <a:srgbClr val="00304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3040"/>
              </a:buClr>
              <a:buSzPts val="2400"/>
              <a:buFont typeface="Montserrat Medium"/>
              <a:buChar char="•"/>
              <a:defRPr sz="2400" b="0" i="0" u="none" strike="noStrike" cap="none">
                <a:solidFill>
                  <a:srgbClr val="00304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619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003040"/>
              </a:buClr>
              <a:buSzPts val="2100"/>
              <a:buFont typeface="Montserrat Medium"/>
              <a:buChar char="•"/>
              <a:defRPr sz="2100" b="0" i="0" u="none" strike="noStrike" cap="none">
                <a:solidFill>
                  <a:srgbClr val="00304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3040"/>
              </a:buClr>
              <a:buSzPts val="1800"/>
              <a:buFont typeface="Montserrat Medium"/>
              <a:buChar char="•"/>
              <a:defRPr sz="1800" b="0" i="0" u="none" strike="noStrike" cap="none">
                <a:solidFill>
                  <a:srgbClr val="00304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3040"/>
              </a:buClr>
              <a:buSzPts val="1600"/>
              <a:buFont typeface="Montserrat Medium"/>
              <a:buChar char="•"/>
              <a:defRPr sz="1600" b="0" i="0" u="none" strike="noStrike" cap="none">
                <a:solidFill>
                  <a:srgbClr val="00304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040"/>
              </a:buClr>
              <a:buSzPts val="2000"/>
              <a:buFont typeface="Montserrat Medium"/>
              <a:buChar char="»"/>
              <a:defRPr sz="2000" b="0" i="0" u="none" strike="noStrike" cap="none">
                <a:solidFill>
                  <a:srgbClr val="00304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040"/>
              </a:buClr>
              <a:buSzPts val="2000"/>
              <a:buFont typeface="Montserrat Medium"/>
              <a:buChar char="»"/>
              <a:defRPr sz="2000" b="0" i="0" u="none" strike="noStrike" cap="none">
                <a:solidFill>
                  <a:srgbClr val="00304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040"/>
              </a:buClr>
              <a:buSzPts val="2000"/>
              <a:buFont typeface="Montserrat Medium"/>
              <a:buChar char="»"/>
              <a:defRPr sz="2000" b="0" i="0" u="none" strike="noStrike" cap="none">
                <a:solidFill>
                  <a:srgbClr val="00304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040"/>
              </a:buClr>
              <a:buSzPts val="2000"/>
              <a:buFont typeface="Montserrat Medium"/>
              <a:buChar char="»"/>
              <a:defRPr sz="2000" b="0" i="0" u="none" strike="noStrike" cap="none">
                <a:solidFill>
                  <a:srgbClr val="00304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5" r:id="rId5"/>
    <p:sldLayoutId id="2147483656" r:id="rId6"/>
    <p:sldLayoutId id="2147483657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submarinecablemap.com/" TargetMode="External"/><Relationship Id="rId4" Type="http://schemas.openxmlformats.org/officeDocument/2006/relationships/hyperlink" Target="https://www.cloudinfrastructuremap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"/>
          <p:cNvSpPr txBox="1">
            <a:spLocks noGrp="1"/>
          </p:cNvSpPr>
          <p:nvPr>
            <p:ph type="title"/>
          </p:nvPr>
        </p:nvSpPr>
        <p:spPr>
          <a:xfrm>
            <a:off x="324575" y="2462650"/>
            <a:ext cx="11350800" cy="12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US" sz="5000" dirty="0"/>
              <a:t>Global Interconnectivity Report</a:t>
            </a:r>
            <a:endParaRPr sz="5000" dirty="0"/>
          </a:p>
        </p:txBody>
      </p:sp>
      <p:sp>
        <p:nvSpPr>
          <p:cNvPr id="100" name="Google Shape;100;p1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en-US" sz="3200" dirty="0"/>
              <a:t>Patrick Christian</a:t>
            </a:r>
          </a:p>
        </p:txBody>
      </p:sp>
      <p:sp>
        <p:nvSpPr>
          <p:cNvPr id="98" name="Google Shape;98;p1"/>
          <p:cNvSpPr txBox="1">
            <a:spLocks noGrp="1"/>
          </p:cNvSpPr>
          <p:nvPr>
            <p:ph type="subTitle" idx="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en-US" dirty="0"/>
              <a:t>GPF Denver</a:t>
            </a:r>
          </a:p>
        </p:txBody>
      </p:sp>
      <p:sp>
        <p:nvSpPr>
          <p:cNvPr id="99" name="Google Shape;99;p1"/>
          <p:cNvSpPr txBox="1">
            <a:spLocks noGrp="1"/>
          </p:cNvSpPr>
          <p:nvPr>
            <p:ph type="subTitle" idx="3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en-US" dirty="0"/>
              <a:t>April,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"/>
          <p:cNvSpPr txBox="1">
            <a:spLocks noGrp="1"/>
          </p:cNvSpPr>
          <p:nvPr>
            <p:ph type="title"/>
          </p:nvPr>
        </p:nvSpPr>
        <p:spPr>
          <a:xfrm>
            <a:off x="457200" y="370806"/>
            <a:ext cx="11274552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000" dirty="0"/>
              <a:t>IP Transit Prices in Major Global Cities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54C5B1B7-A473-6235-40D7-1DF178000AEA}"/>
              </a:ext>
            </a:extLst>
          </p:cNvPr>
          <p:cNvSpPr txBox="1">
            <a:spLocks/>
          </p:cNvSpPr>
          <p:nvPr/>
        </p:nvSpPr>
        <p:spPr>
          <a:xfrm>
            <a:off x="463061" y="1112189"/>
            <a:ext cx="8657820" cy="30355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/>
              <a:t>Three Year CAGR Decline in Major Global Cities</a:t>
            </a:r>
          </a:p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FDC4A4-359F-FE09-168D-6C8BDF9270D9}"/>
              </a:ext>
            </a:extLst>
          </p:cNvPr>
          <p:cNvSpPr txBox="1"/>
          <p:nvPr/>
        </p:nvSpPr>
        <p:spPr>
          <a:xfrm>
            <a:off x="8146696" y="5868881"/>
            <a:ext cx="31502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Source: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TeleGeography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IP Networks</a:t>
            </a:r>
            <a:endParaRPr lang="en-US" dirty="0"/>
          </a:p>
        </p:txBody>
      </p:sp>
      <p:pic>
        <p:nvPicPr>
          <p:cNvPr id="6" name="Picture 5" descr="A map of the world with colored circles&#10;&#10;Description automatically generated">
            <a:extLst>
              <a:ext uri="{FF2B5EF4-FFF2-40B4-BE49-F238E27FC236}">
                <a16:creationId xmlns:a16="http://schemas.microsoft.com/office/drawing/2014/main" id="{BA3D91CA-39B7-073C-61C0-BAC0B31873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185" y="1655300"/>
            <a:ext cx="10894581" cy="389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905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"/>
          <p:cNvSpPr txBox="1">
            <a:spLocks noGrp="1"/>
          </p:cNvSpPr>
          <p:nvPr>
            <p:ph type="title"/>
          </p:nvPr>
        </p:nvSpPr>
        <p:spPr>
          <a:xfrm>
            <a:off x="380999" y="2601450"/>
            <a:ext cx="11140441" cy="8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US" dirty="0"/>
              <a:t>Inter-Regional Trends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07041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map of the world with a diagram&#10;&#10;Description automatically generated">
            <a:extLst>
              <a:ext uri="{FF2B5EF4-FFF2-40B4-BE49-F238E27FC236}">
                <a16:creationId xmlns:a16="http://schemas.microsoft.com/office/drawing/2014/main" id="{08051ACE-E505-F645-80FF-A40171690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8024" cy="6858000"/>
          </a:xfrm>
          <a:prstGeom prst="rect">
            <a:avLst/>
          </a:prstGeom>
        </p:spPr>
      </p:pic>
      <p:sp>
        <p:nvSpPr>
          <p:cNvPr id="173" name="Google Shape;173;p11"/>
          <p:cNvSpPr txBox="1">
            <a:spLocks noGrp="1"/>
          </p:cNvSpPr>
          <p:nvPr>
            <p:ph type="title"/>
          </p:nvPr>
        </p:nvSpPr>
        <p:spPr>
          <a:xfrm>
            <a:off x="840814" y="220546"/>
            <a:ext cx="10409848" cy="707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Global interregional routes, 2024</a:t>
            </a:r>
            <a:endParaRPr dirty="0"/>
          </a:p>
        </p:txBody>
      </p:sp>
      <p:pic>
        <p:nvPicPr>
          <p:cNvPr id="174" name="Google Shape;174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" y="6355080"/>
            <a:ext cx="2261519" cy="270933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1"/>
          <p:cNvSpPr txBox="1"/>
          <p:nvPr/>
        </p:nvSpPr>
        <p:spPr>
          <a:xfrm>
            <a:off x="3200400" y="6355080"/>
            <a:ext cx="8531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Medium"/>
              <a:buNone/>
            </a:pPr>
            <a:r>
              <a:rPr lang="en-US" sz="1200" b="0" i="0" u="none" strike="noStrike" cap="none">
                <a:solidFill>
                  <a:srgbClr val="00304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www.telegeography.com</a:t>
            </a:r>
            <a:endParaRPr sz="2400" b="0" i="0" u="none" strike="noStrike" cap="none">
              <a:solidFill>
                <a:srgbClr val="00304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76" name="Google Shape;176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075" y="5209000"/>
            <a:ext cx="11853327" cy="203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224321-8878-1BC2-8492-95CAFC9A1769}"/>
              </a:ext>
            </a:extLst>
          </p:cNvPr>
          <p:cNvSpPr txBox="1"/>
          <p:nvPr/>
        </p:nvSpPr>
        <p:spPr>
          <a:xfrm>
            <a:off x="8146696" y="5868881"/>
            <a:ext cx="31502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Source: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TeleGeography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IP Networks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301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ap of the world with different colored circles and lines&#10;&#10;Description automatically generated">
            <a:extLst>
              <a:ext uri="{FF2B5EF4-FFF2-40B4-BE49-F238E27FC236}">
                <a16:creationId xmlns:a16="http://schemas.microsoft.com/office/drawing/2014/main" id="{66F34E70-7EC6-BAE5-2D36-36DD2F617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54613"/>
          </a:xfrm>
          <a:prstGeom prst="rect">
            <a:avLst/>
          </a:prstGeom>
        </p:spPr>
      </p:pic>
      <p:pic>
        <p:nvPicPr>
          <p:cNvPr id="174" name="Google Shape;174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" y="6355080"/>
            <a:ext cx="2261519" cy="270933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1"/>
          <p:cNvSpPr txBox="1"/>
          <p:nvPr/>
        </p:nvSpPr>
        <p:spPr>
          <a:xfrm>
            <a:off x="3200400" y="6355080"/>
            <a:ext cx="8531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Medium"/>
              <a:buNone/>
            </a:pPr>
            <a:r>
              <a:rPr lang="en-US" sz="1200" b="0" i="0" u="none" strike="noStrike" cap="none">
                <a:solidFill>
                  <a:srgbClr val="00304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www.telegeography.com</a:t>
            </a:r>
            <a:endParaRPr sz="2400" b="0" i="0" u="none" strike="noStrike" cap="none">
              <a:solidFill>
                <a:srgbClr val="00304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76" name="Google Shape;176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075" y="5209000"/>
            <a:ext cx="11853327" cy="203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224321-8878-1BC2-8492-95CAFC9A1769}"/>
              </a:ext>
            </a:extLst>
          </p:cNvPr>
          <p:cNvSpPr txBox="1"/>
          <p:nvPr/>
        </p:nvSpPr>
        <p:spPr>
          <a:xfrm>
            <a:off x="8146696" y="5868881"/>
            <a:ext cx="31502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Source: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TeleGeography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IP Networks</a:t>
            </a:r>
            <a:endParaRPr lang="en-US" dirty="0"/>
          </a:p>
        </p:txBody>
      </p:sp>
      <p:sp>
        <p:nvSpPr>
          <p:cNvPr id="6" name="Google Shape;173;p11">
            <a:extLst>
              <a:ext uri="{FF2B5EF4-FFF2-40B4-BE49-F238E27FC236}">
                <a16:creationId xmlns:a16="http://schemas.microsoft.com/office/drawing/2014/main" id="{332E6630-75ED-85E9-522A-F34F84DBD1C1}"/>
              </a:ext>
            </a:extLst>
          </p:cNvPr>
          <p:cNvSpPr txBox="1">
            <a:spLocks/>
          </p:cNvSpPr>
          <p:nvPr/>
        </p:nvSpPr>
        <p:spPr>
          <a:xfrm>
            <a:off x="840814" y="220546"/>
            <a:ext cx="10409848" cy="707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4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rgbClr val="9A0100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rgbClr val="9A0100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rgbClr val="9A0100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rgbClr val="9A0100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9A0100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9A0100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9A0100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9A0100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algn="ctr"/>
            <a:r>
              <a:rPr lang="en-US"/>
              <a:t>Global interregional routes,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262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1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/>
          <a:srcRect l="9" r="7"/>
          <a:stretch>
            <a:fillRect/>
          </a:stretch>
        </p:blipFill>
        <p:spPr>
          <a:xfrm>
            <a:off x="0" y="1694"/>
            <a:ext cx="12191997" cy="6854612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1"/>
          <p:cNvSpPr txBox="1">
            <a:spLocks noGrp="1"/>
          </p:cNvSpPr>
          <p:nvPr>
            <p:ph type="title"/>
          </p:nvPr>
        </p:nvSpPr>
        <p:spPr>
          <a:xfrm>
            <a:off x="457200" y="365760"/>
            <a:ext cx="11274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2021-Present</a:t>
            </a:r>
            <a:endParaRPr dirty="0"/>
          </a:p>
        </p:txBody>
      </p:sp>
      <p:pic>
        <p:nvPicPr>
          <p:cNvPr id="174" name="Google Shape;174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" y="6355080"/>
            <a:ext cx="2261519" cy="270933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1"/>
          <p:cNvSpPr txBox="1"/>
          <p:nvPr/>
        </p:nvSpPr>
        <p:spPr>
          <a:xfrm>
            <a:off x="3200400" y="6355080"/>
            <a:ext cx="8531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Medium"/>
              <a:buNone/>
            </a:pPr>
            <a:r>
              <a:rPr lang="en-US" sz="1200" b="0" i="0" u="none" strike="noStrike" cap="none">
                <a:solidFill>
                  <a:srgbClr val="00304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www.telegeography.com</a:t>
            </a:r>
            <a:endParaRPr sz="2400" b="0" i="0" u="none" strike="noStrike" cap="none">
              <a:solidFill>
                <a:srgbClr val="00304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76" name="Google Shape;176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075" y="5209000"/>
            <a:ext cx="11853327" cy="203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3056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1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/>
          <a:srcRect l="9" r="7"/>
          <a:stretch>
            <a:fillRect/>
          </a:stretch>
        </p:blipFill>
        <p:spPr>
          <a:xfrm>
            <a:off x="0" y="1694"/>
            <a:ext cx="12191997" cy="685461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1"/>
          <p:cNvSpPr txBox="1">
            <a:spLocks noGrp="1"/>
          </p:cNvSpPr>
          <p:nvPr>
            <p:ph type="title"/>
          </p:nvPr>
        </p:nvSpPr>
        <p:spPr>
          <a:xfrm>
            <a:off x="457200" y="365760"/>
            <a:ext cx="11274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2021-2027</a:t>
            </a:r>
            <a:endParaRPr dirty="0"/>
          </a:p>
        </p:txBody>
      </p:sp>
      <p:pic>
        <p:nvPicPr>
          <p:cNvPr id="174" name="Google Shape;174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" y="6355080"/>
            <a:ext cx="2261519" cy="270933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1"/>
          <p:cNvSpPr txBox="1"/>
          <p:nvPr/>
        </p:nvSpPr>
        <p:spPr>
          <a:xfrm>
            <a:off x="3200400" y="6355080"/>
            <a:ext cx="8531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Medium"/>
              <a:buNone/>
            </a:pPr>
            <a:r>
              <a:rPr lang="en-US" sz="1200" b="0" i="0" u="none" strike="noStrike" cap="none">
                <a:solidFill>
                  <a:srgbClr val="00304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www.telegeography.com</a:t>
            </a:r>
            <a:endParaRPr sz="2400" b="0" i="0" u="none" strike="noStrike" cap="none">
              <a:solidFill>
                <a:srgbClr val="00304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76" name="Google Shape;176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075" y="5209000"/>
            <a:ext cx="11853327" cy="203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0883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9">
            <a:extLst>
              <a:ext uri="{FF2B5EF4-FFF2-40B4-BE49-F238E27FC236}">
                <a16:creationId xmlns:a16="http://schemas.microsoft.com/office/drawing/2014/main" id="{6F9CAC08-19BE-786D-02AA-7ACF6B172C9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10510"/>
            <a:ext cx="12192000" cy="6858000"/>
          </a:xfrm>
          <a:prstGeom prst="rect">
            <a:avLst/>
          </a:prstGeom>
        </p:spPr>
      </p:pic>
      <p:sp>
        <p:nvSpPr>
          <p:cNvPr id="173" name="Google Shape;173;p11"/>
          <p:cNvSpPr txBox="1">
            <a:spLocks noGrp="1"/>
          </p:cNvSpPr>
          <p:nvPr>
            <p:ph type="title"/>
          </p:nvPr>
        </p:nvSpPr>
        <p:spPr>
          <a:xfrm>
            <a:off x="5133717" y="226020"/>
            <a:ext cx="6288157" cy="85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Connecting to Europe</a:t>
            </a:r>
            <a:br>
              <a:rPr lang="en-US" dirty="0"/>
            </a:br>
            <a:endParaRPr dirty="0"/>
          </a:p>
        </p:txBody>
      </p:sp>
      <p:pic>
        <p:nvPicPr>
          <p:cNvPr id="174" name="Google Shape;174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" y="6355080"/>
            <a:ext cx="2261519" cy="270933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1"/>
          <p:cNvSpPr txBox="1"/>
          <p:nvPr/>
        </p:nvSpPr>
        <p:spPr>
          <a:xfrm>
            <a:off x="3200400" y="6355080"/>
            <a:ext cx="8531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Medium"/>
              <a:buNone/>
            </a:pPr>
            <a:r>
              <a:rPr lang="en-US" sz="1200" b="0" i="0" u="none" strike="noStrike" cap="none">
                <a:solidFill>
                  <a:srgbClr val="00304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www.telegeography.com</a:t>
            </a:r>
            <a:endParaRPr sz="2400" b="0" i="0" u="none" strike="noStrike" cap="none">
              <a:solidFill>
                <a:srgbClr val="00304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76" name="Google Shape;176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075" y="5209000"/>
            <a:ext cx="11853327" cy="203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F50A96D1-11ED-AE9E-DE75-21E9F5F57817}"/>
              </a:ext>
            </a:extLst>
          </p:cNvPr>
          <p:cNvSpPr txBox="1">
            <a:spLocks/>
          </p:cNvSpPr>
          <p:nvPr/>
        </p:nvSpPr>
        <p:spPr>
          <a:xfrm>
            <a:off x="8577072" y="2070029"/>
            <a:ext cx="3429000" cy="77050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3BF"/>
              </a:buClr>
              <a:buFont typeface="Arial" panose="020B0604020202020204" pitchFamily="34" charset="0"/>
              <a:buChar char="•"/>
              <a:defRPr sz="3000" baseline="0">
                <a:solidFill>
                  <a:schemeClr val="tx1"/>
                </a:solidFill>
                <a:latin typeface="Roboto Medium" panose="02000000000000000000" pitchFamily="2" charset="0"/>
                <a:ea typeface="+mn-ea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3BF"/>
              </a:buClr>
              <a:buFont typeface="Arial" panose="020B0604020202020204" pitchFamily="34" charset="0"/>
              <a:buChar char="•"/>
              <a:defRPr sz="2400" baseline="0">
                <a:solidFill>
                  <a:schemeClr val="tx1"/>
                </a:solidFill>
                <a:latin typeface="Roboto Medium" panose="02000000000000000000" pitchFamily="2" charset="0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3BF"/>
              </a:buClr>
              <a:buFont typeface="Arial" panose="020B0604020202020204" pitchFamily="34" charset="0"/>
              <a:buChar char="•"/>
              <a:defRPr sz="2100" baseline="0">
                <a:solidFill>
                  <a:schemeClr val="tx1"/>
                </a:solidFill>
                <a:latin typeface="Roboto Medium" panose="02000000000000000000" pitchFamily="2" charset="0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3BF"/>
              </a:buClr>
              <a:buFont typeface="Arial" panose="020B0604020202020204" pitchFamily="34" charset="0"/>
              <a:buChar char="•"/>
              <a:defRPr sz="1800" baseline="0">
                <a:solidFill>
                  <a:schemeClr val="tx1"/>
                </a:solidFill>
                <a:latin typeface="Roboto Medium" panose="02000000000000000000" pitchFamily="2" charset="0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3BF"/>
              </a:buClr>
              <a:buFont typeface="Arial" panose="020B0604020202020204" pitchFamily="34" charset="0"/>
              <a:buChar char="•"/>
              <a:defRPr sz="1600" baseline="0">
                <a:solidFill>
                  <a:schemeClr val="tx1"/>
                </a:solidFill>
                <a:latin typeface="Roboto Medium" panose="02000000000000000000" pitchFamily="2" charset="0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1800" kern="0" dirty="0"/>
              <a:t>Major International Internet Routes in Africa, 2024</a:t>
            </a:r>
          </a:p>
          <a:p>
            <a:endParaRPr lang="en-US" sz="1800" kern="0" dirty="0"/>
          </a:p>
          <a:p>
            <a:endParaRPr lang="en-US" kern="0" dirty="0"/>
          </a:p>
          <a:p>
            <a:endParaRPr lang="en-US" kern="0" dirty="0"/>
          </a:p>
          <a:p>
            <a:endParaRPr lang="en-US" kern="0" dirty="0"/>
          </a:p>
          <a:p>
            <a:endParaRPr lang="en-US" kern="0" dirty="0"/>
          </a:p>
          <a:p>
            <a:endParaRPr lang="en-US" kern="0" dirty="0"/>
          </a:p>
          <a:p>
            <a:endParaRPr lang="en-US" kern="0" dirty="0"/>
          </a:p>
          <a:p>
            <a:endParaRPr lang="en-US" kern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865E51-741F-6B6C-9DC5-D0DC72698751}"/>
              </a:ext>
            </a:extLst>
          </p:cNvPr>
          <p:cNvSpPr txBox="1"/>
          <p:nvPr/>
        </p:nvSpPr>
        <p:spPr>
          <a:xfrm>
            <a:off x="8146696" y="5868881"/>
            <a:ext cx="31502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Source: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TeleGeography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IP Networks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49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1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/>
          <a:srcRect l="9" r="7"/>
          <a:stretch>
            <a:fillRect/>
          </a:stretch>
        </p:blipFill>
        <p:spPr>
          <a:xfrm>
            <a:off x="3011" y="1694"/>
            <a:ext cx="12185975" cy="6854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" y="6355080"/>
            <a:ext cx="2261519" cy="270933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1"/>
          <p:cNvSpPr txBox="1"/>
          <p:nvPr/>
        </p:nvSpPr>
        <p:spPr>
          <a:xfrm>
            <a:off x="3200400" y="6355080"/>
            <a:ext cx="8531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Medium"/>
              <a:buNone/>
            </a:pPr>
            <a:r>
              <a:rPr lang="en-US" sz="1200" b="0" i="0" u="none" strike="noStrike" cap="none">
                <a:solidFill>
                  <a:srgbClr val="00304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www.telegeography.com</a:t>
            </a:r>
            <a:endParaRPr sz="2400" b="0" i="0" u="none" strike="noStrike" cap="none">
              <a:solidFill>
                <a:srgbClr val="00304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" name="Google Shape;173;p11">
            <a:extLst>
              <a:ext uri="{FF2B5EF4-FFF2-40B4-BE49-F238E27FC236}">
                <a16:creationId xmlns:a16="http://schemas.microsoft.com/office/drawing/2014/main" id="{55388274-BD33-E242-4D41-AE8CD9A527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33717" y="226020"/>
            <a:ext cx="6288157" cy="85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Connecting to Europe</a:t>
            </a:r>
            <a:br>
              <a:rPr lang="en-US" dirty="0"/>
            </a:br>
            <a:endParaRPr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1367EC-B6FB-234B-AAEA-FDE363A4510B}"/>
              </a:ext>
            </a:extLst>
          </p:cNvPr>
          <p:cNvSpPr txBox="1">
            <a:spLocks/>
          </p:cNvSpPr>
          <p:nvPr/>
        </p:nvSpPr>
        <p:spPr>
          <a:xfrm>
            <a:off x="8577072" y="1713191"/>
            <a:ext cx="3429000" cy="77050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3BF"/>
              </a:buClr>
              <a:buFont typeface="Arial" panose="020B0604020202020204" pitchFamily="34" charset="0"/>
              <a:buChar char="•"/>
              <a:defRPr sz="3000" baseline="0">
                <a:solidFill>
                  <a:schemeClr val="tx1"/>
                </a:solidFill>
                <a:latin typeface="Roboto Medium" panose="02000000000000000000" pitchFamily="2" charset="0"/>
                <a:ea typeface="+mn-ea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3BF"/>
              </a:buClr>
              <a:buFont typeface="Arial" panose="020B0604020202020204" pitchFamily="34" charset="0"/>
              <a:buChar char="•"/>
              <a:defRPr sz="2400" baseline="0">
                <a:solidFill>
                  <a:schemeClr val="tx1"/>
                </a:solidFill>
                <a:latin typeface="Roboto Medium" panose="02000000000000000000" pitchFamily="2" charset="0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3BF"/>
              </a:buClr>
              <a:buFont typeface="Arial" panose="020B0604020202020204" pitchFamily="34" charset="0"/>
              <a:buChar char="•"/>
              <a:defRPr sz="2100" baseline="0">
                <a:solidFill>
                  <a:schemeClr val="tx1"/>
                </a:solidFill>
                <a:latin typeface="Roboto Medium" panose="02000000000000000000" pitchFamily="2" charset="0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3BF"/>
              </a:buClr>
              <a:buFont typeface="Arial" panose="020B0604020202020204" pitchFamily="34" charset="0"/>
              <a:buChar char="•"/>
              <a:defRPr sz="1800" baseline="0">
                <a:solidFill>
                  <a:schemeClr val="tx1"/>
                </a:solidFill>
                <a:latin typeface="Roboto Medium" panose="02000000000000000000" pitchFamily="2" charset="0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3BF"/>
              </a:buClr>
              <a:buFont typeface="Arial" panose="020B0604020202020204" pitchFamily="34" charset="0"/>
              <a:buChar char="•"/>
              <a:defRPr sz="1600" baseline="0">
                <a:solidFill>
                  <a:schemeClr val="tx1"/>
                </a:solidFill>
                <a:latin typeface="Roboto Medium" panose="02000000000000000000" pitchFamily="2" charset="0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1800" kern="0" dirty="0"/>
              <a:t>Major International Internet Routes in Middle East Area, 2024</a:t>
            </a:r>
          </a:p>
          <a:p>
            <a:endParaRPr lang="en-US" sz="1800" kern="0" dirty="0"/>
          </a:p>
          <a:p>
            <a:endParaRPr lang="en-US" kern="0" dirty="0"/>
          </a:p>
          <a:p>
            <a:endParaRPr lang="en-US" kern="0" dirty="0"/>
          </a:p>
          <a:p>
            <a:endParaRPr lang="en-US" kern="0" dirty="0"/>
          </a:p>
          <a:p>
            <a:endParaRPr lang="en-US" kern="0" dirty="0"/>
          </a:p>
          <a:p>
            <a:endParaRPr lang="en-US" kern="0" dirty="0"/>
          </a:p>
          <a:p>
            <a:endParaRPr lang="en-US" kern="0" dirty="0"/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8180850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"/>
          <p:cNvSpPr txBox="1">
            <a:spLocks noGrp="1"/>
          </p:cNvSpPr>
          <p:nvPr>
            <p:ph type="title"/>
          </p:nvPr>
        </p:nvSpPr>
        <p:spPr>
          <a:xfrm>
            <a:off x="570086" y="365760"/>
            <a:ext cx="915265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000" dirty="0"/>
              <a:t>Europe as a hub</a:t>
            </a:r>
            <a:endParaRPr sz="4000" dirty="0"/>
          </a:p>
        </p:txBody>
      </p:sp>
      <p:sp>
        <p:nvSpPr>
          <p:cNvPr id="147" name="Google Shape;147;p7"/>
          <p:cNvSpPr txBox="1">
            <a:spLocks noGrp="1"/>
          </p:cNvSpPr>
          <p:nvPr>
            <p:ph type="body" idx="1"/>
          </p:nvPr>
        </p:nvSpPr>
        <p:spPr>
          <a:xfrm>
            <a:off x="7397900" y="1371600"/>
            <a:ext cx="4068886" cy="4367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en-US" sz="1800" dirty="0"/>
              <a:t>Top 3: North Africa, Middle East then Sub-Saharan Africa</a:t>
            </a:r>
          </a:p>
          <a:p>
            <a:r>
              <a:rPr lang="en-US" sz="1800" dirty="0"/>
              <a:t>Total Africa-Europe connectivity has hovered around 80% for the past 5 years</a:t>
            </a:r>
          </a:p>
          <a:p>
            <a:r>
              <a:rPr lang="en-US" sz="1800" dirty="0"/>
              <a:t>North Africa’s international connectivity is almost 100% to Europe</a:t>
            </a:r>
          </a:p>
          <a:p>
            <a:r>
              <a:rPr lang="en-US" sz="1800" dirty="0"/>
              <a:t>While Sub-Saharan Africa’s share of connectivity to Europe has dropped to 60%</a:t>
            </a:r>
          </a:p>
          <a:p>
            <a:pPr marL="0" indent="0">
              <a:buNone/>
            </a:pPr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2" name="Picture Placeholder 6" descr="A graph with different colored lines&#10;&#10;Description automatically generated">
            <a:extLst>
              <a:ext uri="{FF2B5EF4-FFF2-40B4-BE49-F238E27FC236}">
                <a16:creationId xmlns:a16="http://schemas.microsoft.com/office/drawing/2014/main" id="{DF5A63E6-230D-B058-036B-C078CEC106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5427" b="-3913"/>
          <a:stretch/>
        </p:blipFill>
        <p:spPr>
          <a:xfrm>
            <a:off x="336333" y="1229711"/>
            <a:ext cx="7168523" cy="47029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4CD793-A220-2DD8-7C01-EE1616570797}"/>
              </a:ext>
            </a:extLst>
          </p:cNvPr>
          <p:cNvSpPr txBox="1"/>
          <p:nvPr/>
        </p:nvSpPr>
        <p:spPr>
          <a:xfrm>
            <a:off x="8146696" y="5868881"/>
            <a:ext cx="31502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Source: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TeleGeography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IP Networks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225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 txBox="1">
            <a:spLocks noGrp="1"/>
          </p:cNvSpPr>
          <p:nvPr>
            <p:ph type="title"/>
          </p:nvPr>
        </p:nvSpPr>
        <p:spPr>
          <a:xfrm>
            <a:off x="304803" y="365760"/>
            <a:ext cx="11719034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200" dirty="0"/>
              <a:t>Int’l IP capacity connected to ZA, Kenya, Nigeria &amp; DRC</a:t>
            </a:r>
            <a:endParaRPr sz="3200" dirty="0"/>
          </a:p>
        </p:txBody>
      </p:sp>
      <p:pic>
        <p:nvPicPr>
          <p:cNvPr id="5" name="Picture 4" descr="A graph with orange and blue lines&#10;&#10;Description automatically generated">
            <a:extLst>
              <a:ext uri="{FF2B5EF4-FFF2-40B4-BE49-F238E27FC236}">
                <a16:creationId xmlns:a16="http://schemas.microsoft.com/office/drawing/2014/main" id="{6D96DF6A-F960-D1F2-D563-64799E14F5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5" t="3064" r="2682" b="4829"/>
          <a:stretch/>
        </p:blipFill>
        <p:spPr>
          <a:xfrm>
            <a:off x="1257964" y="1050131"/>
            <a:ext cx="4059994" cy="227234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8370F4-363E-46F8-8A53-474CB30C7AD6}"/>
              </a:ext>
            </a:extLst>
          </p:cNvPr>
          <p:cNvSpPr txBox="1"/>
          <p:nvPr/>
        </p:nvSpPr>
        <p:spPr>
          <a:xfrm>
            <a:off x="2432524" y="1602451"/>
            <a:ext cx="1624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South Africa</a:t>
            </a:r>
          </a:p>
        </p:txBody>
      </p:sp>
      <p:pic>
        <p:nvPicPr>
          <p:cNvPr id="7" name="Picture Placeholder 15" descr="A graph of a number of countries/regions&#10;&#10;Description automatically generated">
            <a:extLst>
              <a:ext uri="{FF2B5EF4-FFF2-40B4-BE49-F238E27FC236}">
                <a16:creationId xmlns:a16="http://schemas.microsoft.com/office/drawing/2014/main" id="{352BE244-933E-F678-F0CF-ED2A316C9B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99" t="2046" r="1377" b="2794"/>
          <a:stretch/>
        </p:blipFill>
        <p:spPr>
          <a:xfrm>
            <a:off x="5922169" y="1050131"/>
            <a:ext cx="4059994" cy="2333421"/>
          </a:xfrm>
          <a:prstGeom prst="rect">
            <a:avLst/>
          </a:prstGeom>
        </p:spPr>
      </p:pic>
      <p:pic>
        <p:nvPicPr>
          <p:cNvPr id="8" name="Picture 7" descr="A graph with orange and blue lines&#10;&#10;Description automatically generated">
            <a:extLst>
              <a:ext uri="{FF2B5EF4-FFF2-40B4-BE49-F238E27FC236}">
                <a16:creationId xmlns:a16="http://schemas.microsoft.com/office/drawing/2014/main" id="{5F70D252-BBD7-8289-08DA-ECF60AA01BC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2" t="1376" r="3670" b="3490"/>
          <a:stretch/>
        </p:blipFill>
        <p:spPr>
          <a:xfrm>
            <a:off x="1257964" y="3619748"/>
            <a:ext cx="4059994" cy="23479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081C420-F853-245D-AAE5-D05ADD54975C}"/>
              </a:ext>
            </a:extLst>
          </p:cNvPr>
          <p:cNvSpPr txBox="1"/>
          <p:nvPr/>
        </p:nvSpPr>
        <p:spPr>
          <a:xfrm>
            <a:off x="6887982" y="1594995"/>
            <a:ext cx="898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Kenya</a:t>
            </a:r>
          </a:p>
        </p:txBody>
      </p:sp>
      <p:pic>
        <p:nvPicPr>
          <p:cNvPr id="10" name="Picture 9" descr="A graph showing the number of countries/regions in the world&#10;&#10;Description automatically generated">
            <a:extLst>
              <a:ext uri="{FF2B5EF4-FFF2-40B4-BE49-F238E27FC236}">
                <a16:creationId xmlns:a16="http://schemas.microsoft.com/office/drawing/2014/main" id="{C02E43C3-D05C-FEC9-C5E3-351D39DE09C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07" t="1903" r="1693" b="2964"/>
          <a:stretch/>
        </p:blipFill>
        <p:spPr>
          <a:xfrm>
            <a:off x="5875451" y="3619748"/>
            <a:ext cx="4106712" cy="234791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BD1E7B4-36C4-9613-227A-9EA04BB0E052}"/>
              </a:ext>
            </a:extLst>
          </p:cNvPr>
          <p:cNvSpPr txBox="1"/>
          <p:nvPr/>
        </p:nvSpPr>
        <p:spPr>
          <a:xfrm>
            <a:off x="2432523" y="4136289"/>
            <a:ext cx="1016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Nigeria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B04643-3E14-EF45-73A7-959148B15374}"/>
              </a:ext>
            </a:extLst>
          </p:cNvPr>
          <p:cNvSpPr txBox="1"/>
          <p:nvPr/>
        </p:nvSpPr>
        <p:spPr>
          <a:xfrm>
            <a:off x="6887982" y="4136289"/>
            <a:ext cx="684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DRC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29A248-2A08-F0A4-97D4-38A0EF7B968B}"/>
              </a:ext>
            </a:extLst>
          </p:cNvPr>
          <p:cNvSpPr txBox="1"/>
          <p:nvPr/>
        </p:nvSpPr>
        <p:spPr>
          <a:xfrm>
            <a:off x="8239460" y="5908637"/>
            <a:ext cx="31502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Source: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TeleGeography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IP Networks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What we’ll cover</a:t>
            </a:r>
            <a:endParaRPr dirty="0"/>
          </a:p>
        </p:txBody>
      </p:sp>
      <p:sp>
        <p:nvSpPr>
          <p:cNvPr id="119" name="Google Shape;119;p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r>
              <a:rPr lang="en-US" b="1" dirty="0"/>
              <a:t>Global network trends</a:t>
            </a:r>
          </a:p>
          <a:p>
            <a:pPr lvl="1"/>
            <a:r>
              <a:rPr lang="en-US" dirty="0"/>
              <a:t>How fast is int’l IP bandwidth growing globally? Where are sub cables landing? </a:t>
            </a:r>
          </a:p>
          <a:p>
            <a:pPr lvl="1"/>
            <a:r>
              <a:rPr lang="en-US" dirty="0"/>
              <a:t>Where are content DCs being built? How fast are global prices falling</a:t>
            </a:r>
          </a:p>
          <a:p>
            <a:r>
              <a:rPr lang="en-US"/>
              <a:t>Regional </a:t>
            </a:r>
            <a:r>
              <a:rPr lang="en-US" dirty="0"/>
              <a:t>network trends</a:t>
            </a:r>
          </a:p>
          <a:p>
            <a:pPr lvl="1"/>
            <a:r>
              <a:rPr lang="en-US" dirty="0"/>
              <a:t>Inter-regional int’l capacity growth </a:t>
            </a:r>
          </a:p>
          <a:p>
            <a:pPr lvl="2"/>
            <a:r>
              <a:rPr lang="en-US" dirty="0"/>
              <a:t>Capacity and pricing changes</a:t>
            </a:r>
          </a:p>
          <a:p>
            <a:pPr lvl="1"/>
            <a:r>
              <a:rPr lang="en-US" dirty="0"/>
              <a:t>Intra-regional trends</a:t>
            </a:r>
          </a:p>
          <a:p>
            <a:r>
              <a:rPr lang="en-US" dirty="0"/>
              <a:t>Interconnection hub trends</a:t>
            </a:r>
          </a:p>
          <a:p>
            <a:pPr lvl="1"/>
            <a:r>
              <a:rPr lang="en-US" dirty="0"/>
              <a:t>New Metro Connectivity tool</a:t>
            </a:r>
          </a:p>
          <a:p>
            <a:pPr lvl="1"/>
            <a:r>
              <a:rPr lang="en-US" dirty="0"/>
              <a:t>Data center and IXP Trends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graph showing the growth of the country&#10;&#10;Description automatically generated">
            <a:extLst>
              <a:ext uri="{FF2B5EF4-FFF2-40B4-BE49-F238E27FC236}">
                <a16:creationId xmlns:a16="http://schemas.microsoft.com/office/drawing/2014/main" id="{3B023B9B-CA20-4C7E-B316-EF9094B7D8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2732" y="3386149"/>
            <a:ext cx="4247641" cy="2468880"/>
          </a:xfrm>
          <a:prstGeom prst="rect">
            <a:avLst/>
          </a:prstGeom>
        </p:spPr>
      </p:pic>
      <p:pic>
        <p:nvPicPr>
          <p:cNvPr id="22" name="Picture 21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C7CE14C7-A040-67C6-3E4D-E479EAD05A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9715" y="3386149"/>
            <a:ext cx="4247639" cy="2468880"/>
          </a:xfrm>
          <a:prstGeom prst="rect">
            <a:avLst/>
          </a:prstGeom>
        </p:spPr>
      </p:pic>
      <p:pic>
        <p:nvPicPr>
          <p:cNvPr id="18" name="Picture 17" descr="A graph of a number of countries/regions&#10;&#10;Description automatically generated">
            <a:extLst>
              <a:ext uri="{FF2B5EF4-FFF2-40B4-BE49-F238E27FC236}">
                <a16:creationId xmlns:a16="http://schemas.microsoft.com/office/drawing/2014/main" id="{BF66A0EB-8D84-146A-659B-C30548B80A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2734" y="1063134"/>
            <a:ext cx="4247639" cy="2468880"/>
          </a:xfrm>
          <a:prstGeom prst="rect">
            <a:avLst/>
          </a:prstGeom>
        </p:spPr>
      </p:pic>
      <p:pic>
        <p:nvPicPr>
          <p:cNvPr id="13" name="Picture 12" descr="A graph showing the growth of the country&#10;&#10;Description automatically generated">
            <a:extLst>
              <a:ext uri="{FF2B5EF4-FFF2-40B4-BE49-F238E27FC236}">
                <a16:creationId xmlns:a16="http://schemas.microsoft.com/office/drawing/2014/main" id="{38DDB723-010E-4D85-349F-C620E85A9A2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992" t="2497" r="2517" b="2052"/>
          <a:stretch/>
        </p:blipFill>
        <p:spPr>
          <a:xfrm>
            <a:off x="1215342" y="1051560"/>
            <a:ext cx="4216148" cy="2468880"/>
          </a:xfrm>
          <a:prstGeom prst="rect">
            <a:avLst/>
          </a:prstGeom>
        </p:spPr>
      </p:pic>
      <p:sp>
        <p:nvSpPr>
          <p:cNvPr id="105" name="Google Shape;105;p2"/>
          <p:cNvSpPr txBox="1">
            <a:spLocks noGrp="1"/>
          </p:cNvSpPr>
          <p:nvPr>
            <p:ph type="title"/>
          </p:nvPr>
        </p:nvSpPr>
        <p:spPr>
          <a:xfrm>
            <a:off x="304803" y="365760"/>
            <a:ext cx="11719034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200" dirty="0"/>
              <a:t>Int’l IP capacity connected to Egypt, KSA, UAE &amp; Iraq</a:t>
            </a:r>
            <a:endParaRPr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8370F4-363E-46F8-8A53-474CB30C7AD6}"/>
              </a:ext>
            </a:extLst>
          </p:cNvPr>
          <p:cNvSpPr txBox="1"/>
          <p:nvPr/>
        </p:nvSpPr>
        <p:spPr>
          <a:xfrm>
            <a:off x="2468049" y="1447948"/>
            <a:ext cx="8354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Egypt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81C420-F853-245D-AAE5-D05ADD54975C}"/>
              </a:ext>
            </a:extLst>
          </p:cNvPr>
          <p:cNvSpPr txBox="1"/>
          <p:nvPr/>
        </p:nvSpPr>
        <p:spPr>
          <a:xfrm>
            <a:off x="7100049" y="1447948"/>
            <a:ext cx="6799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KSA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D1E7B4-36C4-9613-227A-9EA04BB0E052}"/>
              </a:ext>
            </a:extLst>
          </p:cNvPr>
          <p:cNvSpPr txBox="1"/>
          <p:nvPr/>
        </p:nvSpPr>
        <p:spPr>
          <a:xfrm>
            <a:off x="2550603" y="3944607"/>
            <a:ext cx="670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UAE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B04643-3E14-EF45-73A7-959148B15374}"/>
              </a:ext>
            </a:extLst>
          </p:cNvPr>
          <p:cNvSpPr txBox="1"/>
          <p:nvPr/>
        </p:nvSpPr>
        <p:spPr>
          <a:xfrm>
            <a:off x="7069839" y="3959443"/>
            <a:ext cx="6367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Iraq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29A248-2A08-F0A4-97D4-38A0EF7B968B}"/>
              </a:ext>
            </a:extLst>
          </p:cNvPr>
          <p:cNvSpPr txBox="1"/>
          <p:nvPr/>
        </p:nvSpPr>
        <p:spPr>
          <a:xfrm>
            <a:off x="8239460" y="5908637"/>
            <a:ext cx="31502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Source: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TeleGeography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IP Networks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9463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"/>
          <p:cNvSpPr txBox="1">
            <a:spLocks noGrp="1"/>
          </p:cNvSpPr>
          <p:nvPr>
            <p:ph type="title"/>
          </p:nvPr>
        </p:nvSpPr>
        <p:spPr>
          <a:xfrm>
            <a:off x="380999" y="2601450"/>
            <a:ext cx="11225785" cy="8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US" dirty="0"/>
              <a:t>Intra-Regional Trends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931807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map of europe with white circles and green lines&#10;&#10;Description automatically generated">
            <a:extLst>
              <a:ext uri="{FF2B5EF4-FFF2-40B4-BE49-F238E27FC236}">
                <a16:creationId xmlns:a16="http://schemas.microsoft.com/office/drawing/2014/main" id="{BA44D793-A479-CE8F-E9D0-EACF0676F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73" name="Google Shape;173;p11"/>
          <p:cNvSpPr txBox="1">
            <a:spLocks noGrp="1"/>
          </p:cNvSpPr>
          <p:nvPr>
            <p:ph type="title"/>
          </p:nvPr>
        </p:nvSpPr>
        <p:spPr>
          <a:xfrm>
            <a:off x="5133717" y="408900"/>
            <a:ext cx="6288157" cy="85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r"/>
            <a:r>
              <a:rPr lang="en-US" dirty="0"/>
              <a:t>Europe’s top int’l routes</a:t>
            </a:r>
            <a:br>
              <a:rPr lang="en-US" dirty="0"/>
            </a:br>
            <a:endParaRPr lang="en-US" dirty="0"/>
          </a:p>
        </p:txBody>
      </p:sp>
      <p:pic>
        <p:nvPicPr>
          <p:cNvPr id="174" name="Google Shape;174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" y="6355080"/>
            <a:ext cx="2261519" cy="270933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1"/>
          <p:cNvSpPr txBox="1"/>
          <p:nvPr/>
        </p:nvSpPr>
        <p:spPr>
          <a:xfrm>
            <a:off x="3200400" y="6355080"/>
            <a:ext cx="8531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Medium"/>
              <a:buNone/>
            </a:pPr>
            <a:r>
              <a:rPr lang="en-US" sz="1200" b="0" i="0" u="none" strike="noStrike" cap="none">
                <a:solidFill>
                  <a:srgbClr val="00304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www.telegeography.com</a:t>
            </a:r>
            <a:endParaRPr sz="2400" b="0" i="0" u="none" strike="noStrike" cap="none">
              <a:solidFill>
                <a:srgbClr val="00304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76" name="Google Shape;176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075" y="5209000"/>
            <a:ext cx="11853327" cy="203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F50A96D1-11ED-AE9E-DE75-21E9F5F57817}"/>
              </a:ext>
            </a:extLst>
          </p:cNvPr>
          <p:cNvSpPr txBox="1">
            <a:spLocks/>
          </p:cNvSpPr>
          <p:nvPr/>
        </p:nvSpPr>
        <p:spPr>
          <a:xfrm>
            <a:off x="8577072" y="2181242"/>
            <a:ext cx="3429000" cy="77050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3BF"/>
              </a:buClr>
              <a:buFont typeface="Arial" panose="020B0604020202020204" pitchFamily="34" charset="0"/>
              <a:buChar char="•"/>
              <a:defRPr sz="3000" baseline="0">
                <a:solidFill>
                  <a:schemeClr val="tx1"/>
                </a:solidFill>
                <a:latin typeface="Roboto Medium" panose="02000000000000000000" pitchFamily="2" charset="0"/>
                <a:ea typeface="+mn-ea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3BF"/>
              </a:buClr>
              <a:buFont typeface="Arial" panose="020B0604020202020204" pitchFamily="34" charset="0"/>
              <a:buChar char="•"/>
              <a:defRPr sz="2400" baseline="0">
                <a:solidFill>
                  <a:schemeClr val="tx1"/>
                </a:solidFill>
                <a:latin typeface="Roboto Medium" panose="02000000000000000000" pitchFamily="2" charset="0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3BF"/>
              </a:buClr>
              <a:buFont typeface="Arial" panose="020B0604020202020204" pitchFamily="34" charset="0"/>
              <a:buChar char="•"/>
              <a:defRPr sz="2100" baseline="0">
                <a:solidFill>
                  <a:schemeClr val="tx1"/>
                </a:solidFill>
                <a:latin typeface="Roboto Medium" panose="02000000000000000000" pitchFamily="2" charset="0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3BF"/>
              </a:buClr>
              <a:buFont typeface="Arial" panose="020B0604020202020204" pitchFamily="34" charset="0"/>
              <a:buChar char="•"/>
              <a:defRPr sz="1800" baseline="0">
                <a:solidFill>
                  <a:schemeClr val="tx1"/>
                </a:solidFill>
                <a:latin typeface="Roboto Medium" panose="02000000000000000000" pitchFamily="2" charset="0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3BF"/>
              </a:buClr>
              <a:buFont typeface="Arial" panose="020B0604020202020204" pitchFamily="34" charset="0"/>
              <a:buChar char="•"/>
              <a:defRPr sz="1600" baseline="0">
                <a:solidFill>
                  <a:schemeClr val="tx1"/>
                </a:solidFill>
                <a:latin typeface="Roboto Medium" panose="02000000000000000000" pitchFamily="2" charset="0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1800" kern="0" dirty="0">
                <a:latin typeface="Montserrat" pitchFamily="2" charset="77"/>
              </a:rPr>
              <a:t>Major European International IP Connectivity, 2024</a:t>
            </a:r>
          </a:p>
          <a:p>
            <a:endParaRPr lang="en-US" sz="1800" kern="0" dirty="0"/>
          </a:p>
          <a:p>
            <a:endParaRPr lang="en-US" kern="0" dirty="0"/>
          </a:p>
          <a:p>
            <a:endParaRPr lang="en-US" kern="0" dirty="0"/>
          </a:p>
          <a:p>
            <a:endParaRPr lang="en-US" kern="0" dirty="0"/>
          </a:p>
          <a:p>
            <a:endParaRPr lang="en-US" kern="0" dirty="0"/>
          </a:p>
          <a:p>
            <a:endParaRPr lang="en-US" kern="0" dirty="0"/>
          </a:p>
          <a:p>
            <a:endParaRPr lang="en-US" kern="0" dirty="0"/>
          </a:p>
          <a:p>
            <a:endParaRPr lang="en-US" kern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865E51-741F-6B6C-9DC5-D0DC72698751}"/>
              </a:ext>
            </a:extLst>
          </p:cNvPr>
          <p:cNvSpPr txBox="1"/>
          <p:nvPr/>
        </p:nvSpPr>
        <p:spPr>
          <a:xfrm>
            <a:off x="8146696" y="5868881"/>
            <a:ext cx="31502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Source: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TeleGeography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IP Networks</a:t>
            </a:r>
            <a:endParaRPr lang="en-US" dirty="0"/>
          </a:p>
        </p:txBody>
      </p:sp>
      <p:cxnSp>
        <p:nvCxnSpPr>
          <p:cNvPr id="7" name="Google Shape;8;p10">
            <a:extLst>
              <a:ext uri="{FF2B5EF4-FFF2-40B4-BE49-F238E27FC236}">
                <a16:creationId xmlns:a16="http://schemas.microsoft.com/office/drawing/2014/main" id="{AF5DC75D-D242-1BD7-DCC6-096BB6DF7492}"/>
              </a:ext>
            </a:extLst>
          </p:cNvPr>
          <p:cNvCxnSpPr/>
          <p:nvPr/>
        </p:nvCxnSpPr>
        <p:spPr>
          <a:xfrm>
            <a:off x="1445741" y="8215851"/>
            <a:ext cx="11274552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" name="Google Shape;9;p10">
            <a:extLst>
              <a:ext uri="{FF2B5EF4-FFF2-40B4-BE49-F238E27FC236}">
                <a16:creationId xmlns:a16="http://schemas.microsoft.com/office/drawing/2014/main" id="{1C161B1D-5F44-6F40-14C1-FE3AEA585E9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45741" y="8325579"/>
            <a:ext cx="2438400" cy="27093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0;p10">
            <a:extLst>
              <a:ext uri="{FF2B5EF4-FFF2-40B4-BE49-F238E27FC236}">
                <a16:creationId xmlns:a16="http://schemas.microsoft.com/office/drawing/2014/main" id="{9DC38CB6-17CC-96ED-4B64-132B8C8CA391}"/>
              </a:ext>
            </a:extLst>
          </p:cNvPr>
          <p:cNvSpPr txBox="1"/>
          <p:nvPr/>
        </p:nvSpPr>
        <p:spPr>
          <a:xfrm>
            <a:off x="4188941" y="8325579"/>
            <a:ext cx="853135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"/>
                <a:sym typeface="Roboto"/>
              </a:rPr>
              <a:t>www.telegeography.com</a:t>
            </a:r>
            <a:endParaRPr b="0" i="0" dirty="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5116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aph with orange dots&#10;&#10;Description automatically generated">
            <a:extLst>
              <a:ext uri="{FF2B5EF4-FFF2-40B4-BE49-F238E27FC236}">
                <a16:creationId xmlns:a16="http://schemas.microsoft.com/office/drawing/2014/main" id="{3EE77901-6182-F11B-D3F1-9214CE6FB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9576" y="1017971"/>
            <a:ext cx="8214984" cy="5061151"/>
          </a:xfrm>
          <a:prstGeom prst="rect">
            <a:avLst/>
          </a:prstGeom>
        </p:spPr>
      </p:pic>
      <p:sp>
        <p:nvSpPr>
          <p:cNvPr id="173" name="Google Shape;173;p11"/>
          <p:cNvSpPr txBox="1">
            <a:spLocks noGrp="1"/>
          </p:cNvSpPr>
          <p:nvPr>
            <p:ph type="title"/>
          </p:nvPr>
        </p:nvSpPr>
        <p:spPr>
          <a:xfrm>
            <a:off x="219456" y="365760"/>
            <a:ext cx="1151229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000" dirty="0"/>
              <a:t>Top countries int’l IP capacity in Europe</a:t>
            </a:r>
            <a:endParaRPr sz="4000" dirty="0"/>
          </a:p>
        </p:txBody>
      </p:sp>
      <p:pic>
        <p:nvPicPr>
          <p:cNvPr id="174" name="Google Shape;174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" y="6355080"/>
            <a:ext cx="2261519" cy="270933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1"/>
          <p:cNvSpPr txBox="1"/>
          <p:nvPr/>
        </p:nvSpPr>
        <p:spPr>
          <a:xfrm>
            <a:off x="3200400" y="6355080"/>
            <a:ext cx="8531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Medium"/>
              <a:buNone/>
            </a:pPr>
            <a:r>
              <a:rPr lang="en-US" sz="1200" b="0" i="0" u="none" strike="noStrike" cap="none">
                <a:solidFill>
                  <a:srgbClr val="00304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www.telegeography.com</a:t>
            </a:r>
            <a:endParaRPr sz="2400" b="0" i="0" u="none" strike="noStrike" cap="none">
              <a:solidFill>
                <a:srgbClr val="00304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84C43A-E792-0F80-FB18-05F523AF01BF}"/>
              </a:ext>
            </a:extLst>
          </p:cNvPr>
          <p:cNvSpPr txBox="1"/>
          <p:nvPr/>
        </p:nvSpPr>
        <p:spPr>
          <a:xfrm>
            <a:off x="8146696" y="5868881"/>
            <a:ext cx="31502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Source: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TeleGeography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IP Networks</a:t>
            </a:r>
            <a:endParaRPr lang="en-US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F2FB1A2-F2CB-E856-DAF1-95EA6ACC7044}"/>
              </a:ext>
            </a:extLst>
          </p:cNvPr>
          <p:cNvSpPr/>
          <p:nvPr/>
        </p:nvSpPr>
        <p:spPr>
          <a:xfrm rot="19009374">
            <a:off x="5141514" y="5239152"/>
            <a:ext cx="618107" cy="346842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C1B2ED0-93DB-3EBB-BE6F-23D75B28D05B}"/>
              </a:ext>
            </a:extLst>
          </p:cNvPr>
          <p:cNvSpPr/>
          <p:nvPr/>
        </p:nvSpPr>
        <p:spPr>
          <a:xfrm rot="19009374">
            <a:off x="7417001" y="5239151"/>
            <a:ext cx="618107" cy="346842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8B1EB8E-F8BB-E26C-8764-F5AB2B0F7AE7}"/>
              </a:ext>
            </a:extLst>
          </p:cNvPr>
          <p:cNvSpPr/>
          <p:nvPr/>
        </p:nvSpPr>
        <p:spPr>
          <a:xfrm rot="19009374">
            <a:off x="8544258" y="5236781"/>
            <a:ext cx="618107" cy="346842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2528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with different colored squares&#10;&#10;Description automatically generated">
            <a:extLst>
              <a:ext uri="{FF2B5EF4-FFF2-40B4-BE49-F238E27FC236}">
                <a16:creationId xmlns:a16="http://schemas.microsoft.com/office/drawing/2014/main" id="{0FAD980E-7FCC-C908-11CA-BCDC57B71F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936" y="827415"/>
            <a:ext cx="8412480" cy="5176911"/>
          </a:xfrm>
          <a:prstGeom prst="rect">
            <a:avLst/>
          </a:prstGeom>
        </p:spPr>
      </p:pic>
      <p:sp>
        <p:nvSpPr>
          <p:cNvPr id="173" name="Google Shape;173;p11"/>
          <p:cNvSpPr txBox="1">
            <a:spLocks noGrp="1"/>
          </p:cNvSpPr>
          <p:nvPr>
            <p:ph type="title"/>
          </p:nvPr>
        </p:nvSpPr>
        <p:spPr>
          <a:xfrm>
            <a:off x="219456" y="365760"/>
            <a:ext cx="1151229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000" dirty="0"/>
              <a:t>Top metros int’l IP capacity in Europe</a:t>
            </a:r>
            <a:endParaRPr sz="4000" dirty="0"/>
          </a:p>
        </p:txBody>
      </p:sp>
      <p:pic>
        <p:nvPicPr>
          <p:cNvPr id="174" name="Google Shape;174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" y="6355080"/>
            <a:ext cx="2261519" cy="270933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1"/>
          <p:cNvSpPr txBox="1"/>
          <p:nvPr/>
        </p:nvSpPr>
        <p:spPr>
          <a:xfrm>
            <a:off x="3200400" y="6355080"/>
            <a:ext cx="8531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Medium"/>
              <a:buNone/>
            </a:pPr>
            <a:r>
              <a:rPr lang="en-US" sz="1200" b="0" i="0" u="none" strike="noStrike" cap="none">
                <a:solidFill>
                  <a:srgbClr val="00304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www.telegeography.com</a:t>
            </a:r>
            <a:endParaRPr sz="2400" b="0" i="0" u="none" strike="noStrike" cap="none">
              <a:solidFill>
                <a:srgbClr val="00304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76" name="Google Shape;176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075" y="5209000"/>
            <a:ext cx="11853327" cy="203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84C43A-E792-0F80-FB18-05F523AF01BF}"/>
              </a:ext>
            </a:extLst>
          </p:cNvPr>
          <p:cNvSpPr txBox="1"/>
          <p:nvPr/>
        </p:nvSpPr>
        <p:spPr>
          <a:xfrm>
            <a:off x="8146696" y="5868881"/>
            <a:ext cx="31502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Source: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TeleGeography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IP Networks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5549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with orange dots and lines&#10;&#10;Description automatically generated">
            <a:extLst>
              <a:ext uri="{FF2B5EF4-FFF2-40B4-BE49-F238E27FC236}">
                <a16:creationId xmlns:a16="http://schemas.microsoft.com/office/drawing/2014/main" id="{3D07A9C9-D094-A057-13FE-CD576FD67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704" y="1092036"/>
            <a:ext cx="7973568" cy="4918275"/>
          </a:xfrm>
          <a:prstGeom prst="rect">
            <a:avLst/>
          </a:prstGeom>
        </p:spPr>
      </p:pic>
      <p:pic>
        <p:nvPicPr>
          <p:cNvPr id="176" name="Google Shape;176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075" y="5209000"/>
            <a:ext cx="11853327" cy="203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1"/>
          <p:cNvSpPr txBox="1">
            <a:spLocks noGrp="1"/>
          </p:cNvSpPr>
          <p:nvPr>
            <p:ph type="title"/>
          </p:nvPr>
        </p:nvSpPr>
        <p:spPr>
          <a:xfrm>
            <a:off x="219456" y="365760"/>
            <a:ext cx="1151229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000" dirty="0"/>
              <a:t>Top metros in Europe by growth</a:t>
            </a:r>
            <a:endParaRPr sz="4000" dirty="0"/>
          </a:p>
        </p:txBody>
      </p:sp>
      <p:pic>
        <p:nvPicPr>
          <p:cNvPr id="174" name="Google Shape;174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" y="6355080"/>
            <a:ext cx="2261519" cy="270933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1"/>
          <p:cNvSpPr txBox="1"/>
          <p:nvPr/>
        </p:nvSpPr>
        <p:spPr>
          <a:xfrm>
            <a:off x="3200400" y="6355080"/>
            <a:ext cx="8531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Medium"/>
              <a:buNone/>
            </a:pPr>
            <a:r>
              <a:rPr lang="en-US" sz="1200" b="0" i="0" u="none" strike="noStrike" cap="none">
                <a:solidFill>
                  <a:srgbClr val="00304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www.telegeography.com</a:t>
            </a:r>
            <a:endParaRPr sz="2400" b="0" i="0" u="none" strike="noStrike" cap="none">
              <a:solidFill>
                <a:srgbClr val="00304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84C43A-E792-0F80-FB18-05F523AF01BF}"/>
              </a:ext>
            </a:extLst>
          </p:cNvPr>
          <p:cNvSpPr txBox="1"/>
          <p:nvPr/>
        </p:nvSpPr>
        <p:spPr>
          <a:xfrm>
            <a:off x="8146696" y="5868881"/>
            <a:ext cx="31502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Source: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TeleGeography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IP Networks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4344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5">
            <a:extLst>
              <a:ext uri="{FF2B5EF4-FFF2-40B4-BE49-F238E27FC236}">
                <a16:creationId xmlns:a16="http://schemas.microsoft.com/office/drawing/2014/main" id="{0077511B-7514-5FBD-5E03-8C394404A3C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3" name="Google Shape;173;p11"/>
          <p:cNvSpPr txBox="1">
            <a:spLocks noGrp="1"/>
          </p:cNvSpPr>
          <p:nvPr>
            <p:ph type="title"/>
          </p:nvPr>
        </p:nvSpPr>
        <p:spPr>
          <a:xfrm>
            <a:off x="4472609" y="226020"/>
            <a:ext cx="7997687" cy="707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Intra-African routes, 2024</a:t>
            </a:r>
            <a:endParaRPr dirty="0"/>
          </a:p>
        </p:txBody>
      </p:sp>
      <p:pic>
        <p:nvPicPr>
          <p:cNvPr id="174" name="Google Shape;174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" y="6355080"/>
            <a:ext cx="2261519" cy="270933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1"/>
          <p:cNvSpPr txBox="1"/>
          <p:nvPr/>
        </p:nvSpPr>
        <p:spPr>
          <a:xfrm>
            <a:off x="3200400" y="6355080"/>
            <a:ext cx="8531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Medium"/>
              <a:buNone/>
            </a:pPr>
            <a:r>
              <a:rPr lang="en-US" sz="1200" b="0" i="0" u="none" strike="noStrike" cap="none">
                <a:solidFill>
                  <a:srgbClr val="00304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www.telegeography.com</a:t>
            </a:r>
            <a:endParaRPr sz="2400" b="0" i="0" u="none" strike="noStrike" cap="none">
              <a:solidFill>
                <a:srgbClr val="00304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76" name="Google Shape;176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075" y="5209000"/>
            <a:ext cx="11853327" cy="203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224321-8878-1BC2-8492-95CAFC9A1769}"/>
              </a:ext>
            </a:extLst>
          </p:cNvPr>
          <p:cNvSpPr txBox="1"/>
          <p:nvPr/>
        </p:nvSpPr>
        <p:spPr>
          <a:xfrm>
            <a:off x="8146696" y="5868881"/>
            <a:ext cx="31502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Source: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TeleGeography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IP Networks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7670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5" descr="A graph with red dots&#10;&#10;Description automatically generated">
            <a:extLst>
              <a:ext uri="{FF2B5EF4-FFF2-40B4-BE49-F238E27FC236}">
                <a16:creationId xmlns:a16="http://schemas.microsoft.com/office/drawing/2014/main" id="{E7A525EE-6539-04AE-6926-92C22F2D6D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1" t="4102" r="1109" b="4102"/>
          <a:stretch/>
        </p:blipFill>
        <p:spPr>
          <a:xfrm>
            <a:off x="362975" y="1319468"/>
            <a:ext cx="8078660" cy="4535014"/>
          </a:xfrm>
          <a:prstGeom prst="rect">
            <a:avLst/>
          </a:prstGeom>
        </p:spPr>
      </p:pic>
      <p:sp>
        <p:nvSpPr>
          <p:cNvPr id="146" name="Google Shape;146;p7"/>
          <p:cNvSpPr txBox="1">
            <a:spLocks noGrp="1"/>
          </p:cNvSpPr>
          <p:nvPr>
            <p:ph type="title"/>
          </p:nvPr>
        </p:nvSpPr>
        <p:spPr>
          <a:xfrm>
            <a:off x="376228" y="365760"/>
            <a:ext cx="11537476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000" dirty="0"/>
              <a:t>Top 10 countries int’l IP capacity in Africa</a:t>
            </a:r>
            <a:endParaRPr sz="4000" dirty="0"/>
          </a:p>
        </p:txBody>
      </p:sp>
      <p:sp>
        <p:nvSpPr>
          <p:cNvPr id="147" name="Google Shape;147;p7"/>
          <p:cNvSpPr txBox="1">
            <a:spLocks noGrp="1"/>
          </p:cNvSpPr>
          <p:nvPr>
            <p:ph type="body" idx="1"/>
          </p:nvPr>
        </p:nvSpPr>
        <p:spPr>
          <a:xfrm>
            <a:off x="8362121" y="1371600"/>
            <a:ext cx="3379304" cy="4367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27000" indent="0">
              <a:buNone/>
            </a:pPr>
            <a:r>
              <a:rPr lang="en-US" sz="1800" dirty="0"/>
              <a:t>Three groups:</a:t>
            </a:r>
          </a:p>
          <a:p>
            <a:r>
              <a:rPr lang="en-US" sz="1800" dirty="0"/>
              <a:t>North African + ZA – a lot of int’l capacity to Europe</a:t>
            </a:r>
          </a:p>
          <a:p>
            <a:r>
              <a:rPr lang="en-US" sz="1800" dirty="0"/>
              <a:t>Second group - major hubs connecting Europe and Africa</a:t>
            </a:r>
          </a:p>
          <a:p>
            <a:r>
              <a:rPr lang="en-US" sz="1800" dirty="0"/>
              <a:t>Third group – growing hubs for sub-Saharan Africa + Tunisia</a:t>
            </a:r>
          </a:p>
          <a:p>
            <a:endParaRPr lang="en-US" sz="1800" dirty="0"/>
          </a:p>
          <a:p>
            <a:endParaRPr lang="en-US" sz="1800" dirty="0"/>
          </a:p>
          <a:p>
            <a:pPr marL="0" indent="0">
              <a:buNone/>
            </a:pPr>
            <a:endParaRPr lang="en-US" sz="1800" dirty="0">
              <a:solidFill>
                <a:srgbClr val="FF0000"/>
              </a:solidFill>
            </a:endParaRP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pPr marL="0" indent="0">
              <a:buNone/>
            </a:pPr>
            <a:endParaRPr lang="en-US" sz="1800" dirty="0">
              <a:solidFill>
                <a:srgbClr val="FF0000"/>
              </a:solidFill>
            </a:endParaRP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pPr marL="342900" lvl="0" indent="-2413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DFD0A1-941B-2397-4EE4-26A4DA3D5995}"/>
              </a:ext>
            </a:extLst>
          </p:cNvPr>
          <p:cNvSpPr txBox="1"/>
          <p:nvPr/>
        </p:nvSpPr>
        <p:spPr>
          <a:xfrm>
            <a:off x="8146696" y="5868881"/>
            <a:ext cx="31502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Source: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TeleGeography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IP Networks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3386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1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/>
          <a:srcRect l="9" r="7"/>
          <a:stretch>
            <a:fillRect/>
          </a:stretch>
        </p:blipFill>
        <p:spPr>
          <a:xfrm>
            <a:off x="3011" y="1694"/>
            <a:ext cx="12185975" cy="685461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1"/>
          <p:cNvSpPr txBox="1">
            <a:spLocks noGrp="1"/>
          </p:cNvSpPr>
          <p:nvPr>
            <p:ph type="title"/>
          </p:nvPr>
        </p:nvSpPr>
        <p:spPr>
          <a:xfrm>
            <a:off x="457200" y="365760"/>
            <a:ext cx="11274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Intraregional</a:t>
            </a:r>
            <a:endParaRPr dirty="0"/>
          </a:p>
        </p:txBody>
      </p:sp>
      <p:pic>
        <p:nvPicPr>
          <p:cNvPr id="174" name="Google Shape;174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" y="6355080"/>
            <a:ext cx="2261519" cy="270933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1"/>
          <p:cNvSpPr txBox="1"/>
          <p:nvPr/>
        </p:nvSpPr>
        <p:spPr>
          <a:xfrm>
            <a:off x="3200400" y="6355080"/>
            <a:ext cx="8531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Medium"/>
              <a:buNone/>
            </a:pPr>
            <a:r>
              <a:rPr lang="en-US" sz="1200" b="0" i="0" u="none" strike="noStrike" cap="none">
                <a:solidFill>
                  <a:srgbClr val="00304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www.telegeography.com</a:t>
            </a:r>
            <a:endParaRPr sz="2400" b="0" i="0" u="none" strike="noStrike" cap="none">
              <a:solidFill>
                <a:srgbClr val="00304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  <p:extLst>
      <p:ext uri="{BB962C8B-B14F-4D97-AF65-F5344CB8AC3E}">
        <p14:creationId xmlns:p14="http://schemas.microsoft.com/office/powerpoint/2010/main" val="34617901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"/>
          <p:cNvSpPr txBox="1">
            <a:spLocks noGrp="1"/>
          </p:cNvSpPr>
          <p:nvPr>
            <p:ph type="title"/>
          </p:nvPr>
        </p:nvSpPr>
        <p:spPr>
          <a:xfrm>
            <a:off x="380999" y="2601450"/>
            <a:ext cx="11225785" cy="8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US" dirty="0"/>
              <a:t>Market Connectivity Score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680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"/>
          <p:cNvSpPr txBox="1">
            <a:spLocks noGrp="1"/>
          </p:cNvSpPr>
          <p:nvPr>
            <p:ph type="title"/>
          </p:nvPr>
        </p:nvSpPr>
        <p:spPr>
          <a:xfrm>
            <a:off x="380999" y="2601450"/>
            <a:ext cx="9225455" cy="8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US" dirty="0"/>
              <a:t>Global Network Trends</a:t>
            </a:r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9"/>
          <p:cNvSpPr txBox="1">
            <a:spLocks noGrp="1"/>
          </p:cNvSpPr>
          <p:nvPr>
            <p:ph type="title"/>
          </p:nvPr>
        </p:nvSpPr>
        <p:spPr>
          <a:xfrm>
            <a:off x="457200" y="365760"/>
            <a:ext cx="9055768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The Market Connectivity </a:t>
            </a:r>
            <a:br>
              <a:rPr lang="en-US"/>
            </a:br>
            <a:r>
              <a:rPr lang="en-US"/>
              <a:t>Score can help </a:t>
            </a:r>
            <a:endParaRPr/>
          </a:p>
        </p:txBody>
      </p:sp>
      <p:sp>
        <p:nvSpPr>
          <p:cNvPr id="394" name="Google Shape;394;p9"/>
          <p:cNvSpPr txBox="1"/>
          <p:nvPr/>
        </p:nvSpPr>
        <p:spPr>
          <a:xfrm>
            <a:off x="7469761" y="5899537"/>
            <a:ext cx="4086414" cy="180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40"/>
              </a:buClr>
              <a:buSzPts val="1600"/>
              <a:buFont typeface="Montserrat Medium"/>
              <a:buNone/>
            </a:pPr>
            <a:r>
              <a:rPr lang="en-US" sz="1100" b="0" i="0" u="none" strike="noStrike" cap="none">
                <a:solidFill>
                  <a:srgbClr val="00304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Source: TeleGeography’s Data Center Research Service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3040"/>
              </a:buClr>
              <a:buSzPts val="1600"/>
              <a:buFont typeface="Montserrat Medium"/>
              <a:buNone/>
            </a:pPr>
            <a:endParaRPr sz="1100" b="0" i="0" u="none" strike="noStrike" cap="none">
              <a:solidFill>
                <a:srgbClr val="00304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95" name="Google Shape;395;p9"/>
          <p:cNvSpPr txBox="1"/>
          <p:nvPr/>
        </p:nvSpPr>
        <p:spPr>
          <a:xfrm>
            <a:off x="675557" y="1812757"/>
            <a:ext cx="4705618" cy="2878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Medium"/>
              <a:buChar char="•"/>
            </a:pPr>
            <a:r>
              <a:rPr lang="en-US" sz="2400" b="0" i="0" u="none" strike="noStrike" cap="non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This tool captures 43 distinct market health metrics to help users diagnose the competitiveness of 3,000 global network and data center markets.</a:t>
            </a:r>
            <a:endParaRPr/>
          </a:p>
          <a:p>
            <a:pPr marL="742950" marR="0" lvl="1" indent="-133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 Medium"/>
              <a:buNone/>
            </a:pPr>
            <a:endParaRPr sz="2400" b="0" i="0" u="none" strike="noStrike" cap="none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396" name="Google Shape;396;p9" descr="A screenshot of a graph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06989" y="1082131"/>
            <a:ext cx="4503361" cy="47868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59"/>
          <p:cNvSpPr txBox="1">
            <a:spLocks noGrp="1"/>
          </p:cNvSpPr>
          <p:nvPr>
            <p:ph type="title"/>
          </p:nvPr>
        </p:nvSpPr>
        <p:spPr>
          <a:xfrm>
            <a:off x="457200" y="365760"/>
            <a:ext cx="11274552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Some markets to compare</a:t>
            </a:r>
            <a:endParaRPr/>
          </a:p>
        </p:txBody>
      </p:sp>
      <p:sp>
        <p:nvSpPr>
          <p:cNvPr id="410" name="Google Shape;410;p59"/>
          <p:cNvSpPr txBox="1">
            <a:spLocks noGrp="1"/>
          </p:cNvSpPr>
          <p:nvPr>
            <p:ph type="body" idx="3"/>
          </p:nvPr>
        </p:nvSpPr>
        <p:spPr>
          <a:xfrm>
            <a:off x="5935287" y="1097280"/>
            <a:ext cx="563602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/>
              <a:t>Select High-Growth Data Center Markets, 2020-2024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pic>
        <p:nvPicPr>
          <p:cNvPr id="411" name="Google Shape;411;p59" descr="A graph of blue and green bars with red dot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6616" y="1417320"/>
            <a:ext cx="6073370" cy="4367699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59"/>
          <p:cNvSpPr txBox="1"/>
          <p:nvPr/>
        </p:nvSpPr>
        <p:spPr>
          <a:xfrm>
            <a:off x="5658380" y="5782186"/>
            <a:ext cx="563602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40"/>
              </a:buClr>
              <a:buSzPts val="1600"/>
              <a:buFont typeface="Montserrat Medium"/>
              <a:buNone/>
            </a:pPr>
            <a:r>
              <a:rPr lang="en-US" sz="1100" b="0" i="0" u="none" strike="noStrike" cap="none">
                <a:solidFill>
                  <a:srgbClr val="00304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Source: TeleGeography’s Data Center Research Service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3040"/>
              </a:buClr>
              <a:buSzPts val="1600"/>
              <a:buFont typeface="Montserrat Medium"/>
              <a:buNone/>
            </a:pPr>
            <a:endParaRPr sz="1100" b="0" i="0" u="none" strike="noStrike" cap="none">
              <a:solidFill>
                <a:srgbClr val="00304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13" name="Google Shape;413;p59"/>
          <p:cNvSpPr txBox="1"/>
          <p:nvPr/>
        </p:nvSpPr>
        <p:spPr>
          <a:xfrm>
            <a:off x="579304" y="1110433"/>
            <a:ext cx="4705618" cy="4671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Medium"/>
              <a:buChar char="•"/>
            </a:pPr>
            <a:r>
              <a:rPr lang="en-US" sz="2400" b="0" i="0" u="none" strike="noStrike" cap="non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Looking at a sampling of fast-growth data center markets</a:t>
            </a:r>
            <a:endParaRPr/>
          </a:p>
          <a:p>
            <a:pPr marL="342900" marR="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Medium"/>
              <a:buNone/>
            </a:pPr>
            <a:endParaRPr sz="2400" b="0" i="0" u="none" strike="noStrike" cap="none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Medium"/>
              <a:buChar char="•"/>
            </a:pPr>
            <a:r>
              <a:rPr lang="en-US" sz="2400" b="0" i="0" u="none" strike="noStrike" cap="non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Each has more than 1 million square feet of space in operation and more than 10% CAGR growth</a:t>
            </a:r>
            <a:endParaRPr/>
          </a:p>
          <a:p>
            <a:pPr marL="742950" marR="0" lvl="1" indent="-133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 Medium"/>
              <a:buNone/>
            </a:pPr>
            <a:endParaRPr sz="2400" b="0" i="0" u="none" strike="noStrike" cap="none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60"/>
          <p:cNvSpPr txBox="1">
            <a:spLocks noGrp="1"/>
          </p:cNvSpPr>
          <p:nvPr>
            <p:ph type="title"/>
          </p:nvPr>
        </p:nvSpPr>
        <p:spPr>
          <a:xfrm>
            <a:off x="457200" y="365760"/>
            <a:ext cx="11274552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Jakarta and Kuala Lumpur</a:t>
            </a:r>
            <a:endParaRPr/>
          </a:p>
        </p:txBody>
      </p:sp>
      <p:sp>
        <p:nvSpPr>
          <p:cNvPr id="419" name="Google Shape;419;p60"/>
          <p:cNvSpPr txBox="1">
            <a:spLocks noGrp="1"/>
          </p:cNvSpPr>
          <p:nvPr>
            <p:ph type="body" idx="1"/>
          </p:nvPr>
        </p:nvSpPr>
        <p:spPr>
          <a:xfrm>
            <a:off x="457200" y="1142999"/>
            <a:ext cx="5079076" cy="4808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108"/>
              <a:buChar char="•"/>
            </a:pPr>
            <a:r>
              <a:rPr lang="en-US"/>
              <a:t>Comparable rankings and similar strengths and weaknesses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108"/>
              <a:buChar char="•"/>
            </a:pPr>
            <a:r>
              <a:rPr lang="en-US"/>
              <a:t>Jakarta has stronger IX market with 7x the local peering membership of KL</a:t>
            </a:r>
            <a:endParaRPr/>
          </a:p>
          <a:p>
            <a:pPr marL="34290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108"/>
              <a:buChar char="•"/>
            </a:pPr>
            <a:r>
              <a:rPr lang="en-US"/>
              <a:t>KL has advantage of more competitive network pricing</a:t>
            </a:r>
            <a:endParaRPr/>
          </a:p>
          <a:p>
            <a:pPr marL="742950" lvl="1" indent="-133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108108"/>
              <a:buNone/>
            </a:pPr>
            <a:endParaRPr/>
          </a:p>
        </p:txBody>
      </p:sp>
      <p:pic>
        <p:nvPicPr>
          <p:cNvPr id="420" name="Google Shape;420;p60" descr="A graph of different colored bars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 r="47725" b="5260"/>
          <a:stretch/>
        </p:blipFill>
        <p:spPr>
          <a:xfrm>
            <a:off x="5394961" y="1910678"/>
            <a:ext cx="5827222" cy="3036643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60"/>
          <p:cNvSpPr/>
          <p:nvPr/>
        </p:nvSpPr>
        <p:spPr>
          <a:xfrm>
            <a:off x="8308572" y="636127"/>
            <a:ext cx="1662545" cy="122612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JK has more than 700 local peers</a:t>
            </a:r>
            <a:endParaRPr/>
          </a:p>
        </p:txBody>
      </p:sp>
      <p:cxnSp>
        <p:nvCxnSpPr>
          <p:cNvPr id="422" name="Google Shape;422;p60"/>
          <p:cNvCxnSpPr/>
          <p:nvPr/>
        </p:nvCxnSpPr>
        <p:spPr>
          <a:xfrm flipH="1">
            <a:off x="8121535" y="1819239"/>
            <a:ext cx="540327" cy="1156717"/>
          </a:xfrm>
          <a:prstGeom prst="straightConnector1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23" name="Google Shape;423;p60"/>
          <p:cNvSpPr/>
          <p:nvPr/>
        </p:nvSpPr>
        <p:spPr>
          <a:xfrm>
            <a:off x="10220500" y="3053575"/>
            <a:ext cx="1662545" cy="122612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IPT: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JK 2x the weighted median of KL</a:t>
            </a:r>
            <a:endParaRPr/>
          </a:p>
        </p:txBody>
      </p:sp>
      <p:cxnSp>
        <p:nvCxnSpPr>
          <p:cNvPr id="424" name="Google Shape;424;p60"/>
          <p:cNvCxnSpPr/>
          <p:nvPr/>
        </p:nvCxnSpPr>
        <p:spPr>
          <a:xfrm rot="10800000">
            <a:off x="8877993" y="3291840"/>
            <a:ext cx="1342507" cy="315884"/>
          </a:xfrm>
          <a:prstGeom prst="straightConnector1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25" name="Google Shape;425;p60"/>
          <p:cNvSpPr txBox="1"/>
          <p:nvPr/>
        </p:nvSpPr>
        <p:spPr>
          <a:xfrm>
            <a:off x="5586154" y="5048426"/>
            <a:ext cx="563602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40"/>
              </a:buClr>
              <a:buSzPts val="1600"/>
              <a:buFont typeface="Montserrat Medium"/>
              <a:buNone/>
            </a:pPr>
            <a:r>
              <a:rPr lang="en-US" sz="1100" b="0" i="0" u="none" strike="noStrike" cap="none">
                <a:solidFill>
                  <a:srgbClr val="00304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Source: TeleGeography’s Data Center Research Service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3040"/>
              </a:buClr>
              <a:buSzPts val="1600"/>
              <a:buFont typeface="Montserrat Medium"/>
              <a:buNone/>
            </a:pPr>
            <a:endParaRPr sz="1100" b="0" i="0" u="none" strike="noStrike" cap="none">
              <a:solidFill>
                <a:srgbClr val="00304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61"/>
          <p:cNvSpPr txBox="1">
            <a:spLocks noGrp="1"/>
          </p:cNvSpPr>
          <p:nvPr>
            <p:ph type="title"/>
          </p:nvPr>
        </p:nvSpPr>
        <p:spPr>
          <a:xfrm>
            <a:off x="457200" y="365760"/>
            <a:ext cx="11274552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Berlin and Madrid</a:t>
            </a:r>
            <a:endParaRPr/>
          </a:p>
        </p:txBody>
      </p:sp>
      <p:sp>
        <p:nvSpPr>
          <p:cNvPr id="431" name="Google Shape;431;p61"/>
          <p:cNvSpPr txBox="1">
            <a:spLocks noGrp="1"/>
          </p:cNvSpPr>
          <p:nvPr>
            <p:ph type="body" idx="1"/>
          </p:nvPr>
        </p:nvSpPr>
        <p:spPr>
          <a:xfrm>
            <a:off x="7345625" y="1776845"/>
            <a:ext cx="4329314" cy="3304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7647"/>
              <a:buChar char="•"/>
            </a:pPr>
            <a:r>
              <a:rPr lang="en-US"/>
              <a:t>Madrid has more cloud deployments and a higher share of clean power</a:t>
            </a:r>
            <a:endParaRPr/>
          </a:p>
          <a:p>
            <a:pPr marL="34290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7647"/>
              <a:buNone/>
            </a:pP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7647"/>
              <a:buChar char="•"/>
            </a:pPr>
            <a:r>
              <a:rPr lang="en-US"/>
              <a:t>But Berlin is a fast-growing data center market with more than 10 sites in the near pipeline</a:t>
            </a:r>
            <a:endParaRPr/>
          </a:p>
          <a:p>
            <a:pPr marL="742950" lvl="1" indent="-133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117647"/>
              <a:buNone/>
            </a:pPr>
            <a:endParaRPr/>
          </a:p>
        </p:txBody>
      </p:sp>
      <p:pic>
        <p:nvPicPr>
          <p:cNvPr id="432" name="Google Shape;432;p61" descr="A graph of different colored bars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 r="48935"/>
          <a:stretch/>
        </p:blipFill>
        <p:spPr>
          <a:xfrm>
            <a:off x="901699" y="1594556"/>
            <a:ext cx="5194301" cy="2947208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61"/>
          <p:cNvSpPr/>
          <p:nvPr/>
        </p:nvSpPr>
        <p:spPr>
          <a:xfrm>
            <a:off x="4933719" y="2923587"/>
            <a:ext cx="1662545" cy="122612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MAD: 12 onramps, 5 regions, 1 planned</a:t>
            </a:r>
            <a:endParaRPr/>
          </a:p>
        </p:txBody>
      </p:sp>
      <p:cxnSp>
        <p:nvCxnSpPr>
          <p:cNvPr id="434" name="Google Shape;434;p61"/>
          <p:cNvCxnSpPr/>
          <p:nvPr/>
        </p:nvCxnSpPr>
        <p:spPr>
          <a:xfrm rot="10800000">
            <a:off x="3591212" y="3161852"/>
            <a:ext cx="1342507" cy="315884"/>
          </a:xfrm>
          <a:prstGeom prst="straightConnector1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35" name="Google Shape;435;p61"/>
          <p:cNvSpPr/>
          <p:nvPr/>
        </p:nvSpPr>
        <p:spPr>
          <a:xfrm>
            <a:off x="574674" y="4149714"/>
            <a:ext cx="1662545" cy="122612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MAD: 94% of overall capacity is clean power</a:t>
            </a:r>
            <a:endParaRPr/>
          </a:p>
        </p:txBody>
      </p:sp>
      <p:cxnSp>
        <p:nvCxnSpPr>
          <p:cNvPr id="436" name="Google Shape;436;p61"/>
          <p:cNvCxnSpPr/>
          <p:nvPr/>
        </p:nvCxnSpPr>
        <p:spPr>
          <a:xfrm rot="10800000" flipH="1">
            <a:off x="1762298" y="3161852"/>
            <a:ext cx="814647" cy="987862"/>
          </a:xfrm>
          <a:prstGeom prst="straightConnector1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37" name="Google Shape;437;p61"/>
          <p:cNvSpPr txBox="1"/>
          <p:nvPr/>
        </p:nvSpPr>
        <p:spPr>
          <a:xfrm>
            <a:off x="574674" y="5918838"/>
            <a:ext cx="563602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40"/>
              </a:buClr>
              <a:buSzPts val="1600"/>
              <a:buFont typeface="Montserrat Medium"/>
              <a:buNone/>
            </a:pPr>
            <a:r>
              <a:rPr lang="en-US" sz="1100" b="0" i="0" u="none" strike="noStrike" cap="none">
                <a:solidFill>
                  <a:srgbClr val="00304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Source: TeleGeography’s Data Center Research Service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3040"/>
              </a:buClr>
              <a:buSzPts val="1600"/>
              <a:buFont typeface="Montserrat Medium"/>
              <a:buNone/>
            </a:pPr>
            <a:endParaRPr sz="1100" b="0" i="0" u="none" strike="noStrike" cap="none">
              <a:solidFill>
                <a:srgbClr val="00304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62"/>
          <p:cNvSpPr txBox="1">
            <a:spLocks noGrp="1"/>
          </p:cNvSpPr>
          <p:nvPr>
            <p:ph type="title"/>
          </p:nvPr>
        </p:nvSpPr>
        <p:spPr>
          <a:xfrm>
            <a:off x="457200" y="365760"/>
            <a:ext cx="11274552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Santiago de Chile and Santiago de Querétaro</a:t>
            </a:r>
            <a:endParaRPr/>
          </a:p>
        </p:txBody>
      </p:sp>
      <p:sp>
        <p:nvSpPr>
          <p:cNvPr id="443" name="Google Shape;443;p62"/>
          <p:cNvSpPr txBox="1">
            <a:spLocks noGrp="1"/>
          </p:cNvSpPr>
          <p:nvPr>
            <p:ph type="body" idx="1"/>
          </p:nvPr>
        </p:nvSpPr>
        <p:spPr>
          <a:xfrm>
            <a:off x="457200" y="1662545"/>
            <a:ext cx="8520545" cy="154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7647"/>
              <a:buChar char="•"/>
            </a:pPr>
            <a:r>
              <a:rPr lang="en-US"/>
              <a:t>Chile has more clean power planned and higher governance score</a:t>
            </a:r>
            <a:endParaRPr/>
          </a:p>
          <a:p>
            <a:pPr marL="34290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7647"/>
              <a:buNone/>
            </a:pP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7647"/>
              <a:buChar char="•"/>
            </a:pPr>
            <a:r>
              <a:rPr lang="en-US"/>
              <a:t>Mexico has more competitive network pricing</a:t>
            </a:r>
            <a:endParaRPr/>
          </a:p>
          <a:p>
            <a:pPr marL="742950" lvl="1" indent="-133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117647"/>
              <a:buNone/>
            </a:pPr>
            <a:endParaRPr/>
          </a:p>
        </p:txBody>
      </p:sp>
      <p:pic>
        <p:nvPicPr>
          <p:cNvPr id="444" name="Google Shape;444;p62" descr="A graph of a number of people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1271" y="3207674"/>
            <a:ext cx="9626410" cy="2735926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62"/>
          <p:cNvSpPr txBox="1"/>
          <p:nvPr/>
        </p:nvSpPr>
        <p:spPr>
          <a:xfrm>
            <a:off x="1281271" y="5806440"/>
            <a:ext cx="563602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40"/>
              </a:buClr>
              <a:buSzPts val="1600"/>
              <a:buFont typeface="Montserrat Medium"/>
              <a:buNone/>
            </a:pPr>
            <a:r>
              <a:rPr lang="en-US" sz="1100" b="0" i="0" u="none" strike="noStrike" cap="none">
                <a:solidFill>
                  <a:srgbClr val="00304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Source: TeleGeography’s Data Center Research Service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3040"/>
              </a:buClr>
              <a:buSzPts val="1600"/>
              <a:buFont typeface="Montserrat Medium"/>
              <a:buNone/>
            </a:pPr>
            <a:endParaRPr sz="1100" b="0" i="0" u="none" strike="noStrike" cap="none">
              <a:solidFill>
                <a:srgbClr val="00304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66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11274552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Strong network but lack of cloud…</a:t>
            </a:r>
            <a:endParaRPr/>
          </a:p>
        </p:txBody>
      </p:sp>
      <p:pic>
        <p:nvPicPr>
          <p:cNvPr id="483" name="Google Shape;483;p66" descr="A graph of different types of network scores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45437" y="1580151"/>
            <a:ext cx="5795279" cy="4154221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p66"/>
          <p:cNvSpPr txBox="1">
            <a:spLocks noGrp="1"/>
          </p:cNvSpPr>
          <p:nvPr>
            <p:ph type="body" idx="1"/>
          </p:nvPr>
        </p:nvSpPr>
        <p:spPr>
          <a:xfrm>
            <a:off x="457200" y="1142999"/>
            <a:ext cx="4688237" cy="4591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80010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142857"/>
              <a:buChar char="•"/>
            </a:pPr>
            <a:r>
              <a:rPr lang="en-US"/>
              <a:t>Lisbon directly connects with more than 40 international cities and has 13 subsea cables…</a:t>
            </a:r>
            <a:endParaRPr/>
          </a:p>
          <a:p>
            <a:pPr marL="800100" lvl="1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142857"/>
              <a:buNone/>
            </a:pP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142857"/>
              <a:buChar char="•"/>
            </a:pPr>
            <a:r>
              <a:rPr lang="en-US"/>
              <a:t>Budapest has more than 35 Tbps of international internet capacity…</a:t>
            </a:r>
            <a:endParaRPr/>
          </a:p>
          <a:p>
            <a:pPr marL="800100" lvl="1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142857"/>
              <a:buNone/>
            </a:pP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142857"/>
              <a:buChar char="•"/>
            </a:pPr>
            <a:r>
              <a:rPr lang="en-US"/>
              <a:t>Fortaleza has over 10 Tbps of international internet capacity and 10 subsea cables in service…</a:t>
            </a:r>
            <a:endParaRPr/>
          </a:p>
          <a:p>
            <a:pPr marL="800100" lvl="1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142857"/>
              <a:buNone/>
            </a:pP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142857"/>
              <a:buChar char="•"/>
            </a:pPr>
            <a:r>
              <a:rPr lang="en-US">
                <a:solidFill>
                  <a:srgbClr val="FF0000"/>
                </a:solidFill>
              </a:rPr>
              <a:t>But local cloud provisioning in all of these locations is limited to a few onramps at most</a:t>
            </a:r>
            <a:endParaRPr/>
          </a:p>
        </p:txBody>
      </p:sp>
      <p:sp>
        <p:nvSpPr>
          <p:cNvPr id="485" name="Google Shape;485;p66"/>
          <p:cNvSpPr txBox="1"/>
          <p:nvPr/>
        </p:nvSpPr>
        <p:spPr>
          <a:xfrm>
            <a:off x="5620580" y="1087255"/>
            <a:ext cx="563602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Transport and Cloud Market Connectivity Scores, Select Markets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6" name="Google Shape;486;p66"/>
          <p:cNvSpPr txBox="1"/>
          <p:nvPr/>
        </p:nvSpPr>
        <p:spPr>
          <a:xfrm>
            <a:off x="5225061" y="5734372"/>
            <a:ext cx="563602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40"/>
              </a:buClr>
              <a:buSzPts val="1600"/>
              <a:buFont typeface="Montserrat Medium"/>
              <a:buNone/>
            </a:pPr>
            <a:r>
              <a:rPr lang="en-US" sz="1100" b="0" i="0" u="none" strike="noStrike" cap="none">
                <a:solidFill>
                  <a:srgbClr val="00304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Source: TeleGeography’s Data Center Research Service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3040"/>
              </a:buClr>
              <a:buSzPts val="1600"/>
              <a:buFont typeface="Montserrat Medium"/>
              <a:buNone/>
            </a:pPr>
            <a:endParaRPr sz="1100" b="0" i="0" u="none" strike="noStrike" cap="none">
              <a:solidFill>
                <a:srgbClr val="00304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67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11274552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Strong IX but lack of DC space…</a:t>
            </a:r>
            <a:endParaRPr/>
          </a:p>
        </p:txBody>
      </p:sp>
      <p:sp>
        <p:nvSpPr>
          <p:cNvPr id="492" name="Google Shape;492;p67"/>
          <p:cNvSpPr txBox="1"/>
          <p:nvPr/>
        </p:nvSpPr>
        <p:spPr>
          <a:xfrm>
            <a:off x="609601" y="1633458"/>
            <a:ext cx="5116068" cy="4299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3040"/>
              </a:buClr>
              <a:buSzPts val="2400"/>
              <a:buFont typeface="Montserrat Medium"/>
              <a:buChar char="•"/>
            </a:pPr>
            <a:r>
              <a:rPr lang="en-US" sz="2400" b="0" i="0" u="none" strike="noStrike" cap="none">
                <a:solidFill>
                  <a:srgbClr val="00304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Each market has: </a:t>
            </a:r>
            <a:endParaRPr/>
          </a:p>
          <a:p>
            <a:pPr marL="1200150" marR="0" lvl="2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3040"/>
              </a:buClr>
              <a:buSzPts val="2400"/>
              <a:buFont typeface="Montserrat Medium"/>
              <a:buChar char="•"/>
            </a:pPr>
            <a:r>
              <a:rPr lang="en-US" sz="2100" b="0" i="0" u="none" strike="noStrike" cap="none">
                <a:solidFill>
                  <a:srgbClr val="00304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multiple exchanges </a:t>
            </a:r>
            <a:endParaRPr/>
          </a:p>
          <a:p>
            <a:pPr marL="1200150" marR="0" lvl="2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3040"/>
              </a:buClr>
              <a:buSzPts val="2400"/>
              <a:buFont typeface="Montserrat Medium"/>
              <a:buChar char="•"/>
            </a:pPr>
            <a:r>
              <a:rPr lang="en-US" sz="2100" b="0" i="0" u="none" strike="noStrike" cap="none">
                <a:solidFill>
                  <a:srgbClr val="00304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hundreds of ASNs </a:t>
            </a:r>
            <a:endParaRPr/>
          </a:p>
          <a:p>
            <a:pPr marL="1200150" marR="0" lvl="2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3040"/>
              </a:buClr>
              <a:buSzPts val="2400"/>
              <a:buFont typeface="Montserrat Medium"/>
              <a:buChar char="•"/>
            </a:pPr>
            <a:r>
              <a:rPr lang="en-US" sz="2100" b="0" i="0" u="none" strike="noStrike" cap="none">
                <a:solidFill>
                  <a:srgbClr val="00304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high concentration of international ASNs…</a:t>
            </a:r>
            <a:endParaRPr/>
          </a:p>
          <a:p>
            <a:pPr marL="1200150" marR="0" lvl="2" indent="-133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3040"/>
              </a:buClr>
              <a:buSzPts val="2400"/>
              <a:buFont typeface="Montserrat Medium"/>
              <a:buNone/>
            </a:pPr>
            <a:endParaRPr sz="2100" b="0" i="0" u="none" strike="noStrike" cap="none">
              <a:solidFill>
                <a:srgbClr val="00304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3040"/>
              </a:buClr>
              <a:buSzPts val="2400"/>
              <a:buFont typeface="Montserrat Medium"/>
              <a:buChar char="•"/>
            </a:pPr>
            <a:r>
              <a:rPr lang="en-US" sz="2400" b="0" i="0" u="none" strike="noStrike" cap="none">
                <a:solidFill>
                  <a:srgbClr val="FF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…but relatively little data center capacity</a:t>
            </a:r>
            <a:endParaRPr/>
          </a:p>
        </p:txBody>
      </p:sp>
      <p:pic>
        <p:nvPicPr>
          <p:cNvPr id="493" name="Google Shape;493;p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06166" y="1544343"/>
            <a:ext cx="6025586" cy="4319311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Google Shape;494;p67"/>
          <p:cNvSpPr txBox="1"/>
          <p:nvPr/>
        </p:nvSpPr>
        <p:spPr>
          <a:xfrm>
            <a:off x="5900944" y="1174868"/>
            <a:ext cx="563602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IX and Data Center Scores, Select Markets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5" name="Google Shape;495;p67"/>
          <p:cNvSpPr txBox="1"/>
          <p:nvPr/>
        </p:nvSpPr>
        <p:spPr>
          <a:xfrm>
            <a:off x="5658380" y="5782186"/>
            <a:ext cx="563602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40"/>
              </a:buClr>
              <a:buSzPts val="1600"/>
              <a:buFont typeface="Montserrat Medium"/>
              <a:buNone/>
            </a:pPr>
            <a:r>
              <a:rPr lang="en-US" sz="1100" b="0" i="0" u="none" strike="noStrike" cap="none">
                <a:solidFill>
                  <a:srgbClr val="00304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Source: TeleGeography’s Data Center Research Service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3040"/>
              </a:buClr>
              <a:buSzPts val="1600"/>
              <a:buFont typeface="Montserrat Medium"/>
              <a:buNone/>
            </a:pPr>
            <a:endParaRPr sz="1100" b="0" i="0" u="none" strike="noStrike" cap="none">
              <a:solidFill>
                <a:srgbClr val="00304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68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11274552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And some key markets with no major clean power plans in the pipeline…</a:t>
            </a:r>
            <a:endParaRPr/>
          </a:p>
        </p:txBody>
      </p:sp>
      <p:sp>
        <p:nvSpPr>
          <p:cNvPr id="501" name="Google Shape;501;p68"/>
          <p:cNvSpPr txBox="1">
            <a:spLocks noGrp="1"/>
          </p:cNvSpPr>
          <p:nvPr>
            <p:ph type="body" idx="1"/>
          </p:nvPr>
        </p:nvSpPr>
        <p:spPr>
          <a:xfrm>
            <a:off x="6094476" y="1983782"/>
            <a:ext cx="5432621" cy="3717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74295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APAC is home to several of the strongest connectivity markets with the </a:t>
            </a:r>
            <a:r>
              <a:rPr lang="en-US" i="1"/>
              <a:t>weakest</a:t>
            </a:r>
            <a:r>
              <a:rPr lang="en-US"/>
              <a:t> scores for clean power provisioning</a:t>
            </a:r>
            <a:endParaRPr/>
          </a:p>
        </p:txBody>
      </p:sp>
      <p:pic>
        <p:nvPicPr>
          <p:cNvPr id="502" name="Google Shape;502;p68" descr="A graph of different cities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852226"/>
            <a:ext cx="5220991" cy="3717210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Google Shape;503;p68"/>
          <p:cNvSpPr txBox="1"/>
          <p:nvPr/>
        </p:nvSpPr>
        <p:spPr>
          <a:xfrm>
            <a:off x="877782" y="1709462"/>
            <a:ext cx="563602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Market Connectivity Scores, Select Markets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4" name="Google Shape;504;p68"/>
          <p:cNvSpPr txBox="1"/>
          <p:nvPr/>
        </p:nvSpPr>
        <p:spPr>
          <a:xfrm>
            <a:off x="877782" y="5575040"/>
            <a:ext cx="563602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40"/>
              </a:buClr>
              <a:buSzPts val="1600"/>
              <a:buFont typeface="Montserrat Medium"/>
              <a:buNone/>
            </a:pPr>
            <a:r>
              <a:rPr lang="en-US" sz="1100" b="0" i="0" u="none" strike="noStrike" cap="none">
                <a:solidFill>
                  <a:srgbClr val="00304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Source: TeleGeography’s Data Center Research Service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3040"/>
              </a:buClr>
              <a:buSzPts val="1600"/>
              <a:buFont typeface="Montserrat Medium"/>
              <a:buNone/>
            </a:pPr>
            <a:endParaRPr sz="1100" b="0" i="0" u="none" strike="noStrike" cap="none">
              <a:solidFill>
                <a:srgbClr val="00304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Looking ahead</a:t>
            </a:r>
            <a:endParaRPr dirty="0"/>
          </a:p>
        </p:txBody>
      </p:sp>
      <p:sp>
        <p:nvSpPr>
          <p:cNvPr id="119" name="Google Shape;119;p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r>
              <a:rPr lang="en-US" b="1" dirty="0"/>
              <a:t>Increased competition, redundancy, access to capacity in Africa</a:t>
            </a:r>
          </a:p>
          <a:p>
            <a:pPr lvl="1"/>
            <a:r>
              <a:rPr lang="en-US" dirty="0"/>
              <a:t>New sub cables offering lower prices and more capacity</a:t>
            </a:r>
          </a:p>
          <a:p>
            <a:pPr lvl="1"/>
            <a:r>
              <a:rPr lang="en-US" dirty="0"/>
              <a:t>More cables means more redundancy and better performance</a:t>
            </a:r>
          </a:p>
          <a:p>
            <a:pPr lvl="1"/>
            <a:r>
              <a:rPr lang="en-US" dirty="0"/>
              <a:t>Growth of terrestrial cross-border connectivity in Africa &amp; ME?</a:t>
            </a:r>
          </a:p>
          <a:p>
            <a:r>
              <a:rPr lang="en-US" b="1" dirty="0"/>
              <a:t>Less dependency on Europe in Africa</a:t>
            </a:r>
          </a:p>
          <a:p>
            <a:pPr lvl="1"/>
            <a:r>
              <a:rPr lang="en-US" b="1" dirty="0"/>
              <a:t>Uptick in data centers, CDNs, IXP traffic in Africa, slower in ME</a:t>
            </a:r>
          </a:p>
          <a:p>
            <a:pPr lvl="1"/>
            <a:r>
              <a:rPr lang="en-US" dirty="0"/>
              <a:t>Increase in intra-African capacity vs international connectivity</a:t>
            </a:r>
          </a:p>
          <a:p>
            <a:r>
              <a:rPr lang="en-US" dirty="0"/>
              <a:t>Carrier-Neutral Data Centers on upswing and Cloud is here</a:t>
            </a:r>
          </a:p>
          <a:p>
            <a:pPr lvl="1"/>
            <a:r>
              <a:rPr lang="en-US" dirty="0"/>
              <a:t>Arrival of DC global players in Africa – Digital Realty, Equinix… </a:t>
            </a:r>
          </a:p>
          <a:p>
            <a:pPr lvl="1"/>
            <a:r>
              <a:rPr lang="en-US" dirty="0"/>
              <a:t>Cloud infrastructure in major hubs – Joburg + CPT but Nairobi Lagos + Cairo &amp; Casablanca</a:t>
            </a:r>
          </a:p>
        </p:txBody>
      </p:sp>
    </p:spTree>
    <p:extLst>
      <p:ext uri="{BB962C8B-B14F-4D97-AF65-F5344CB8AC3E}">
        <p14:creationId xmlns:p14="http://schemas.microsoft.com/office/powerpoint/2010/main" val="22997223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"/>
          <p:cNvSpPr txBox="1">
            <a:spLocks noGrp="1"/>
          </p:cNvSpPr>
          <p:nvPr>
            <p:ph type="title"/>
          </p:nvPr>
        </p:nvSpPr>
        <p:spPr>
          <a:xfrm>
            <a:off x="172279" y="365760"/>
            <a:ext cx="11887199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 dirty="0"/>
              <a:t>Have you seen the Cloud Infrastructure Map yet?</a:t>
            </a:r>
            <a:endParaRPr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8B2D4D-DF1A-00EF-9E03-B89EE174A74B}"/>
              </a:ext>
            </a:extLst>
          </p:cNvPr>
          <p:cNvSpPr txBox="1"/>
          <p:nvPr/>
        </p:nvSpPr>
        <p:spPr>
          <a:xfrm>
            <a:off x="8146696" y="5868881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2" name="Picture Placeholder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7D0F185-8FCF-F135-8FAE-14CF1F90CA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51" r="-4289"/>
          <a:stretch/>
        </p:blipFill>
        <p:spPr>
          <a:xfrm>
            <a:off x="1482585" y="903603"/>
            <a:ext cx="8029832" cy="3867180"/>
          </a:xfrm>
          <a:prstGeom prst="rect">
            <a:avLst/>
          </a:prstGeo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754495A8-23D4-98B1-FD4C-3B3FFE6254B1}"/>
              </a:ext>
            </a:extLst>
          </p:cNvPr>
          <p:cNvSpPr txBox="1">
            <a:spLocks/>
          </p:cNvSpPr>
          <p:nvPr/>
        </p:nvSpPr>
        <p:spPr>
          <a:xfrm>
            <a:off x="1471542" y="5043036"/>
            <a:ext cx="7748658" cy="933143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b="1" dirty="0">
                <a:latin typeface="Montserrat" pitchFamily="2" charset="77"/>
                <a:hlinkClick r:id="rId4"/>
              </a:rPr>
              <a:t>https://www.cloudinfrastructuremap.com</a:t>
            </a:r>
            <a:endParaRPr lang="en-US" sz="3200" b="1" dirty="0">
              <a:latin typeface="Montserrat" pitchFamily="2" charset="77"/>
            </a:endParaRPr>
          </a:p>
          <a:p>
            <a:r>
              <a:rPr lang="en-US" sz="3200" b="1" dirty="0">
                <a:latin typeface="Montserrat" pitchFamily="2" charset="77"/>
                <a:hlinkClick r:id="rId5"/>
              </a:rPr>
              <a:t>https://www.submarinecablemap.com</a:t>
            </a:r>
            <a:endParaRPr lang="en-US" dirty="0">
              <a:latin typeface="Montserrat" pitchFamily="2" charset="77"/>
            </a:endParaRPr>
          </a:p>
          <a:p>
            <a:endParaRPr lang="en-US" dirty="0">
              <a:latin typeface="Montserrat" pitchFamily="2" charset="77"/>
            </a:endParaRP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5D69A1-BB26-4340-A7DA-5E18D9A5289D}"/>
              </a:ext>
            </a:extLst>
          </p:cNvPr>
          <p:cNvSpPr txBox="1"/>
          <p:nvPr/>
        </p:nvSpPr>
        <p:spPr>
          <a:xfrm>
            <a:off x="8557550" y="5509607"/>
            <a:ext cx="3634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Montserrat" pitchFamily="2" charset="77"/>
              </a:rPr>
              <a:t>(yeah, you know this one)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806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 txBox="1">
            <a:spLocks noGrp="1"/>
          </p:cNvSpPr>
          <p:nvPr>
            <p:ph type="title"/>
          </p:nvPr>
        </p:nvSpPr>
        <p:spPr>
          <a:xfrm>
            <a:off x="457200" y="365760"/>
            <a:ext cx="1141949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Int’l used bandwidth growth by region</a:t>
            </a:r>
            <a:endParaRPr dirty="0"/>
          </a:p>
        </p:txBody>
      </p:sp>
      <p:pic>
        <p:nvPicPr>
          <p:cNvPr id="18" name="Picture 17" descr="A graph of blue bars with white text&#10;&#10;Description automatically generated">
            <a:extLst>
              <a:ext uri="{FF2B5EF4-FFF2-40B4-BE49-F238E27FC236}">
                <a16:creationId xmlns:a16="http://schemas.microsoft.com/office/drawing/2014/main" id="{2FDD4F57-1838-BFFA-894F-4E3D618DE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5429" y="2120944"/>
            <a:ext cx="5181600" cy="3108960"/>
          </a:xfrm>
          <a:prstGeom prst="rect">
            <a:avLst/>
          </a:prstGeom>
        </p:spPr>
      </p:pic>
      <p:cxnSp>
        <p:nvCxnSpPr>
          <p:cNvPr id="21" name="Google Shape;168;p10">
            <a:extLst>
              <a:ext uri="{FF2B5EF4-FFF2-40B4-BE49-F238E27FC236}">
                <a16:creationId xmlns:a16="http://schemas.microsoft.com/office/drawing/2014/main" id="{B47242AB-D9B3-A7B6-F27E-4DB16B3E7461}"/>
              </a:ext>
            </a:extLst>
          </p:cNvPr>
          <p:cNvCxnSpPr>
            <a:cxnSpLocks/>
          </p:cNvCxnSpPr>
          <p:nvPr/>
        </p:nvCxnSpPr>
        <p:spPr>
          <a:xfrm>
            <a:off x="10415325" y="2139772"/>
            <a:ext cx="485069" cy="615808"/>
          </a:xfrm>
          <a:prstGeom prst="straightConnector1">
            <a:avLst/>
          </a:prstGeom>
          <a:solidFill>
            <a:schemeClr val="accent1"/>
          </a:solidFill>
          <a:ln w="3492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2" name="Google Shape;173;p10">
            <a:extLst>
              <a:ext uri="{FF2B5EF4-FFF2-40B4-BE49-F238E27FC236}">
                <a16:creationId xmlns:a16="http://schemas.microsoft.com/office/drawing/2014/main" id="{FE519060-BBE2-0CF6-6DF1-82869F6A9044}"/>
              </a:ext>
            </a:extLst>
          </p:cNvPr>
          <p:cNvSpPr/>
          <p:nvPr/>
        </p:nvSpPr>
        <p:spPr>
          <a:xfrm>
            <a:off x="9610344" y="1754557"/>
            <a:ext cx="101619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Global 3</a:t>
            </a:r>
            <a:r>
              <a:rPr lang="en-US" sz="16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1%</a:t>
            </a:r>
            <a:endParaRPr sz="1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Picture 22" descr="A graph of blue rectangular bars with white text&#10;&#10;Description automatically generated">
            <a:extLst>
              <a:ext uri="{FF2B5EF4-FFF2-40B4-BE49-F238E27FC236}">
                <a16:creationId xmlns:a16="http://schemas.microsoft.com/office/drawing/2014/main" id="{6C480E23-A19A-F9D1-31B9-AD52180090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827" y="1971405"/>
            <a:ext cx="5172424" cy="3103455"/>
          </a:xfrm>
          <a:prstGeom prst="rect">
            <a:avLst/>
          </a:prstGeom>
        </p:spPr>
      </p:pic>
      <p:sp>
        <p:nvSpPr>
          <p:cNvPr id="24" name="Google Shape;171;p10">
            <a:extLst>
              <a:ext uri="{FF2B5EF4-FFF2-40B4-BE49-F238E27FC236}">
                <a16:creationId xmlns:a16="http://schemas.microsoft.com/office/drawing/2014/main" id="{64C885CD-D5ED-9457-5051-63D7EA5661C7}"/>
              </a:ext>
            </a:extLst>
          </p:cNvPr>
          <p:cNvSpPr/>
          <p:nvPr/>
        </p:nvSpPr>
        <p:spPr>
          <a:xfrm>
            <a:off x="3082590" y="4720017"/>
            <a:ext cx="707225" cy="364971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26017F9F-9A99-839F-1032-923368353E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09277" y="1172524"/>
            <a:ext cx="2093814" cy="457200"/>
          </a:xfrm>
        </p:spPr>
        <p:txBody>
          <a:bodyPr/>
          <a:lstStyle/>
          <a:p>
            <a:r>
              <a:rPr lang="en-US" dirty="0"/>
              <a:t>Forecasted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91C714A5-5CDA-6CFC-4313-A4DE98107ACC}"/>
              </a:ext>
            </a:extLst>
          </p:cNvPr>
          <p:cNvSpPr txBox="1">
            <a:spLocks/>
          </p:cNvSpPr>
          <p:nvPr/>
        </p:nvSpPr>
        <p:spPr>
          <a:xfrm>
            <a:off x="2288910" y="1172524"/>
            <a:ext cx="2093814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003040"/>
              </a:buClr>
              <a:buSzPts val="2100"/>
              <a:buFont typeface="Montserrat Medium"/>
              <a:buNone/>
              <a:defRPr sz="2100" b="0" i="0" u="none" strike="noStrike" cap="none">
                <a:solidFill>
                  <a:srgbClr val="00304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3040"/>
              </a:buClr>
              <a:buSzPts val="1800"/>
              <a:buFont typeface="Montserrat Medium"/>
              <a:buChar char="•"/>
              <a:defRPr sz="2400" b="0" i="0" u="none" strike="noStrike" cap="none">
                <a:solidFill>
                  <a:srgbClr val="00304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3040"/>
              </a:buClr>
              <a:buSzPts val="1800"/>
              <a:buFont typeface="Montserrat Medium"/>
              <a:buChar char="•"/>
              <a:defRPr sz="2100" b="0" i="0" u="none" strike="noStrike" cap="none">
                <a:solidFill>
                  <a:srgbClr val="00304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3040"/>
              </a:buClr>
              <a:buSzPts val="1800"/>
              <a:buFont typeface="Montserrat Medium"/>
              <a:buChar char="•"/>
              <a:defRPr sz="1800" b="0" i="0" u="none" strike="noStrike" cap="none">
                <a:solidFill>
                  <a:srgbClr val="00304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3040"/>
              </a:buClr>
              <a:buSzPts val="1800"/>
              <a:buFont typeface="Montserrat Medium"/>
              <a:buChar char="•"/>
              <a:defRPr sz="1600" b="0" i="0" u="none" strike="noStrike" cap="none">
                <a:solidFill>
                  <a:srgbClr val="00304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Char char="»"/>
              <a:defRPr sz="2000" b="0" i="0" u="none" strike="noStrike" cap="none">
                <a:solidFill>
                  <a:srgbClr val="00304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Char char="»"/>
              <a:defRPr sz="2000" b="0" i="0" u="none" strike="noStrike" cap="none">
                <a:solidFill>
                  <a:srgbClr val="00304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Char char="»"/>
              <a:defRPr sz="2000" b="0" i="0" u="none" strike="noStrike" cap="none">
                <a:solidFill>
                  <a:srgbClr val="00304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Medium"/>
              <a:buChar char="»"/>
              <a:defRPr sz="2000" b="0" i="0" u="none" strike="noStrike" cap="non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r>
              <a:rPr lang="en-US" dirty="0"/>
              <a:t>Past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61A2666-0D9E-26CD-455B-0633917EC799}"/>
              </a:ext>
            </a:extLst>
          </p:cNvPr>
          <p:cNvSpPr txBox="1"/>
          <p:nvPr/>
        </p:nvSpPr>
        <p:spPr>
          <a:xfrm>
            <a:off x="8146696" y="5868881"/>
            <a:ext cx="37449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Source: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TeleGeography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Transport Networks</a:t>
            </a:r>
            <a:endParaRPr lang="en-US" dirty="0"/>
          </a:p>
        </p:txBody>
      </p:sp>
      <p:sp>
        <p:nvSpPr>
          <p:cNvPr id="2" name="Google Shape;171;p10">
            <a:extLst>
              <a:ext uri="{FF2B5EF4-FFF2-40B4-BE49-F238E27FC236}">
                <a16:creationId xmlns:a16="http://schemas.microsoft.com/office/drawing/2014/main" id="{4CC3A2A8-3539-0269-CF11-DD1DBE9B82CE}"/>
              </a:ext>
            </a:extLst>
          </p:cNvPr>
          <p:cNvSpPr/>
          <p:nvPr/>
        </p:nvSpPr>
        <p:spPr>
          <a:xfrm>
            <a:off x="1177558" y="4720018"/>
            <a:ext cx="707225" cy="354842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" name="Google Shape;171;p10">
            <a:extLst>
              <a:ext uri="{FF2B5EF4-FFF2-40B4-BE49-F238E27FC236}">
                <a16:creationId xmlns:a16="http://schemas.microsoft.com/office/drawing/2014/main" id="{4E683B0C-1C8A-777D-0C3B-196F58F35B94}"/>
              </a:ext>
            </a:extLst>
          </p:cNvPr>
          <p:cNvSpPr/>
          <p:nvPr/>
        </p:nvSpPr>
        <p:spPr>
          <a:xfrm>
            <a:off x="3789815" y="4730146"/>
            <a:ext cx="707225" cy="364971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2"/>
          <p:cNvSpPr txBox="1">
            <a:spLocks noGrp="1"/>
          </p:cNvSpPr>
          <p:nvPr>
            <p:ph type="subTitle" idx="1"/>
          </p:nvPr>
        </p:nvSpPr>
        <p:spPr>
          <a:xfrm>
            <a:off x="333675" y="4942200"/>
            <a:ext cx="108555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None/>
            </a:pPr>
            <a:r>
              <a:rPr lang="en-US" dirty="0"/>
              <a:t>Senior Research Manager</a:t>
            </a:r>
            <a:endParaRPr dirty="0"/>
          </a:p>
        </p:txBody>
      </p:sp>
      <p:sp>
        <p:nvSpPr>
          <p:cNvPr id="181" name="Google Shape;181;p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US" dirty="0"/>
              <a:t>Thank you!</a:t>
            </a:r>
            <a:endParaRPr dirty="0"/>
          </a:p>
        </p:txBody>
      </p:sp>
      <p:sp>
        <p:nvSpPr>
          <p:cNvPr id="182" name="Google Shape;182;p12"/>
          <p:cNvSpPr txBox="1">
            <a:spLocks noGrp="1"/>
          </p:cNvSpPr>
          <p:nvPr>
            <p:ph type="subTitle" idx="2"/>
          </p:nvPr>
        </p:nvSpPr>
        <p:spPr>
          <a:xfrm>
            <a:off x="333675" y="4437066"/>
            <a:ext cx="9827400" cy="6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rPr lang="en-US" dirty="0"/>
              <a:t>Patrick Christian</a:t>
            </a:r>
            <a:endParaRPr dirty="0"/>
          </a:p>
        </p:txBody>
      </p:sp>
      <p:sp>
        <p:nvSpPr>
          <p:cNvPr id="184" name="Google Shape;184;p12"/>
          <p:cNvSpPr txBox="1">
            <a:spLocks noGrp="1"/>
          </p:cNvSpPr>
          <p:nvPr>
            <p:ph type="subTitle" idx="3"/>
          </p:nvPr>
        </p:nvSpPr>
        <p:spPr>
          <a:xfrm>
            <a:off x="345050" y="5394425"/>
            <a:ext cx="108555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en-US" dirty="0" err="1"/>
              <a:t>pchristian@telegeography.com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Submarine cable investment</a:t>
            </a:r>
            <a:endParaRPr dirty="0"/>
          </a:p>
        </p:txBody>
      </p:sp>
      <p:pic>
        <p:nvPicPr>
          <p:cNvPr id="4" name="Picture Placeholder 4" descr="A graph of a bar chart&#10;&#10;Description automatically generated with medium confidence">
            <a:extLst>
              <a:ext uri="{FF2B5EF4-FFF2-40B4-BE49-F238E27FC236}">
                <a16:creationId xmlns:a16="http://schemas.microsoft.com/office/drawing/2014/main" id="{B458F2F9-1659-EF4F-AD87-63818B7B8A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5" r="-37"/>
          <a:stretch/>
        </p:blipFill>
        <p:spPr>
          <a:xfrm>
            <a:off x="1258906" y="1049021"/>
            <a:ext cx="9462104" cy="48642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F16D96-1DAC-A199-F82B-2B16975DBB2B}"/>
              </a:ext>
            </a:extLst>
          </p:cNvPr>
          <p:cNvSpPr txBox="1"/>
          <p:nvPr/>
        </p:nvSpPr>
        <p:spPr>
          <a:xfrm>
            <a:off x="8146696" y="5868881"/>
            <a:ext cx="37449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Source: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TeleGeography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Transport Networks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4">
            <a:extLst>
              <a:ext uri="{FF2B5EF4-FFF2-40B4-BE49-F238E27FC236}">
                <a16:creationId xmlns:a16="http://schemas.microsoft.com/office/drawing/2014/main" id="{ED5CBA2D-12BA-DD7E-50DC-826B139FBC3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" r="9"/>
          <a:stretch>
            <a:fillRect/>
          </a:stretch>
        </p:blipFill>
        <p:spPr>
          <a:xfrm>
            <a:off x="3009" y="0"/>
            <a:ext cx="12185982" cy="6857999"/>
          </a:xfrm>
          <a:prstGeom prst="rect">
            <a:avLst/>
          </a:prstGeom>
        </p:spPr>
      </p:pic>
      <p:sp>
        <p:nvSpPr>
          <p:cNvPr id="173" name="Google Shape;173;p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Recently activated cable systems (2021-2023)</a:t>
            </a:r>
            <a:endParaRPr dirty="0"/>
          </a:p>
        </p:txBody>
      </p:sp>
      <p:pic>
        <p:nvPicPr>
          <p:cNvPr id="174" name="Google Shape;174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" y="6355080"/>
            <a:ext cx="2261519" cy="270933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1"/>
          <p:cNvSpPr txBox="1"/>
          <p:nvPr/>
        </p:nvSpPr>
        <p:spPr>
          <a:xfrm>
            <a:off x="3200400" y="6355080"/>
            <a:ext cx="8531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Medium"/>
              <a:buNone/>
            </a:pPr>
            <a:r>
              <a:rPr lang="en-US" sz="1200" b="0" i="0" u="none" strike="noStrike" cap="none">
                <a:solidFill>
                  <a:srgbClr val="00304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www.telegeography.com</a:t>
            </a:r>
            <a:endParaRPr sz="2400" b="0" i="0" u="none" strike="noStrike" cap="none">
              <a:solidFill>
                <a:srgbClr val="00304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76" name="Google Shape;176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075" y="5209000"/>
            <a:ext cx="11853327" cy="203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76BC49-15B8-8317-C77D-E79EDC61FC9D}"/>
              </a:ext>
            </a:extLst>
          </p:cNvPr>
          <p:cNvSpPr txBox="1"/>
          <p:nvPr/>
        </p:nvSpPr>
        <p:spPr>
          <a:xfrm>
            <a:off x="8146696" y="5868881"/>
            <a:ext cx="37449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Source: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TeleGeography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Transport Networks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5">
            <a:extLst>
              <a:ext uri="{FF2B5EF4-FFF2-40B4-BE49-F238E27FC236}">
                <a16:creationId xmlns:a16="http://schemas.microsoft.com/office/drawing/2014/main" id="{A4AA39F8-E44C-33EB-7A4B-B8B1046597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" r="2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3" name="Google Shape;173;p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Planned + recent cable systems </a:t>
            </a:r>
            <a:endParaRPr dirty="0"/>
          </a:p>
        </p:txBody>
      </p:sp>
      <p:pic>
        <p:nvPicPr>
          <p:cNvPr id="174" name="Google Shape;174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" y="6355080"/>
            <a:ext cx="2261519" cy="270933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1"/>
          <p:cNvSpPr txBox="1"/>
          <p:nvPr/>
        </p:nvSpPr>
        <p:spPr>
          <a:xfrm>
            <a:off x="3200400" y="6355080"/>
            <a:ext cx="8531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Medium"/>
              <a:buNone/>
            </a:pPr>
            <a:r>
              <a:rPr lang="en-US" sz="1200" b="0" i="0" u="none" strike="noStrike" cap="none">
                <a:solidFill>
                  <a:srgbClr val="00304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www.telegeography.com</a:t>
            </a:r>
            <a:endParaRPr sz="2400" b="0" i="0" u="none" strike="noStrike" cap="none">
              <a:solidFill>
                <a:srgbClr val="00304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76" name="Google Shape;176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075" y="5209000"/>
            <a:ext cx="11853327" cy="203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DFFEC2-53EC-39C4-12D1-2AC43FEDF16D}"/>
              </a:ext>
            </a:extLst>
          </p:cNvPr>
          <p:cNvSpPr txBox="1"/>
          <p:nvPr/>
        </p:nvSpPr>
        <p:spPr>
          <a:xfrm>
            <a:off x="8146696" y="5868881"/>
            <a:ext cx="37449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Source: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TeleGeography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Transport Networks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485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4" descr="A map of the world with blue circles&#10;&#10;Description automatically generated">
            <a:extLst>
              <a:ext uri="{FF2B5EF4-FFF2-40B4-BE49-F238E27FC236}">
                <a16:creationId xmlns:a16="http://schemas.microsoft.com/office/drawing/2014/main" id="{2BF0A5D7-BFDC-0FDD-3925-1DEE0FC896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125" b="312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3" name="Google Shape;173;p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Planned cloud data centers</a:t>
            </a:r>
            <a:endParaRPr dirty="0"/>
          </a:p>
        </p:txBody>
      </p:sp>
      <p:pic>
        <p:nvPicPr>
          <p:cNvPr id="174" name="Google Shape;174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" y="6355080"/>
            <a:ext cx="2261519" cy="270933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1"/>
          <p:cNvSpPr txBox="1"/>
          <p:nvPr/>
        </p:nvSpPr>
        <p:spPr>
          <a:xfrm>
            <a:off x="3200400" y="6355080"/>
            <a:ext cx="8531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Medium"/>
              <a:buNone/>
            </a:pPr>
            <a:r>
              <a:rPr lang="en-US" sz="1200" b="0" i="0" u="none" strike="noStrike" cap="none">
                <a:solidFill>
                  <a:srgbClr val="00304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www.telegeography.com</a:t>
            </a:r>
            <a:endParaRPr sz="2400" b="0" i="0" u="none" strike="noStrike" cap="none">
              <a:solidFill>
                <a:srgbClr val="00304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76" name="Google Shape;176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075" y="5209000"/>
            <a:ext cx="11853327" cy="203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84C43A-E792-0F80-FB18-05F523AF01BF}"/>
              </a:ext>
            </a:extLst>
          </p:cNvPr>
          <p:cNvSpPr txBox="1"/>
          <p:nvPr/>
        </p:nvSpPr>
        <p:spPr>
          <a:xfrm>
            <a:off x="8146696" y="5868881"/>
            <a:ext cx="3469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Source: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TeleGeography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Cloud and WAN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887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"/>
          <p:cNvSpPr txBox="1">
            <a:spLocks noGrp="1"/>
          </p:cNvSpPr>
          <p:nvPr>
            <p:ph type="title"/>
          </p:nvPr>
        </p:nvSpPr>
        <p:spPr>
          <a:xfrm>
            <a:off x="457200" y="407382"/>
            <a:ext cx="11274552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000" dirty="0"/>
              <a:t>IP Transit Prices in Major Global Cities</a:t>
            </a:r>
            <a:endParaRPr sz="4000" dirty="0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54C5B1B7-A473-6235-40D7-1DF178000AEA}"/>
              </a:ext>
            </a:extLst>
          </p:cNvPr>
          <p:cNvSpPr txBox="1">
            <a:spLocks/>
          </p:cNvSpPr>
          <p:nvPr/>
        </p:nvSpPr>
        <p:spPr>
          <a:xfrm>
            <a:off x="463061" y="1160957"/>
            <a:ext cx="8657820" cy="30355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/>
              <a:t>Weighted Median 100 GigE IPT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FDC4A4-359F-FE09-168D-6C8BDF9270D9}"/>
              </a:ext>
            </a:extLst>
          </p:cNvPr>
          <p:cNvSpPr txBox="1"/>
          <p:nvPr/>
        </p:nvSpPr>
        <p:spPr>
          <a:xfrm>
            <a:off x="8146696" y="5868881"/>
            <a:ext cx="31502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Source: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TeleGeography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IP Networks</a:t>
            </a:r>
            <a:endParaRPr lang="en-US" dirty="0"/>
          </a:p>
        </p:txBody>
      </p:sp>
      <p:pic>
        <p:nvPicPr>
          <p:cNvPr id="6" name="Picture 5" descr="A map of the world with different colored dots&#10;&#10;Description automatically generated">
            <a:extLst>
              <a:ext uri="{FF2B5EF4-FFF2-40B4-BE49-F238E27FC236}">
                <a16:creationId xmlns:a16="http://schemas.microsoft.com/office/drawing/2014/main" id="{736544AA-018D-0A25-38B6-4D5678866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78" y="1730248"/>
            <a:ext cx="10418944" cy="380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308309"/>
      </p:ext>
    </p:extLst>
  </p:cSld>
  <p:clrMapOvr>
    <a:masterClrMapping/>
  </p:clrMapOvr>
</p:sld>
</file>

<file path=ppt/theme/theme1.xml><?xml version="1.0" encoding="utf-8"?>
<a:theme xmlns:a="http://schemas.openxmlformats.org/drawingml/2006/main" name="analyst-template">
  <a:themeElements>
    <a:clrScheme name="telegeography_2019">
      <a:dk1>
        <a:srgbClr val="000000"/>
      </a:dk1>
      <a:lt1>
        <a:srgbClr val="FFFFFF"/>
      </a:lt1>
      <a:dk2>
        <a:srgbClr val="003040"/>
      </a:dk2>
      <a:lt2>
        <a:srgbClr val="F29F05"/>
      </a:lt2>
      <a:accent1>
        <a:srgbClr val="00C8BE"/>
      </a:accent1>
      <a:accent2>
        <a:srgbClr val="00565C"/>
      </a:accent2>
      <a:accent3>
        <a:srgbClr val="1B85DD"/>
      </a:accent3>
      <a:accent4>
        <a:srgbClr val="DD343B"/>
      </a:accent4>
      <a:accent5>
        <a:srgbClr val="B822BF"/>
      </a:accent5>
      <a:accent6>
        <a:srgbClr val="FFFFFF"/>
      </a:accent6>
      <a:hlink>
        <a:srgbClr val="1B85DD"/>
      </a:hlink>
      <a:folHlink>
        <a:srgbClr val="008FB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36017</TotalTime>
  <Words>1080</Words>
  <Application>Microsoft Macintosh PowerPoint</Application>
  <PresentationFormat>Widescreen</PresentationFormat>
  <Paragraphs>202</Paragraphs>
  <Slides>40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Arial</vt:lpstr>
      <vt:lpstr>Montserrat SemiBold</vt:lpstr>
      <vt:lpstr>Roboto Medium</vt:lpstr>
      <vt:lpstr>Montserrat Medium</vt:lpstr>
      <vt:lpstr>Montserrat</vt:lpstr>
      <vt:lpstr>Roboto</vt:lpstr>
      <vt:lpstr>Times</vt:lpstr>
      <vt:lpstr>analyst-template</vt:lpstr>
      <vt:lpstr>Global Interconnectivity Report</vt:lpstr>
      <vt:lpstr>What we’ll cover</vt:lpstr>
      <vt:lpstr>Global Network Trends</vt:lpstr>
      <vt:lpstr>Int’l used bandwidth growth by region</vt:lpstr>
      <vt:lpstr>Submarine cable investment</vt:lpstr>
      <vt:lpstr>Recently activated cable systems (2021-2023)</vt:lpstr>
      <vt:lpstr>Planned + recent cable systems </vt:lpstr>
      <vt:lpstr>Planned cloud data centers</vt:lpstr>
      <vt:lpstr>IP Transit Prices in Major Global Cities</vt:lpstr>
      <vt:lpstr>IP Transit Prices in Major Global Cities</vt:lpstr>
      <vt:lpstr>Inter-Regional Trends</vt:lpstr>
      <vt:lpstr>Global interregional routes, 2024</vt:lpstr>
      <vt:lpstr>PowerPoint Presentation</vt:lpstr>
      <vt:lpstr>2021-Present</vt:lpstr>
      <vt:lpstr>2021-2027</vt:lpstr>
      <vt:lpstr>Connecting to Europe </vt:lpstr>
      <vt:lpstr>Connecting to Europe </vt:lpstr>
      <vt:lpstr>Europe as a hub</vt:lpstr>
      <vt:lpstr>Int’l IP capacity connected to ZA, Kenya, Nigeria &amp; DRC</vt:lpstr>
      <vt:lpstr>Int’l IP capacity connected to Egypt, KSA, UAE &amp; Iraq</vt:lpstr>
      <vt:lpstr>Intra-Regional Trends</vt:lpstr>
      <vt:lpstr>Europe’s top int’l routes </vt:lpstr>
      <vt:lpstr>Top countries int’l IP capacity in Europe</vt:lpstr>
      <vt:lpstr>Top metros int’l IP capacity in Europe</vt:lpstr>
      <vt:lpstr>Top metros in Europe by growth</vt:lpstr>
      <vt:lpstr>Intra-African routes, 2024</vt:lpstr>
      <vt:lpstr>Top 10 countries int’l IP capacity in Africa</vt:lpstr>
      <vt:lpstr>Intraregional</vt:lpstr>
      <vt:lpstr>Market Connectivity Score</vt:lpstr>
      <vt:lpstr>The Market Connectivity  Score can help </vt:lpstr>
      <vt:lpstr>Some markets to compare</vt:lpstr>
      <vt:lpstr>Jakarta and Kuala Lumpur</vt:lpstr>
      <vt:lpstr>Berlin and Madrid</vt:lpstr>
      <vt:lpstr>Santiago de Chile and Santiago de Querétaro</vt:lpstr>
      <vt:lpstr>Strong network but lack of cloud…</vt:lpstr>
      <vt:lpstr>Strong IX but lack of DC space…</vt:lpstr>
      <vt:lpstr>And some key markets with no major clean power plans in the pipeline…</vt:lpstr>
      <vt:lpstr>Looking ahead</vt:lpstr>
      <vt:lpstr>Have you seen the Cloud Infrastructure Map yet?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TeleGeography</dc:creator>
  <cp:lastModifiedBy>Patrick Christian</cp:lastModifiedBy>
  <cp:revision>32</cp:revision>
  <cp:lastPrinted>2024-08-21T14:12:54Z</cp:lastPrinted>
  <dcterms:created xsi:type="dcterms:W3CDTF">2022-06-29T21:19:25Z</dcterms:created>
  <dcterms:modified xsi:type="dcterms:W3CDTF">2025-02-16T17:01:16Z</dcterms:modified>
</cp:coreProperties>
</file>