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6" r:id="rId3"/>
    <p:sldId id="275" r:id="rId4"/>
    <p:sldId id="276" r:id="rId5"/>
    <p:sldId id="277" r:id="rId6"/>
    <p:sldId id="279" r:id="rId7"/>
    <p:sldId id="278" r:id="rId8"/>
    <p:sldId id="280" r:id="rId9"/>
    <p:sldId id="27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io Morina" initials="LM" lastIdx="3" clrIdx="0">
    <p:extLst>
      <p:ext uri="{19B8F6BF-5375-455C-9EA6-DF929625EA0E}">
        <p15:presenceInfo xmlns:p15="http://schemas.microsoft.com/office/powerpoint/2012/main" userId="Livio Mo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8C"/>
    <a:srgbClr val="006BA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8681" autoAdjust="0"/>
  </p:normalViewPr>
  <p:slideViewPr>
    <p:cSldViewPr snapToGrid="0">
      <p:cViewPr varScale="1">
        <p:scale>
          <a:sx n="58" d="100"/>
          <a:sy n="58" d="100"/>
        </p:scale>
        <p:origin x="921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1" d="100"/>
          <a:sy n="51" d="100"/>
        </p:scale>
        <p:origin x="269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82069-B09D-4482-8869-4BB4A640E1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77CA34-EB0A-4D85-8C7E-7770FBCCD9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48671-F9A4-48D0-A4F8-D9683AF1485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1C60CE-0260-416D-99C3-4791743D1A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D70BA4-FCFB-4869-AACE-D648076BE6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D62C-D463-4650-A86F-8BADAC6AD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845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5F7D-29C6-4C00-A9F9-20089625EBA7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7EF11-B265-43C1-8A32-19B868623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only</a:t>
            </a:r>
            <a:r>
              <a:rPr lang="it-IT" dirty="0"/>
              <a:t> slide </a:t>
            </a:r>
            <a:r>
              <a:rPr lang="it-IT" dirty="0" err="1"/>
              <a:t>where</a:t>
            </a:r>
            <a:r>
              <a:rPr lang="it-IT" dirty="0"/>
              <a:t> I use Comic Sans</a:t>
            </a:r>
          </a:p>
          <a:p>
            <a:r>
              <a:rPr lang="it-IT" dirty="0"/>
              <a:t>Who </a:t>
            </a:r>
            <a:r>
              <a:rPr lang="it-IT" dirty="0" err="1"/>
              <a:t>am</a:t>
            </a:r>
            <a:r>
              <a:rPr lang="it-IT" dirty="0"/>
              <a:t> I?</a:t>
            </a:r>
            <a:br>
              <a:rPr lang="it-IT" dirty="0"/>
            </a:br>
            <a:r>
              <a:rPr lang="en-US" dirty="0"/>
              <a:t>I will not discuss the topic from an ethical quality point of view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58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comment</a:t>
            </a:r>
            <a:r>
              <a:rPr lang="it-IT" dirty="0"/>
              <a:t> the points, I </a:t>
            </a:r>
            <a:r>
              <a:rPr lang="it-IT" dirty="0" err="1"/>
              <a:t>only</a:t>
            </a:r>
            <a:r>
              <a:rPr lang="it-IT" dirty="0"/>
              <a:t> show the page in a </a:t>
            </a:r>
            <a:r>
              <a:rPr lang="it-IT" dirty="0" err="1"/>
              <a:t>few</a:t>
            </a:r>
            <a:r>
              <a:rPr lang="it-IT" dirty="0"/>
              <a:t> seconds </a:t>
            </a:r>
            <a:br>
              <a:rPr lang="it-IT" dirty="0"/>
            </a:br>
            <a:r>
              <a:rPr lang="it-IT" dirty="0"/>
              <a:t>I Just </a:t>
            </a:r>
            <a:r>
              <a:rPr lang="it-IT" dirty="0" err="1"/>
              <a:t>say</a:t>
            </a:r>
            <a:r>
              <a:rPr lang="it-IT" dirty="0"/>
              <a:t>: </a:t>
            </a:r>
            <a:r>
              <a:rPr lang="it-IT" dirty="0" err="1"/>
              <a:t>Economic</a:t>
            </a:r>
            <a:r>
              <a:rPr lang="it-IT" dirty="0"/>
              <a:t> and </a:t>
            </a:r>
            <a:r>
              <a:rPr lang="it-IT" dirty="0" err="1"/>
              <a:t>employment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, so the </a:t>
            </a:r>
            <a:r>
              <a:rPr lang="it-IT" dirty="0" err="1"/>
              <a:t>Goverment</a:t>
            </a:r>
            <a:r>
              <a:rPr lang="it-IT" dirty="0"/>
              <a:t> </a:t>
            </a:r>
            <a:r>
              <a:rPr lang="it-IT" dirty="0" err="1"/>
              <a:t>decided</a:t>
            </a:r>
            <a:r>
              <a:rPr lang="it-IT" dirty="0"/>
              <a:t> to ACT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73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09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04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One Single VPN</a:t>
            </a:r>
            <a:br>
              <a:rPr lang="it-IT" dirty="0"/>
            </a:br>
            <a:r>
              <a:rPr lang="it-IT" dirty="0"/>
              <a:t>Alma </a:t>
            </a:r>
            <a:r>
              <a:rPr lang="it-IT" dirty="0" err="1"/>
              <a:t>creates</a:t>
            </a:r>
            <a:r>
              <a:rPr lang="it-IT" dirty="0"/>
              <a:t> 3 lists</a:t>
            </a:r>
          </a:p>
          <a:p>
            <a:r>
              <a:rPr lang="it-IT" dirty="0"/>
              <a:t>HA?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0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49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0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20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7EF11-B265-43C1-8A32-19B86862359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03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977A0-D58D-4843-8F39-6958F20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6A35AE-A641-4FC7-808E-3D64EED79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245320-3AB7-4B0F-B537-96E8627D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EAB7B-10C2-476A-84B3-AFB00C17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34319F-C14E-49BE-BFD4-2CEAE2B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78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64123-CD63-4DC9-BFC1-391EE0F3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D17BB0-06BD-4A63-97FA-38757F13E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9B40C9-C2E4-4F27-A44D-53C87DC7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FC4701-AB1B-4B18-BD4C-BDF62C0A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B54EE4-B00E-458F-81CD-B618F78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0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A12725-5CEF-481C-A130-0618DA895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8938DD-7AF9-4668-9A94-B5F010B7E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C590E-5B0A-4C56-B8FB-D0DE0FEB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80E941-CF2C-488E-9814-351416D8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1C2FDD-6E36-4994-9CEE-DDAA6E48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8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D259C-4CBF-41FF-BD74-85685F12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7F7C9F-0A40-49A7-AD20-AA8A2BB8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E93F4B-5897-4AFE-8DDA-B95D9EA6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89E8BD-582E-4A64-B49B-F301E019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65534-73F5-44CF-8EDA-DCFF0B3E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4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CB99C-8DA7-4E2B-8E5F-DA14940F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41DD05-532D-4657-928D-9639B2D9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ED930E-7098-4BC4-ABB8-BC6C5EA5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69D21C-AC1F-4DB9-A153-5F0FFE3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9A3E5C-847B-4CDF-90D5-D01B7F84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70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53409-4B04-49AE-A5BF-9B471B54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2511E6-79D4-4F4B-B679-BBC3D8139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5834BA-C5B8-47EC-B0F8-4A5582ECF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36E644-0661-449A-8BE8-A0568A85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4D3EC2-8FA1-4F36-BDC3-0C2CA38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E01B11-ABE4-4AAA-A06E-47583989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44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00705-EBF6-45B5-A654-0DA8288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472510-8021-4A0B-BD18-CAED10F84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F9D9DE-4920-4130-A149-982067083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7CAED3-6C62-496A-BACF-6E2EDDD79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07BA39-C5EC-40B7-9EA5-34C949585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025990-4836-4788-B763-265CE3D6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7E38D5D-4245-410F-837A-A8FBB653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FD764B-02DC-48B0-AB40-15FD5D7A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0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1D795-D933-4717-B472-697A72C5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35D04B-7E19-4542-A09B-7571DDC3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54B1C9-0C25-42C0-AE5E-48EAE9EF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884AC3-9E9D-47B7-A1D3-C2FAA079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46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840600-A21E-4116-9726-09132EBD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F81B84-B388-4C19-BDD8-4F366DA0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8E0CE3-7334-4751-8E45-C4B80DFD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1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9EE69-B6F0-4225-A8BB-A45CDA1C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F41C31-E7E4-4C87-B773-AB5D93967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EECEB9-AC89-49FB-8168-B2B103D8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6F41C3-517E-4F17-9CBA-DA1D3E29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D41B39-4A8F-4FA0-91DD-0E8BBDA8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C0CF50-6126-4FAE-B10A-662E2BDF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2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75C4D-E24E-4B14-99DF-71344E9A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F6D18C-D929-4524-919D-18F50C8DD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9434BF-EDF4-497A-AF9C-83BC5D081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90C21A-D637-4248-8AD1-4D0EBB1B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DBC72A-0F81-43C0-B75F-FC2B052C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887773-E801-4379-8260-EBC56D63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63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F7DFC57-1F2E-400B-9246-CA2C1C5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269FEB-28E3-4204-A6CD-6DFAF0E22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01972E-D398-4A86-A310-4059CEB9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06A4-7775-479C-9B02-DBA6F0F0E003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4565DA-F812-4A99-8B55-E91B386F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D0AED2-16E2-4F9D-ABB4-9543DBD20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C13B-90A7-4071-950B-4789F5751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4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7356AB6A-21F6-34EF-450C-AF748F6FB8B3}"/>
              </a:ext>
            </a:extLst>
          </p:cNvPr>
          <p:cNvSpPr txBox="1">
            <a:spLocks/>
          </p:cNvSpPr>
          <p:nvPr/>
        </p:nvSpPr>
        <p:spPr>
          <a:xfrm>
            <a:off x="25795" y="731520"/>
            <a:ext cx="12192000" cy="176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  <a:ea typeface="Verdana" panose="020B0604030504040204" pitchFamily="34" charset="0"/>
              </a:rPr>
              <a:t>Automation to fight piracy: </a:t>
            </a:r>
            <a:br>
              <a:rPr lang="en-US" dirty="0">
                <a:latin typeface="Comic Sans MS" panose="030F0702030302020204" pitchFamily="66" charset="0"/>
                <a:ea typeface="Verdana" panose="020B0604030504040204" pitchFamily="34" charset="0"/>
              </a:rPr>
            </a:br>
            <a:r>
              <a:rPr lang="en-US" dirty="0">
                <a:latin typeface="Comic Sans MS" panose="030F0702030302020204" pitchFamily="66" charset="0"/>
                <a:ea typeface="Verdana" panose="020B0604030504040204" pitchFamily="34" charset="0"/>
              </a:rPr>
              <a:t>the Italian experience</a:t>
            </a:r>
            <a:endParaRPr lang="it-IT" dirty="0">
              <a:latin typeface="Comic Sans MS" panose="030F0702030302020204" pitchFamily="66" charset="0"/>
              <a:ea typeface="Verdan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54944D8A-2101-0BD1-B3F3-481A48489B0E}"/>
              </a:ext>
            </a:extLst>
          </p:cNvPr>
          <p:cNvSpPr txBox="1">
            <a:spLocks/>
          </p:cNvSpPr>
          <p:nvPr/>
        </p:nvSpPr>
        <p:spPr>
          <a:xfrm>
            <a:off x="-1" y="5137741"/>
            <a:ext cx="12191999" cy="51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0" i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Livio Morina - </a:t>
            </a:r>
            <a:r>
              <a:rPr lang="it-IT" sz="2800" b="0" i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CEO@Airbeam</a:t>
            </a:r>
            <a:r>
              <a:rPr lang="it-IT" sz="2800" b="0" i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| </a:t>
            </a:r>
            <a:r>
              <a:rPr lang="it-IT" sz="2800" b="0" i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BM@PeeringDB</a:t>
            </a:r>
            <a:r>
              <a:rPr lang="it-IT" sz="2800" b="0" i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&amp; AIIP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DC308C-FF16-F98B-ED46-3790074DA06E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48289B-9180-CEA8-353A-C3EEDC760C4F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73C88F3-99A7-6560-CC46-5B2F6EA2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32" y="2289983"/>
            <a:ext cx="8757402" cy="239302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972C78-98DB-6884-61D8-470D3F9E242D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F6EEFAA-421F-D4C8-C314-C879F6A859B7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</p:spTree>
    <p:extLst>
      <p:ext uri="{BB962C8B-B14F-4D97-AF65-F5344CB8AC3E}">
        <p14:creationId xmlns:p14="http://schemas.microsoft.com/office/powerpoint/2010/main" val="32100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5D95F-B16B-4266-85F8-D7AB290FC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440" y="985993"/>
            <a:ext cx="9144000" cy="129588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Segoe UI Historic" panose="020B0502040204020203" pitchFamily="34" charset="0"/>
              </a:rPr>
              <a:t>The Serie A League is putting strong pressure on the Italian Government</a:t>
            </a:r>
            <a:endParaRPr lang="it-IT" sz="4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6B0C3A-201A-48EB-91AF-3DA307B8362B}"/>
              </a:ext>
            </a:extLst>
          </p:cNvPr>
          <p:cNvSpPr txBox="1"/>
          <p:nvPr/>
        </p:nvSpPr>
        <p:spPr>
          <a:xfrm>
            <a:off x="25795" y="6320942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 err="1"/>
              <a:t>Problem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E8206C-8411-77BF-FDD7-A69AD1F16497}"/>
              </a:ext>
            </a:extLst>
          </p:cNvPr>
          <p:cNvSpPr txBox="1"/>
          <p:nvPr/>
        </p:nvSpPr>
        <p:spPr>
          <a:xfrm>
            <a:off x="8352097" y="6464209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3C740F-A13E-41A5-9A89-23B62ECC80D4}"/>
              </a:ext>
            </a:extLst>
          </p:cNvPr>
          <p:cNvSpPr txBox="1"/>
          <p:nvPr/>
        </p:nvSpPr>
        <p:spPr>
          <a:xfrm>
            <a:off x="3965249" y="3455688"/>
            <a:ext cx="788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315 million </a:t>
            </a:r>
            <a:r>
              <a:rPr lang="en-US" sz="2800" dirty="0"/>
              <a:t>the overall estimate of piracy acts </a:t>
            </a:r>
            <a:br>
              <a:rPr lang="en-US" sz="2800" dirty="0"/>
            </a:br>
            <a:r>
              <a:rPr lang="en-US" sz="2800" dirty="0"/>
              <a:t>among the adult population</a:t>
            </a:r>
            <a:endParaRPr lang="it-IT" sz="28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7F712C-9351-C700-9065-6C01C3E20343}"/>
              </a:ext>
            </a:extLst>
          </p:cNvPr>
          <p:cNvSpPr txBox="1"/>
          <p:nvPr/>
        </p:nvSpPr>
        <p:spPr>
          <a:xfrm>
            <a:off x="3965249" y="4427297"/>
            <a:ext cx="7627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716 million </a:t>
            </a:r>
            <a:r>
              <a:rPr lang="en-US" sz="2800" dirty="0"/>
              <a:t>the potential damage on the Italian </a:t>
            </a:r>
            <a:br>
              <a:rPr lang="en-US" sz="2800" dirty="0"/>
            </a:br>
            <a:r>
              <a:rPr lang="en-US" sz="2800" dirty="0"/>
              <a:t>economy in terms of GDP</a:t>
            </a:r>
            <a:endParaRPr lang="it-IT" sz="2800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0CAAC92-52D7-8DA9-EF6A-570FE921DA8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875770" y="3932742"/>
            <a:ext cx="1089479" cy="263175"/>
          </a:xfrm>
          <a:prstGeom prst="line">
            <a:avLst/>
          </a:prstGeom>
          <a:ln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3D987D8-18CF-2137-9FEF-DAB3E983369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827655" y="4219416"/>
            <a:ext cx="1137594" cy="684935"/>
          </a:xfrm>
          <a:prstGeom prst="line">
            <a:avLst/>
          </a:prstGeom>
          <a:ln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96328B-F0D0-0CF5-E011-9F86709D7B5D}"/>
              </a:ext>
            </a:extLst>
          </p:cNvPr>
          <p:cNvSpPr txBox="1"/>
          <p:nvPr/>
        </p:nvSpPr>
        <p:spPr>
          <a:xfrm>
            <a:off x="3965249" y="5368322"/>
            <a:ext cx="798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9,400</a:t>
            </a:r>
            <a:r>
              <a:rPr lang="en-US" sz="2800" dirty="0"/>
              <a:t> the potential estimate of employment at risk</a:t>
            </a:r>
            <a:endParaRPr lang="it-IT" sz="2800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6DC7C8E-872F-2DDE-2E71-799C437BAA5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875770" y="4257056"/>
            <a:ext cx="1089479" cy="1372876"/>
          </a:xfrm>
          <a:prstGeom prst="line">
            <a:avLst/>
          </a:prstGeom>
          <a:ln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CA608C4-FB4B-6A30-B680-C0183C37C1DF}"/>
              </a:ext>
            </a:extLst>
          </p:cNvPr>
          <p:cNvSpPr txBox="1"/>
          <p:nvPr/>
        </p:nvSpPr>
        <p:spPr>
          <a:xfrm>
            <a:off x="3965250" y="2484079"/>
            <a:ext cx="781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Audiovisual piracy has  stolen a turnover of </a:t>
            </a:r>
            <a:br>
              <a:rPr lang="en-US" sz="2800" dirty="0"/>
            </a:br>
            <a:r>
              <a:rPr lang="en-US" sz="2800" b="1" dirty="0"/>
              <a:t>€1.7 billion </a:t>
            </a:r>
            <a:r>
              <a:rPr lang="en-US" sz="2800" dirty="0"/>
              <a:t>from all Italian economic sectors</a:t>
            </a:r>
            <a:endParaRPr lang="it-IT" sz="2800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55E4DFA-B07F-C370-4DEC-535220DBE51F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827655" y="2961133"/>
            <a:ext cx="1137595" cy="1205858"/>
          </a:xfrm>
          <a:prstGeom prst="line">
            <a:avLst/>
          </a:prstGeom>
          <a:ln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532619AA-8026-791A-7256-A138C4E0A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3" y="2648249"/>
            <a:ext cx="2070460" cy="26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800" b="0" i="0" u="none" strike="noStrike" baseline="0" dirty="0">
                <a:solidFill>
                  <a:srgbClr val="FBFBFB"/>
                </a:solidFill>
                <a:latin typeface="Arial Rounded MT Bold" panose="020F0704030504030204" pitchFamily="34" charset="0"/>
              </a:rPr>
              <a:t>The Serie </a:t>
            </a:r>
            <a:r>
              <a:rPr lang="it-IT" sz="1800" b="0" i="0" u="none" strike="noStrike" baseline="0" dirty="0" err="1">
                <a:solidFill>
                  <a:srgbClr val="FBFBFB"/>
                </a:solidFill>
                <a:latin typeface="Arial Rounded MT Bold" panose="020F0704030504030204" pitchFamily="34" charset="0"/>
              </a:rPr>
              <a:t>A’s</a:t>
            </a:r>
            <a:r>
              <a:rPr lang="it-IT" sz="1800" b="0" i="0" u="none" strike="noStrike" baseline="0" dirty="0">
                <a:solidFill>
                  <a:srgbClr val="FBFBFB"/>
                </a:solidFill>
                <a:latin typeface="Arial Rounded MT Bold" panose="020F0704030504030204" pitchFamily="34" charset="0"/>
              </a:rPr>
              <a:t> </a:t>
            </a:r>
            <a:r>
              <a:rPr lang="it-IT" sz="1800" b="0" i="0" u="none" strike="noStrike" baseline="0" dirty="0" err="1">
                <a:solidFill>
                  <a:srgbClr val="FBFBFB"/>
                </a:solidFill>
                <a:latin typeface="Arial Rounded MT Bold" panose="020F0704030504030204" pitchFamily="34" charset="0"/>
              </a:rPr>
              <a:t>proposal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D3366FE-8D8D-ED8B-80AB-AF9231DEB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985993"/>
            <a:ext cx="12143152" cy="3511866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Segoe UI Historic" panose="020B0502040204020203" pitchFamily="34" charset="0"/>
              </a:rPr>
              <a:t>There’s a need for a fast blocking system,</a:t>
            </a:r>
            <a:br>
              <a:rPr lang="en-US" sz="4400" dirty="0">
                <a:effectLst/>
                <a:latin typeface="Segoe UI Historic" panose="020B0502040204020203" pitchFamily="34" charset="0"/>
              </a:rPr>
            </a:br>
            <a:r>
              <a:rPr lang="en-US" sz="4400" dirty="0">
                <a:effectLst/>
                <a:latin typeface="Segoe UI Historic" panose="020B0502040204020203" pitchFamily="34" charset="0"/>
              </a:rPr>
              <a:t>so we created a M2M platform where rights holders compile a list of blacklisted assets and operators SIMPLY have to enforce it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9204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dirty="0">
                <a:solidFill>
                  <a:srgbClr val="FBFBFB"/>
                </a:solidFill>
                <a:latin typeface="Arial Rounded MT Bold" panose="020F0704030504030204" pitchFamily="34" charset="0"/>
              </a:rPr>
              <a:t>Basics of the</a:t>
            </a:r>
            <a:r>
              <a:rPr lang="it-IT" sz="1800" b="0" i="0" u="none" strike="noStrike" baseline="0" dirty="0">
                <a:solidFill>
                  <a:srgbClr val="FBFBFB"/>
                </a:solidFill>
                <a:latin typeface="Arial Rounded MT Bold" panose="020F0704030504030204" pitchFamily="34" charset="0"/>
              </a:rPr>
              <a:t> M2M Platform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D3366FE-8D8D-ED8B-80AB-AF9231DEB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985993"/>
            <a:ext cx="12143152" cy="46075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Segoe UI Historic" panose="020B0502040204020203" pitchFamily="34" charset="0"/>
              </a:rPr>
              <a:t>Right Owners (private entities) define </a:t>
            </a:r>
            <a:br>
              <a:rPr lang="en-US" sz="3800" dirty="0">
                <a:latin typeface="Segoe UI Historic" panose="020B0502040204020203" pitchFamily="34" charset="0"/>
              </a:rPr>
            </a:br>
            <a:r>
              <a:rPr lang="en-US" sz="3800" dirty="0">
                <a:latin typeface="Segoe UI Historic" panose="020B0502040204020203" pitchFamily="34" charset="0"/>
              </a:rPr>
              <a:t>what they want to block:</a:t>
            </a:r>
            <a:br>
              <a:rPr lang="en-US" sz="3800" dirty="0">
                <a:latin typeface="Segoe UI Historic" panose="020B0502040204020203" pitchFamily="34" charset="0"/>
              </a:rPr>
            </a:br>
            <a:r>
              <a:rPr lang="en-US" sz="3800" dirty="0">
                <a:latin typeface="Segoe UI Historic" panose="020B0502040204020203" pitchFamily="34" charset="0"/>
              </a:rPr>
              <a:t>- IPv4/32</a:t>
            </a:r>
            <a:br>
              <a:rPr lang="en-US" sz="3800" dirty="0">
                <a:latin typeface="Segoe UI Historic" panose="020B0502040204020203" pitchFamily="34" charset="0"/>
              </a:rPr>
            </a:br>
            <a:r>
              <a:rPr lang="en-US" sz="3800" dirty="0">
                <a:latin typeface="Segoe UI Historic" panose="020B0502040204020203" pitchFamily="34" charset="0"/>
              </a:rPr>
              <a:t>- IPv6/128</a:t>
            </a:r>
            <a:br>
              <a:rPr lang="en-US" sz="3800" dirty="0">
                <a:latin typeface="Segoe UI Historic" panose="020B0502040204020203" pitchFamily="34" charset="0"/>
              </a:rPr>
            </a:br>
            <a:r>
              <a:rPr lang="en-US" sz="3800" dirty="0">
                <a:latin typeface="Segoe UI Historic" panose="020B0502040204020203" pitchFamily="34" charset="0"/>
              </a:rPr>
              <a:t>- FQDN</a:t>
            </a:r>
            <a:br>
              <a:rPr lang="en-US" sz="3800" dirty="0">
                <a:latin typeface="Segoe UI Historic" panose="020B0502040204020203" pitchFamily="34" charset="0"/>
              </a:rPr>
            </a:br>
            <a:br>
              <a:rPr lang="en-US" sz="3800" dirty="0">
                <a:latin typeface="Segoe UI Historic" panose="020B0502040204020203" pitchFamily="34" charset="0"/>
              </a:rPr>
            </a:br>
            <a:r>
              <a:rPr lang="en-US" sz="3800" dirty="0">
                <a:latin typeface="Segoe UI Historic" panose="020B0502040204020203" pitchFamily="34" charset="0"/>
              </a:rPr>
              <a:t>Operators have to run GETs every n minutes, apply the ORDERS, and confirm the execution with POSTs</a:t>
            </a:r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9387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dirty="0">
                <a:solidFill>
                  <a:srgbClr val="FBFBFB"/>
                </a:solidFill>
                <a:latin typeface="Arial Rounded MT Bold" panose="020F0704030504030204" pitchFamily="34" charset="0"/>
              </a:rPr>
              <a:t>Airbeam Side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164AC85-8A86-23AF-63E7-837E662E0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131"/>
            <a:ext cx="2619375" cy="17430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6E79133-31B2-EF36-3BCB-F3E279925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65" y="1060121"/>
            <a:ext cx="3059451" cy="836018"/>
          </a:xfrm>
          <a:prstGeom prst="rect">
            <a:avLst/>
          </a:prstGeom>
        </p:spPr>
      </p:pic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B5CA6885-8A7F-14E5-FBEB-60811D3835F3}"/>
              </a:ext>
            </a:extLst>
          </p:cNvPr>
          <p:cNvSpPr/>
          <p:nvPr/>
        </p:nvSpPr>
        <p:spPr>
          <a:xfrm>
            <a:off x="2480413" y="3266301"/>
            <a:ext cx="991930" cy="27802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75AD66E-68C6-8702-F5E4-3247DA1559BB}"/>
              </a:ext>
            </a:extLst>
          </p:cNvPr>
          <p:cNvSpPr txBox="1"/>
          <p:nvPr/>
        </p:nvSpPr>
        <p:spPr>
          <a:xfrm>
            <a:off x="2683122" y="29918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VPN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7F0F0E8-7AFD-5C8B-024F-34BD8D155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42" y="2824393"/>
            <a:ext cx="1541548" cy="115832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5C508A8-1222-B6FD-59AD-A64177434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2" y="1005974"/>
            <a:ext cx="2030743" cy="1128191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B1E874D-2036-A072-EBA6-8F243CDE0BB7}"/>
              </a:ext>
            </a:extLst>
          </p:cNvPr>
          <p:cNvCxnSpPr/>
          <p:nvPr/>
        </p:nvCxnSpPr>
        <p:spPr>
          <a:xfrm>
            <a:off x="2975029" y="911096"/>
            <a:ext cx="0" cy="492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outer | Cisco Network Topology Icons 3015">
            <a:extLst>
              <a:ext uri="{FF2B5EF4-FFF2-40B4-BE49-F238E27FC236}">
                <a16:creationId xmlns:a16="http://schemas.microsoft.com/office/drawing/2014/main" id="{72371E07-C2AA-8C90-3200-8C10B2EC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00" y="2985545"/>
            <a:ext cx="1248378" cy="8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3C03200-9E2A-4049-D837-0DE43E311889}"/>
              </a:ext>
            </a:extLst>
          </p:cNvPr>
          <p:cNvCxnSpPr>
            <a:stCxn id="1028" idx="3"/>
            <a:endCxn id="16" idx="1"/>
          </p:cNvCxnSpPr>
          <p:nvPr/>
        </p:nvCxnSpPr>
        <p:spPr>
          <a:xfrm>
            <a:off x="4885478" y="3403554"/>
            <a:ext cx="370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3AD644-D225-33A0-2DAB-F77D25B2A449}"/>
              </a:ext>
            </a:extLst>
          </p:cNvPr>
          <p:cNvSpPr txBox="1"/>
          <p:nvPr/>
        </p:nvSpPr>
        <p:spPr>
          <a:xfrm>
            <a:off x="5493367" y="4077176"/>
            <a:ext cx="1205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Brain:</a:t>
            </a:r>
            <a:br>
              <a:rPr lang="it-IT" dirty="0"/>
            </a:br>
            <a:r>
              <a:rPr lang="it-IT" dirty="0"/>
              <a:t>PHP / Cron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C032D07-3280-B474-C3A9-6674B77A2CD4}"/>
              </a:ext>
            </a:extLst>
          </p:cNvPr>
          <p:cNvCxnSpPr/>
          <p:nvPr/>
        </p:nvCxnSpPr>
        <p:spPr>
          <a:xfrm flipV="1">
            <a:off x="6837011" y="2373854"/>
            <a:ext cx="1079157" cy="106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798A7CF-8504-2F5E-5172-76907E6429FE}"/>
              </a:ext>
            </a:extLst>
          </p:cNvPr>
          <p:cNvCxnSpPr>
            <a:cxnSpLocks/>
          </p:cNvCxnSpPr>
          <p:nvPr/>
        </p:nvCxnSpPr>
        <p:spPr>
          <a:xfrm>
            <a:off x="6845249" y="3501456"/>
            <a:ext cx="1079157" cy="1055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BIND 9's new logo! - ISC">
            <a:extLst>
              <a:ext uri="{FF2B5EF4-FFF2-40B4-BE49-F238E27FC236}">
                <a16:creationId xmlns:a16="http://schemas.microsoft.com/office/drawing/2014/main" id="{FAF04236-2903-02E7-B925-732FD99B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62" y="362100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logos">
            <a:extLst>
              <a:ext uri="{FF2B5EF4-FFF2-40B4-BE49-F238E27FC236}">
                <a16:creationId xmlns:a16="http://schemas.microsoft.com/office/drawing/2014/main" id="{2EFE94CA-0ED1-62D5-7C08-29F34555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38" y="2104054"/>
            <a:ext cx="1624316" cy="7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E4640888-9741-443E-483C-3D129D9DCEA9}"/>
              </a:ext>
            </a:extLst>
          </p:cNvPr>
          <p:cNvSpPr txBox="1"/>
          <p:nvPr/>
        </p:nvSpPr>
        <p:spPr>
          <a:xfrm>
            <a:off x="8127530" y="2824393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IP </a:t>
            </a:r>
            <a:r>
              <a:rPr lang="it-IT" dirty="0" err="1"/>
              <a:t>blackholing</a:t>
            </a:r>
            <a:endParaRPr lang="it-IT" dirty="0"/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D8F52938-698D-3A3B-21F8-7B0FAB60D8D1}"/>
              </a:ext>
            </a:extLst>
          </p:cNvPr>
          <p:cNvSpPr txBox="1"/>
          <p:nvPr/>
        </p:nvSpPr>
        <p:spPr>
          <a:xfrm>
            <a:off x="8127530" y="4723507"/>
            <a:ext cx="139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DNS </a:t>
            </a:r>
            <a:r>
              <a:rPr lang="it-IT" dirty="0" err="1"/>
              <a:t>Blacklist</a:t>
            </a:r>
            <a:endParaRPr lang="it-IT" dirty="0"/>
          </a:p>
        </p:txBody>
      </p:sp>
      <p:pic>
        <p:nvPicPr>
          <p:cNvPr id="1034" name="Picture 10" descr="Juniper Networks MX204 | NetworkScreen.com">
            <a:extLst>
              <a:ext uri="{FF2B5EF4-FFF2-40B4-BE49-F238E27FC236}">
                <a16:creationId xmlns:a16="http://schemas.microsoft.com/office/drawing/2014/main" id="{376E7800-8677-9251-BFB2-9B467193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05" y="1065341"/>
            <a:ext cx="2538782" cy="5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Connettore diritto 1030">
            <a:extLst>
              <a:ext uri="{FF2B5EF4-FFF2-40B4-BE49-F238E27FC236}">
                <a16:creationId xmlns:a16="http://schemas.microsoft.com/office/drawing/2014/main" id="{AC0605D9-EBE3-3483-8CF3-444CB2A8D0E4}"/>
              </a:ext>
            </a:extLst>
          </p:cNvPr>
          <p:cNvCxnSpPr>
            <a:cxnSpLocks/>
            <a:endCxn id="1034" idx="2"/>
          </p:cNvCxnSpPr>
          <p:nvPr/>
        </p:nvCxnSpPr>
        <p:spPr>
          <a:xfrm flipV="1">
            <a:off x="9655624" y="1570069"/>
            <a:ext cx="1136872" cy="108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3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800" b="0" i="0" u="none" strike="noStrike" baseline="0" dirty="0" err="1">
                <a:solidFill>
                  <a:srgbClr val="FBFBFB"/>
                </a:solidFill>
                <a:latin typeface="Arial Rounded MT Bold" panose="020F0704030504030204" pitchFamily="34" charset="0"/>
              </a:rPr>
              <a:t>Notifications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6A7A916-6626-B36D-4B53-BB582FF46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257" y="1103870"/>
            <a:ext cx="3505538" cy="442457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06C8F67-B288-CF37-D8B9-B16C1C065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941" y="985993"/>
            <a:ext cx="5178003" cy="442457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83C77FC-94DF-572A-7A4B-382049439FA4}"/>
              </a:ext>
            </a:extLst>
          </p:cNvPr>
          <p:cNvSpPr txBox="1"/>
          <p:nvPr/>
        </p:nvSpPr>
        <p:spPr>
          <a:xfrm>
            <a:off x="654200" y="1205083"/>
            <a:ext cx="20789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Apr 18th 2024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818 tickets</a:t>
            </a:r>
          </a:p>
          <a:p>
            <a:pPr algn="ctr"/>
            <a:r>
              <a:rPr lang="en-US" dirty="0"/>
              <a:t>Banned FQDN 9539 </a:t>
            </a:r>
          </a:p>
          <a:p>
            <a:pPr algn="ctr"/>
            <a:r>
              <a:rPr lang="en-US" dirty="0"/>
              <a:t>BannedIPv4 3123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61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800" b="0" i="0" u="none" strike="noStrike" baseline="0" dirty="0">
                <a:solidFill>
                  <a:srgbClr val="FBFBFB"/>
                </a:solidFill>
                <a:latin typeface="Arial Rounded MT Bold" panose="020F0704030504030204" pitchFamily="34" charset="0"/>
              </a:rPr>
              <a:t>Platform Code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3B1897E7-91D2-3DAA-E767-AEDC6B7D5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F93D709-03BE-065F-48C5-1E64A6CE3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794295"/>
            <a:ext cx="9951307" cy="53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rgbClr val="FBFBFB"/>
                </a:solidFill>
                <a:latin typeface="Arial Rounded MT Bold" panose="020F0704030504030204" pitchFamily="34" charset="0"/>
              </a:rPr>
              <a:t>Process of making addresses free again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</p:spTree>
    <p:extLst>
      <p:ext uri="{BB962C8B-B14F-4D97-AF65-F5344CB8AC3E}">
        <p14:creationId xmlns:p14="http://schemas.microsoft.com/office/powerpoint/2010/main" val="910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C58892-8453-42CD-B294-FE42F4E71FE1}"/>
              </a:ext>
            </a:extLst>
          </p:cNvPr>
          <p:cNvSpPr/>
          <p:nvPr/>
        </p:nvSpPr>
        <p:spPr>
          <a:xfrm rot="21407433">
            <a:off x="-496114" y="6474431"/>
            <a:ext cx="12999108" cy="108417"/>
          </a:xfrm>
          <a:prstGeom prst="rect">
            <a:avLst/>
          </a:prstGeom>
          <a:solidFill>
            <a:srgbClr val="FF3399">
              <a:alpha val="55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4DD8EC-B3DF-47C0-888B-6F1AB92E4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14" y="6365103"/>
            <a:ext cx="1601639" cy="4376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FAD3DCF-3B94-4BF6-B319-F0B9474DF17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ED008C"/>
          </a:solidFill>
          <a:ln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800" b="0" i="0" u="none" strike="noStrike" baseline="0" dirty="0">
                <a:solidFill>
                  <a:srgbClr val="FBFBFB"/>
                </a:solidFill>
                <a:latin typeface="Arial Rounded MT Bold" panose="020F0704030504030204" pitchFamily="34" charset="0"/>
              </a:rPr>
              <a:t>Credits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C76B8-F152-B394-E4C4-765EDE64415A}"/>
              </a:ext>
            </a:extLst>
          </p:cNvPr>
          <p:cNvSpPr txBox="1"/>
          <p:nvPr/>
        </p:nvSpPr>
        <p:spPr>
          <a:xfrm>
            <a:off x="25795" y="6290206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Livio Morina – GRNOG16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79A5-17B9-2508-B66B-0C8BF77759F1}"/>
              </a:ext>
            </a:extLst>
          </p:cNvPr>
          <p:cNvSpPr txBox="1"/>
          <p:nvPr/>
        </p:nvSpPr>
        <p:spPr>
          <a:xfrm>
            <a:off x="8352639" y="6459483"/>
            <a:ext cx="36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ED008C"/>
                </a:solidFill>
                <a:latin typeface="Arial Rounded MT Bold" panose="020F0704030504030204" pitchFamily="34" charset="0"/>
              </a:rPr>
              <a:t>Athens</a:t>
            </a:r>
            <a:r>
              <a:rPr lang="it-IT" sz="1600" dirty="0">
                <a:solidFill>
                  <a:srgbClr val="ED008C"/>
                </a:solidFill>
                <a:latin typeface="Arial Rounded MT Bold" panose="020F0704030504030204" pitchFamily="34" charset="0"/>
              </a:rPr>
              <a:t> – 19/04/2024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491AAE-67C2-32F1-6203-A23D2802E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267" y="1241339"/>
            <a:ext cx="93726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2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344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Roboto</vt:lpstr>
      <vt:lpstr>Segoe UI Historic</vt:lpstr>
      <vt:lpstr>Tema di Office</vt:lpstr>
      <vt:lpstr>Presentazione standard di PowerPoint</vt:lpstr>
      <vt:lpstr>The Serie A League is putting strong pressure on the Italian Government</vt:lpstr>
      <vt:lpstr>There’s a need for a fast blocking system, so we created a M2M platform where rights holders compile a list of blacklisted assets and operators SIMPLY have to enforce it</vt:lpstr>
      <vt:lpstr>Right Owners (private entities) define  what they want to block: - IPv4/32 - IPv6/128 - FQDN  Operators have to run GETs every n minutes, apply the ORDERS, and confirm the execution with POSTs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Livio Morina</dc:creator>
  <cp:lastModifiedBy>Livio Morina</cp:lastModifiedBy>
  <cp:revision>106</cp:revision>
  <dcterms:created xsi:type="dcterms:W3CDTF">2020-12-17T08:12:32Z</dcterms:created>
  <dcterms:modified xsi:type="dcterms:W3CDTF">2024-04-18T12:46:17Z</dcterms:modified>
</cp:coreProperties>
</file>