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51" d="100"/>
          <a:sy n="51" d="100"/>
        </p:scale>
        <p:origin x="24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GB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3.8014100000000002E-2"/>
          <c:y val="9.0863799999999995E-2"/>
          <c:w val="0.92397200000000002"/>
          <c:h val="0.8212199999999999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IP Transit</c:v>
                </c:pt>
              </c:strCache>
            </c:strRef>
          </c:tx>
          <c:spPr>
            <a:ln w="76200" cap="flat">
              <a:solidFill>
                <a:srgbClr val="DB00F9"/>
              </a:solidFill>
              <a:prstDash val="solid"/>
              <a:miter lim="400000"/>
            </a:ln>
            <a:effectLst>
              <a:outerShdw blurRad="101600" dist="111852" dir="11634161" algn="tl">
                <a:srgbClr val="7025FE">
                  <a:alpha val="69124"/>
                </a:srgbClr>
              </a:outerShdw>
            </a:effectLst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1200</c:v>
                </c:pt>
                <c:pt idx="1">
                  <c:v>1040</c:v>
                </c:pt>
                <c:pt idx="2">
                  <c:v>825</c:v>
                </c:pt>
                <c:pt idx="3">
                  <c:v>742.5</c:v>
                </c:pt>
                <c:pt idx="4">
                  <c:v>675</c:v>
                </c:pt>
                <c:pt idx="5">
                  <c:v>600</c:v>
                </c:pt>
                <c:pt idx="6">
                  <c:v>520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282-F74F-8100-74DE3C7783F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IXP A</c:v>
                </c:pt>
              </c:strCache>
            </c:strRef>
          </c:tx>
          <c:spPr>
            <a:ln w="76200" cap="flat">
              <a:solidFill>
                <a:schemeClr val="accent5">
                  <a:hueOff val="106044"/>
                  <a:satOff val="10158"/>
                  <a:lumOff val="16042"/>
                </a:schemeClr>
              </a:solidFill>
              <a:prstDash val="solid"/>
              <a:miter lim="400000"/>
            </a:ln>
            <a:effectLst/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1110</c:v>
                </c:pt>
                <c:pt idx="1">
                  <c:v>1110</c:v>
                </c:pt>
                <c:pt idx="2">
                  <c:v>704</c:v>
                </c:pt>
                <c:pt idx="3">
                  <c:v>675</c:v>
                </c:pt>
                <c:pt idx="4">
                  <c:v>675</c:v>
                </c:pt>
                <c:pt idx="5">
                  <c:v>675</c:v>
                </c:pt>
                <c:pt idx="6">
                  <c:v>668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282-F74F-8100-74DE3C7783F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IXP B</c:v>
                </c:pt>
              </c:strCache>
            </c:strRef>
          </c:tx>
          <c:spPr>
            <a:ln w="76200" cap="flat">
              <a:solidFill>
                <a:schemeClr val="accent2">
                  <a:hueOff val="-206910"/>
                  <a:satOff val="-12829"/>
                  <a:lumOff val="16238"/>
                </a:schemeClr>
              </a:solidFill>
              <a:prstDash val="solid"/>
              <a:miter lim="400000"/>
            </a:ln>
            <a:effectLst/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720</c:v>
                </c:pt>
                <c:pt idx="1">
                  <c:v>720</c:v>
                </c:pt>
                <c:pt idx="2">
                  <c:v>650</c:v>
                </c:pt>
                <c:pt idx="3">
                  <c:v>650</c:v>
                </c:pt>
                <c:pt idx="4">
                  <c:v>650</c:v>
                </c:pt>
                <c:pt idx="5">
                  <c:v>650</c:v>
                </c:pt>
                <c:pt idx="6">
                  <c:v>650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282-F74F-8100-74DE3C7783FE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IXP C</c:v>
                </c:pt>
              </c:strCache>
            </c:strRef>
          </c:tx>
          <c:spPr>
            <a:ln w="76200" cap="flat">
              <a:solidFill>
                <a:srgbClr val="5E5E5E"/>
              </a:solidFill>
              <a:prstDash val="solid"/>
              <a:miter lim="400000"/>
            </a:ln>
            <a:effectLst/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800</c:v>
                </c:pt>
                <c:pt idx="1">
                  <c:v>800</c:v>
                </c:pt>
                <c:pt idx="2">
                  <c:v>800</c:v>
                </c:pt>
                <c:pt idx="3">
                  <c:v>675</c:v>
                </c:pt>
                <c:pt idx="4">
                  <c:v>675</c:v>
                </c:pt>
                <c:pt idx="5">
                  <c:v>675</c:v>
                </c:pt>
                <c:pt idx="6">
                  <c:v>675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3282-F74F-8100-74DE3C778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custDash>
                <a:ds d="1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in val="300"/>
        </c:scaling>
        <c:delete val="0"/>
        <c:axPos val="l"/>
        <c:majorGridlines>
          <c:spPr>
            <a:ln w="12700" cap="flat">
              <a:solidFill>
                <a:srgbClr val="000000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Graphik"/>
              </a:defRPr>
            </a:pPr>
            <a:endParaRPr lang="en-US"/>
          </a:p>
        </c:txPr>
        <c:crossAx val="2094734552"/>
        <c:crosses val="autoZero"/>
        <c:crossBetween val="midCat"/>
        <c:majorUnit val="225"/>
        <c:minorUnit val="112.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2.07659E-2"/>
          <c:y val="0"/>
          <c:w val="0.95846799999999999"/>
          <c:h val="7.38832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000" b="0" i="0" u="none" strike="noStrike">
              <a:solidFill>
                <a:srgbClr val="000000"/>
              </a:solidFill>
              <a:latin typeface="Helvetica Neue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9000" b="1" spc="-270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2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000"/>
            </a:lvl1pPr>
          </a:lstStyle>
          <a:p>
            <a:r>
              <a:t>Author and Date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/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4400"/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4400"/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4400"/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4400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0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Agenda Subtitle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>
                <a:latin typeface="Graphik"/>
                <a:ea typeface="Graphik"/>
                <a:cs typeface="Graphik"/>
                <a:sym typeface="Graphik"/>
              </a:defRPr>
            </a:lvl1pPr>
            <a:lvl2pPr marL="0" indent="457200" defTabSz="825500">
              <a:buClrTx/>
              <a:buSzTx/>
              <a:buNone/>
              <a:defRPr sz="5500" spc="-55">
                <a:latin typeface="Graphik"/>
                <a:ea typeface="Graphik"/>
                <a:cs typeface="Graphik"/>
                <a:sym typeface="Graphik"/>
              </a:defRPr>
            </a:lvl2pPr>
            <a:lvl3pPr marL="0" indent="914400" defTabSz="825500">
              <a:buClrTx/>
              <a:buSzTx/>
              <a:buNone/>
              <a:defRPr sz="5500" spc="-55">
                <a:latin typeface="Graphik"/>
                <a:ea typeface="Graphik"/>
                <a:cs typeface="Graphik"/>
                <a:sym typeface="Graphik"/>
              </a:defRPr>
            </a:lvl3pPr>
            <a:lvl4pPr marL="0" indent="1371600" defTabSz="825500">
              <a:buClrTx/>
              <a:buSzTx/>
              <a:buNone/>
              <a:defRPr sz="5500" spc="-55">
                <a:latin typeface="Graphik"/>
                <a:ea typeface="Graphik"/>
                <a:cs typeface="Graphik"/>
                <a:sym typeface="Graphik"/>
              </a:defRPr>
            </a:lvl4pPr>
            <a:lvl5pPr marL="0" indent="1828800" defTabSz="825500">
              <a:buClrTx/>
              <a:buSzTx/>
              <a:buNone/>
              <a:defRPr sz="5500" spc="-55">
                <a:latin typeface="Graphik"/>
                <a:ea typeface="Graphik"/>
                <a:cs typeface="Graphik"/>
                <a:sym typeface="Graphik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b="1" spc="-448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b="1" spc="-448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b="1" spc="-448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b="1" spc="-448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b="1" spc="-448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/>
            </a:lvl1pPr>
          </a:lstStyle>
          <a:p>
            <a:r>
              <a:t>Fact information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478790">
              <a:spcBef>
                <a:spcPts val="0"/>
              </a:spcBef>
              <a:buClrTx/>
              <a:buSzTx/>
              <a:buNone/>
              <a:defRPr sz="4987"/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j-lt"/>
                <a:ea typeface="+mj-ea"/>
                <a:cs typeface="+mj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j-lt"/>
                <a:ea typeface="+mj-ea"/>
                <a:cs typeface="+mj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j-lt"/>
                <a:ea typeface="+mj-ea"/>
                <a:cs typeface="+mj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j-lt"/>
                <a:ea typeface="+mj-ea"/>
                <a:cs typeface="+mj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j-lt"/>
                <a:ea typeface="+mj-ea"/>
                <a:cs typeface="+mj-cs"/>
                <a:sym typeface="Graphik Semi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wo jellyfish against a pink background"/>
          <p:cNvSpPr>
            <a:spLocks noGrp="1"/>
          </p:cNvSpPr>
          <p:nvPr>
            <p:ph type="pic" sz="half" idx="21"/>
          </p:nvPr>
        </p:nvSpPr>
        <p:spPr>
          <a:xfrm>
            <a:off x="12192000" y="4813300"/>
            <a:ext cx="12192000" cy="92079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Two jellyfish touching against a dark blue background"/>
          <p:cNvSpPr>
            <a:spLocks noGrp="1"/>
          </p:cNvSpPr>
          <p:nvPr>
            <p:ph type="pic" sz="half" idx="22"/>
          </p:nvPr>
        </p:nvSpPr>
        <p:spPr>
          <a:xfrm>
            <a:off x="12192000" y="-62865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Two jellyfish against a blue background"/>
          <p:cNvSpPr>
            <a:spLocks noGrp="1"/>
          </p:cNvSpPr>
          <p:nvPr>
            <p:ph type="pic" idx="23"/>
          </p:nvPr>
        </p:nvSpPr>
        <p:spPr>
          <a:xfrm>
            <a:off x="-42037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wo jellyfish touching against a dark blue background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wo jellyfish touching against a dark blue background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12166600"/>
            <a:ext cx="21844000" cy="694055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 defTabSz="2438400">
              <a:lnSpc>
                <a:spcPct val="90000"/>
              </a:lnSpc>
              <a:defRPr sz="11600" spc="-34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46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wo jellyfish against a blue background"/>
          <p:cNvSpPr>
            <a:spLocks noGrp="1"/>
          </p:cNvSpPr>
          <p:nvPr>
            <p:ph type="pic" idx="21"/>
          </p:nvPr>
        </p:nvSpPr>
        <p:spPr>
          <a:xfrm>
            <a:off x="7962900" y="-25400"/>
            <a:ext cx="20650200" cy="13766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3885108"/>
            <a:ext cx="9652000" cy="3200203"/>
          </a:xfrm>
          <a:prstGeom prst="rect">
            <a:avLst/>
          </a:prstGeom>
        </p:spPr>
        <p:txBody>
          <a:bodyPr/>
          <a:lstStyle>
            <a:lvl1pPr algn="l">
              <a:defRPr sz="9400" b="1" spc="-282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wo jellyfish against a pink background"/>
          <p:cNvSpPr>
            <a:spLocks noGrp="1"/>
          </p:cNvSpPr>
          <p:nvPr>
            <p:ph type="pic" idx="21"/>
          </p:nvPr>
        </p:nvSpPr>
        <p:spPr>
          <a:xfrm>
            <a:off x="10185400" y="0"/>
            <a:ext cx="18161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 algn="l">
              <a:defRPr sz="9400" b="1" spc="-282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Slide 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 algn="l">
              <a:defRPr sz="9400" b="1" spc="-282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Slide Title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 algn="l">
              <a:defRPr sz="9400" b="1" spc="-282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Slide Title</a:t>
            </a:r>
          </a:p>
        </p:txBody>
      </p:sp>
      <p:sp>
        <p:nvSpPr>
          <p:cNvPr id="8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Slide Subtitle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FF00D8"/>
                    </a:gs>
                    <a:gs pos="100000">
                      <a:srgbClr val="4302FF"/>
                    </a:gs>
                  </a:gsLst>
                  <a:lin ang="3960000" scaled="0"/>
                </a:gradFill>
              </a:defRPr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825500">
              <a:spcBef>
                <a:spcPts val="0"/>
              </a:spcBef>
              <a:defRPr sz="22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00000"/>
          </a:solidFill>
          <a:uFillTx/>
          <a:latin typeface="+mj-lt"/>
          <a:ea typeface="+mj-ea"/>
          <a:cs typeface="+mj-cs"/>
          <a:sym typeface="Graphik Semibold"/>
        </a:defRPr>
      </a:lvl9pPr>
    </p:titleStyle>
    <p:bodyStyle>
      <a:lvl1pPr marL="6519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07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7695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3283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8871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4459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0047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5635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122333" marR="0" indent="-651933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Is Public Peering still worthwhile in 2025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Is Public Peering still worthwhile in 2025?</a:t>
            </a:r>
          </a:p>
        </p:txBody>
      </p:sp>
      <p:sp>
        <p:nvSpPr>
          <p:cNvPr id="172" name="William Manzione"/>
          <p:cNvSpPr txBox="1">
            <a:spLocks noGrp="1"/>
          </p:cNvSpPr>
          <p:nvPr>
            <p:ph type="body" idx="21"/>
          </p:nvPr>
        </p:nvSpPr>
        <p:spPr>
          <a:xfrm>
            <a:off x="1398918" y="11756724"/>
            <a:ext cx="4548141" cy="10852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William Manzione</a:t>
            </a:r>
          </a:p>
        </p:txBody>
      </p:sp>
      <p:sp>
        <p:nvSpPr>
          <p:cNvPr id="173" name="Challenges and Opportunities of today’s Networks Operators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7175500"/>
            <a:ext cx="21844000" cy="2512352"/>
          </a:xfrm>
          <a:prstGeom prst="rect">
            <a:avLst/>
          </a:prstGeom>
        </p:spPr>
        <p:txBody>
          <a:bodyPr/>
          <a:lstStyle/>
          <a:p>
            <a:r>
              <a:t>Challenges and Opportunities of today’s Networks Operators</a:t>
            </a:r>
          </a:p>
        </p:txBody>
      </p:sp>
      <p:pic>
        <p:nvPicPr>
          <p:cNvPr id="174" name="RETN_Logo_RGB.png" descr="RET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45" y="12375075"/>
            <a:ext cx="3302001" cy="838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Is Public Peering still worthwhile in 2025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1243583">
              <a:lnSpc>
                <a:spcPct val="90000"/>
              </a:lnSpc>
              <a:defRPr sz="4590" b="0" spc="-137">
                <a:solidFill>
                  <a:srgbClr val="FFFFFF"/>
                </a:solidFill>
                <a:latin typeface="+mj-lt"/>
                <a:ea typeface="+mj-ea"/>
                <a:cs typeface="+mj-cs"/>
                <a:sym typeface="Graphik Semibold"/>
              </a:defRPr>
            </a:lvl1pPr>
          </a:lstStyle>
          <a:p>
            <a:r>
              <a:t>Is Public Peering still worthwhile in 2025?</a:t>
            </a:r>
          </a:p>
        </p:txBody>
      </p:sp>
      <p:sp>
        <p:nvSpPr>
          <p:cNvPr id="205" name="So.."/>
          <p:cNvSpPr txBox="1"/>
          <p:nvPr/>
        </p:nvSpPr>
        <p:spPr>
          <a:xfrm>
            <a:off x="1269999" y="909454"/>
            <a:ext cx="2189989" cy="1478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000" b="1"/>
            </a:lvl1pPr>
          </a:lstStyle>
          <a:p>
            <a:r>
              <a:rPr dirty="0"/>
              <a:t>So..</a:t>
            </a:r>
          </a:p>
        </p:txBody>
      </p:sp>
      <p:sp>
        <p:nvSpPr>
          <p:cNvPr id="206" name="Is Public Peering still  worthwhile in 2025?"/>
          <p:cNvSpPr txBox="1"/>
          <p:nvPr/>
        </p:nvSpPr>
        <p:spPr>
          <a:xfrm>
            <a:off x="1269999" y="4991100"/>
            <a:ext cx="21844001" cy="3733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algn="ctr" defTabSz="825500">
              <a:lnSpc>
                <a:spcPct val="90000"/>
              </a:lnSpc>
              <a:spcBef>
                <a:spcPts val="0"/>
              </a:spcBef>
              <a:defRPr sz="11600" spc="-348">
                <a:gradFill flip="none" rotWithShape="1">
                  <a:gsLst>
                    <a:gs pos="0">
                      <a:srgbClr val="FF00D8"/>
                    </a:gs>
                    <a:gs pos="100000">
                      <a:srgbClr val="4302FF"/>
                    </a:gs>
                  </a:gsLst>
                  <a:lin ang="3960000" scaled="0"/>
                </a:gradFill>
                <a:latin typeface="+mj-lt"/>
                <a:ea typeface="+mj-ea"/>
                <a:cs typeface="+mj-cs"/>
                <a:sym typeface="Graphik Semibold"/>
              </a:defRPr>
            </a:pPr>
            <a:r>
              <a:rPr sz="13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Is Public Peering still </a:t>
            </a:r>
            <a:br>
              <a:rPr sz="13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sz="13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worthwhile in 2025?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HANKS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THANKS</a:t>
            </a:r>
          </a:p>
        </p:txBody>
      </p:sp>
      <p:sp>
        <p:nvSpPr>
          <p:cNvPr id="209" name="🙇♂️"/>
          <p:cNvSpPr txBox="1"/>
          <p:nvPr/>
        </p:nvSpPr>
        <p:spPr>
          <a:xfrm>
            <a:off x="11372850" y="8953193"/>
            <a:ext cx="1638301" cy="210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0"/>
            </a:lvl1pPr>
          </a:lstStyle>
          <a:p>
            <a:r>
              <a:t>🙇‍♂️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poiler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Spoiler</a:t>
            </a:r>
          </a:p>
        </p:txBody>
      </p:sp>
      <p:sp>
        <p:nvSpPr>
          <p:cNvPr id="177" name="Yes, it is, and…"/>
          <p:cNvSpPr txBox="1">
            <a:spLocks noGrp="1"/>
          </p:cNvSpPr>
          <p:nvPr>
            <p:ph type="body" idx="21"/>
          </p:nvPr>
        </p:nvSpPr>
        <p:spPr>
          <a:xfrm>
            <a:off x="1270000" y="8610908"/>
            <a:ext cx="21844000" cy="12021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Autofit/>
          </a:bodyPr>
          <a:lstStyle/>
          <a:p>
            <a:r>
              <a:rPr sz="6600" dirty="0"/>
              <a:t>Yes, it is, and…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Disclaim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9400" b="1" spc="-282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Disclaimer</a:t>
            </a:r>
          </a:p>
        </p:txBody>
      </p:sp>
      <p:sp>
        <p:nvSpPr>
          <p:cNvPr id="180" name="This is NOT a Peering vs Transit debate"/>
          <p:cNvSpPr txBox="1">
            <a:spLocks noGrp="1"/>
          </p:cNvSpPr>
          <p:nvPr>
            <p:ph type="body" sz="quarter" idx="1"/>
          </p:nvPr>
        </p:nvSpPr>
        <p:spPr>
          <a:xfrm>
            <a:off x="1270000" y="6127037"/>
            <a:ext cx="21844001" cy="146192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8600"/>
            </a:lvl1pPr>
          </a:lstStyle>
          <a:p>
            <a:r>
              <a:t>This is NOT a Peering vs Transit debate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hallenges of a Network Operato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sz="9400" b="1" spc="-282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Challenges of a Network Operator</a:t>
            </a:r>
          </a:p>
        </p:txBody>
      </p:sp>
      <p:sp>
        <p:nvSpPr>
          <p:cNvPr id="183" name="Allocating budget and resourc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dirty="0"/>
              <a:t>Allocating budget and resources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Evaluating value and return on investment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Homework required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Long term strategy </a:t>
            </a:r>
          </a:p>
        </p:txBody>
      </p:sp>
      <p:sp>
        <p:nvSpPr>
          <p:cNvPr id="184" name="When assessing investment into public peering"/>
          <p:cNvSpPr txBox="1"/>
          <p:nvPr/>
        </p:nvSpPr>
        <p:spPr>
          <a:xfrm>
            <a:off x="1290816" y="2335098"/>
            <a:ext cx="16221426" cy="746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400"/>
            </a:lvl1pPr>
          </a:lstStyle>
          <a:p>
            <a:r>
              <a:t>When assessing investment into public peering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rice Erosion along the Years"/>
          <p:cNvSpPr txBox="1">
            <a:spLocks noGrp="1"/>
          </p:cNvSpPr>
          <p:nvPr>
            <p:ph type="title"/>
          </p:nvPr>
        </p:nvSpPr>
        <p:spPr>
          <a:xfrm>
            <a:off x="1270000" y="838199"/>
            <a:ext cx="21363289" cy="154940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Price Erosion along the Years</a:t>
            </a:r>
          </a:p>
        </p:txBody>
      </p:sp>
      <p:sp>
        <p:nvSpPr>
          <p:cNvPr id="187" name="Peering reduce Transit costs?…"/>
          <p:cNvSpPr txBox="1">
            <a:spLocks noGrp="1"/>
          </p:cNvSpPr>
          <p:nvPr>
            <p:ph type="body" sz="half" idx="1"/>
          </p:nvPr>
        </p:nvSpPr>
        <p:spPr>
          <a:xfrm>
            <a:off x="1270000" y="4267199"/>
            <a:ext cx="10563532" cy="8432802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dirty="0"/>
              <a:t>Peering reduce Transit costs?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Increasing pace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Strategic decision-making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Burst options </a:t>
            </a:r>
          </a:p>
        </p:txBody>
      </p:sp>
      <p:graphicFrame>
        <p:nvGraphicFramePr>
          <p:cNvPr id="188" name="2D Line Chart"/>
          <p:cNvGraphicFramePr/>
          <p:nvPr/>
        </p:nvGraphicFramePr>
        <p:xfrm>
          <a:off x="11833532" y="3179820"/>
          <a:ext cx="12055181" cy="9134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9" name="Based on a flat 10G port"/>
          <p:cNvSpPr txBox="1"/>
          <p:nvPr/>
        </p:nvSpPr>
        <p:spPr>
          <a:xfrm>
            <a:off x="15297373" y="12673384"/>
            <a:ext cx="5127499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rgbClr val="5E5E5E"/>
                </a:solidFill>
              </a:defRPr>
            </a:lvl1pPr>
          </a:lstStyle>
          <a:p>
            <a:r>
              <a:t>Based on a flat 10G port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he advantages of Public Peer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algn="l">
              <a:defRPr sz="9400" b="1" spc="-282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The advantages of Public Peering</a:t>
            </a:r>
          </a:p>
        </p:txBody>
      </p:sp>
      <p:sp>
        <p:nvSpPr>
          <p:cNvPr id="192" name="Lower Transit cost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dirty="0"/>
              <a:t>Lower Transit costs 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Better end-user experience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Regional direct connectivity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Build closer bonds 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Join a community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mote IX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algn="l">
              <a:defRPr sz="9400" b="1" spc="-282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Remote IX</a:t>
            </a:r>
          </a:p>
        </p:txBody>
      </p:sp>
      <p:sp>
        <p:nvSpPr>
          <p:cNvPr id="195" name="A reliable alternative"/>
          <p:cNvSpPr txBox="1">
            <a:spLocks noGrp="1"/>
          </p:cNvSpPr>
          <p:nvPr>
            <p:ph type="body" idx="21"/>
          </p:nvPr>
        </p:nvSpPr>
        <p:spPr>
          <a:xfrm>
            <a:off x="1270000" y="2222500"/>
            <a:ext cx="21844000" cy="1016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l">
              <a:defRPr sz="44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A reliable alternative</a:t>
            </a:r>
          </a:p>
        </p:txBody>
      </p:sp>
      <p:sp>
        <p:nvSpPr>
          <p:cNvPr id="196" name="Minimal CAPEX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dirty="0"/>
              <a:t>Minimal CAPEX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No Colocation costs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Flexibility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Quick turn-up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Single A-End for multiple IXPs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Simplified vendor management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he Role of Reselle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algn="l">
              <a:defRPr sz="9400" b="1" spc="-282"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The Role of Resellers</a:t>
            </a:r>
          </a:p>
        </p:txBody>
      </p:sp>
      <p:sp>
        <p:nvSpPr>
          <p:cNvPr id="199" name="Understand customer need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dirty="0"/>
              <a:t>Understand customer needs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Provide optimal solutions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Deliver sustainable value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Absorb costs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Engage IXP support for onboarding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Cultivate a strong, collaborative partnership with IXPs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How to leverage an IXP por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algn="l">
              <a:defRPr sz="9400" b="1" spc="-282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How to leverage an IXP port</a:t>
            </a:r>
          </a:p>
        </p:txBody>
      </p:sp>
      <p:sp>
        <p:nvSpPr>
          <p:cNvPr id="202" name="Know your traffic pattern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dirty="0"/>
              <a:t>Know your traffic patterns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Get familiar with the member list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Keep your </a:t>
            </a:r>
            <a:r>
              <a:rPr dirty="0" err="1"/>
              <a:t>PeeringDB</a:t>
            </a:r>
            <a:r>
              <a:rPr dirty="0"/>
              <a:t> profile updated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Explore value-added services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Participate in IXP and peering events</a:t>
            </a:r>
          </a:p>
          <a:p>
            <a:pPr marL="0" indent="0">
              <a:spcAft>
                <a:spcPts val="1200"/>
              </a:spcAft>
              <a:buNone/>
            </a:pPr>
            <a:r>
              <a:rPr dirty="0"/>
              <a:t>Don’t be afraid to ask for help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Helvetica Neue"/>
        <a:ea typeface="Helvetica Neue"/>
        <a:cs typeface="Helvetica Neue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4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Helvetica Neue"/>
        <a:ea typeface="Helvetica Neue"/>
        <a:cs typeface="Helvetica Neue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4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209</Words>
  <Application>Microsoft Macintosh PowerPoint</Application>
  <PresentationFormat>Custom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Graphik</vt:lpstr>
      <vt:lpstr>Graphik Medium</vt:lpstr>
      <vt:lpstr>Graphik Semibold</vt:lpstr>
      <vt:lpstr>Helvetica Neue</vt:lpstr>
      <vt:lpstr>31_ColorGradientLight</vt:lpstr>
      <vt:lpstr>Is Public Peering still worthwhile in 2025?</vt:lpstr>
      <vt:lpstr>PowerPoint Presentation</vt:lpstr>
      <vt:lpstr>Disclaimer</vt:lpstr>
      <vt:lpstr>Challenges of a Network Operator</vt:lpstr>
      <vt:lpstr>Price Erosion along the Years</vt:lpstr>
      <vt:lpstr>The advantages of Public Peering</vt:lpstr>
      <vt:lpstr>Remote IX</vt:lpstr>
      <vt:lpstr>The Role of Resellers</vt:lpstr>
      <vt:lpstr>How to leverage an IXP port</vt:lpstr>
      <vt:lpstr>Is Public Peering still worthwhile in 2025?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William Manzione</cp:lastModifiedBy>
  <cp:revision>3</cp:revision>
  <dcterms:modified xsi:type="dcterms:W3CDTF">2025-03-31T14:20:21Z</dcterms:modified>
</cp:coreProperties>
</file>