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73" r:id="rId3"/>
    <p:sldId id="274" r:id="rId4"/>
    <p:sldId id="276" r:id="rId5"/>
    <p:sldId id="275" r:id="rId6"/>
    <p:sldId id="260" r:id="rId7"/>
    <p:sldId id="263" r:id="rId8"/>
    <p:sldId id="278" r:id="rId9"/>
    <p:sldId id="277" r:id="rId10"/>
    <p:sldId id="266" r:id="rId11"/>
    <p:sldId id="279" r:id="rId12"/>
    <p:sldId id="267" r:id="rId13"/>
    <p:sldId id="280" r:id="rId14"/>
    <p:sldId id="309" r:id="rId15"/>
    <p:sldId id="283" r:id="rId16"/>
    <p:sldId id="265" r:id="rId17"/>
    <p:sldId id="268" r:id="rId18"/>
    <p:sldId id="284" r:id="rId19"/>
    <p:sldId id="270" r:id="rId20"/>
    <p:sldId id="285" r:id="rId21"/>
    <p:sldId id="269" r:id="rId22"/>
    <p:sldId id="287" r:id="rId23"/>
    <p:sldId id="272" r:id="rId24"/>
    <p:sldId id="288" r:id="rId25"/>
    <p:sldId id="271" r:id="rId26"/>
    <p:sldId id="30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84FABB-4EE5-4FB1-9CD1-1459FAE25B4E}" v="125" dt="2025-01-29T16:39:17.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81425" autoAdjust="0"/>
  </p:normalViewPr>
  <p:slideViewPr>
    <p:cSldViewPr snapToGrid="0" showGuides="1">
      <p:cViewPr varScale="1">
        <p:scale>
          <a:sx n="78" d="100"/>
          <a:sy n="78" d="100"/>
        </p:scale>
        <p:origin x="27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Lee" userId="a77fa8f9-8b9b-4c25-8ea8-984e06652006" providerId="ADAL" clId="{3B84FABB-4EE5-4FB1-9CD1-1459FAE25B4E}"/>
    <pc:docChg chg="undo redo custSel addSld delSld modSld sldOrd">
      <pc:chgData name="Howard, Lee" userId="a77fa8f9-8b9b-4c25-8ea8-984e06652006" providerId="ADAL" clId="{3B84FABB-4EE5-4FB1-9CD1-1459FAE25B4E}" dt="2025-02-19T22:26:48.630" v="14291" actId="20577"/>
      <pc:docMkLst>
        <pc:docMk/>
      </pc:docMkLst>
      <pc:sldChg chg="del">
        <pc:chgData name="Howard, Lee" userId="a77fa8f9-8b9b-4c25-8ea8-984e06652006" providerId="ADAL" clId="{3B84FABB-4EE5-4FB1-9CD1-1459FAE25B4E}" dt="2024-12-30T19:39:49.105" v="2" actId="47"/>
        <pc:sldMkLst>
          <pc:docMk/>
          <pc:sldMk cId="4082819507" sldId="256"/>
        </pc:sldMkLst>
      </pc:sldChg>
      <pc:sldChg chg="addSp modSp new del mod modNotesTx">
        <pc:chgData name="Howard, Lee" userId="a77fa8f9-8b9b-4c25-8ea8-984e06652006" providerId="ADAL" clId="{3B84FABB-4EE5-4FB1-9CD1-1459FAE25B4E}" dt="2025-01-02T14:49:37.168" v="6648" actId="47"/>
        <pc:sldMkLst>
          <pc:docMk/>
          <pc:sldMk cId="3992473884" sldId="257"/>
        </pc:sldMkLst>
      </pc:sldChg>
      <pc:sldChg chg="modSp add mod modNotesTx">
        <pc:chgData name="Howard, Lee" userId="a77fa8f9-8b9b-4c25-8ea8-984e06652006" providerId="ADAL" clId="{3B84FABB-4EE5-4FB1-9CD1-1459FAE25B4E}" dt="2025-02-19T22:26:48.630" v="14291" actId="20577"/>
        <pc:sldMkLst>
          <pc:docMk/>
          <pc:sldMk cId="1391759619" sldId="258"/>
        </pc:sldMkLst>
        <pc:spChg chg="mod">
          <ac:chgData name="Howard, Lee" userId="a77fa8f9-8b9b-4c25-8ea8-984e06652006" providerId="ADAL" clId="{3B84FABB-4EE5-4FB1-9CD1-1459FAE25B4E}" dt="2024-12-30T19:40:02.714" v="32" actId="20577"/>
          <ac:spMkLst>
            <pc:docMk/>
            <pc:sldMk cId="1391759619" sldId="258"/>
            <ac:spMk id="2" creationId="{C99E166A-F13B-D30D-0F0C-9824232F5DCF}"/>
          </ac:spMkLst>
        </pc:spChg>
        <pc:spChg chg="mod">
          <ac:chgData name="Howard, Lee" userId="a77fa8f9-8b9b-4c25-8ea8-984e06652006" providerId="ADAL" clId="{3B84FABB-4EE5-4FB1-9CD1-1459FAE25B4E}" dt="2025-02-19T22:26:48.630" v="14291" actId="20577"/>
          <ac:spMkLst>
            <pc:docMk/>
            <pc:sldMk cId="1391759619" sldId="258"/>
            <ac:spMk id="5" creationId="{F57C70E6-85AA-225A-FDF8-CB8334D65BDB}"/>
          </ac:spMkLst>
        </pc:spChg>
      </pc:sldChg>
      <pc:sldChg chg="modSp new del mod modNotesTx">
        <pc:chgData name="Howard, Lee" userId="a77fa8f9-8b9b-4c25-8ea8-984e06652006" providerId="ADAL" clId="{3B84FABB-4EE5-4FB1-9CD1-1459FAE25B4E}" dt="2025-01-02T18:15:27.551" v="8927" actId="47"/>
        <pc:sldMkLst>
          <pc:docMk/>
          <pc:sldMk cId="795779808" sldId="259"/>
        </pc:sldMkLst>
      </pc:sldChg>
      <pc:sldChg chg="addSp delSp modSp new mod modNotesTx">
        <pc:chgData name="Howard, Lee" userId="a77fa8f9-8b9b-4c25-8ea8-984e06652006" providerId="ADAL" clId="{3B84FABB-4EE5-4FB1-9CD1-1459FAE25B4E}" dt="2025-01-24T20:29:22.657" v="13963" actId="1076"/>
        <pc:sldMkLst>
          <pc:docMk/>
          <pc:sldMk cId="3632170206" sldId="260"/>
        </pc:sldMkLst>
        <pc:spChg chg="mod">
          <ac:chgData name="Howard, Lee" userId="a77fa8f9-8b9b-4c25-8ea8-984e06652006" providerId="ADAL" clId="{3B84FABB-4EE5-4FB1-9CD1-1459FAE25B4E}" dt="2025-01-24T20:02:10.898" v="13572" actId="14100"/>
          <ac:spMkLst>
            <pc:docMk/>
            <pc:sldMk cId="3632170206" sldId="260"/>
            <ac:spMk id="2" creationId="{25C74A67-94D3-3E76-EAA1-E6682726BE5D}"/>
          </ac:spMkLst>
        </pc:spChg>
        <pc:spChg chg="add mod">
          <ac:chgData name="Howard, Lee" userId="a77fa8f9-8b9b-4c25-8ea8-984e06652006" providerId="ADAL" clId="{3B84FABB-4EE5-4FB1-9CD1-1459FAE25B4E}" dt="2025-01-24T19:52:16.720" v="13106" actId="1076"/>
          <ac:spMkLst>
            <pc:docMk/>
            <pc:sldMk cId="3632170206" sldId="260"/>
            <ac:spMk id="5" creationId="{62E642EC-6ADD-15D9-062C-31AD53A9C8AA}"/>
          </ac:spMkLst>
        </pc:spChg>
        <pc:spChg chg="add mod">
          <ac:chgData name="Howard, Lee" userId="a77fa8f9-8b9b-4c25-8ea8-984e06652006" providerId="ADAL" clId="{3B84FABB-4EE5-4FB1-9CD1-1459FAE25B4E}" dt="2025-01-24T19:52:16.720" v="13106" actId="1076"/>
          <ac:spMkLst>
            <pc:docMk/>
            <pc:sldMk cId="3632170206" sldId="260"/>
            <ac:spMk id="17" creationId="{5DC6302E-1034-FCF8-6D71-C991B784F5B8}"/>
          </ac:spMkLst>
        </pc:spChg>
        <pc:spChg chg="add mod">
          <ac:chgData name="Howard, Lee" userId="a77fa8f9-8b9b-4c25-8ea8-984e06652006" providerId="ADAL" clId="{3B84FABB-4EE5-4FB1-9CD1-1459FAE25B4E}" dt="2025-01-24T19:52:16.720" v="13106" actId="1076"/>
          <ac:spMkLst>
            <pc:docMk/>
            <pc:sldMk cId="3632170206" sldId="260"/>
            <ac:spMk id="22" creationId="{8DE75694-50E9-38D5-0F88-2E460EDB7E1A}"/>
          </ac:spMkLst>
        </pc:spChg>
        <pc:spChg chg="add mod">
          <ac:chgData name="Howard, Lee" userId="a77fa8f9-8b9b-4c25-8ea8-984e06652006" providerId="ADAL" clId="{3B84FABB-4EE5-4FB1-9CD1-1459FAE25B4E}" dt="2025-01-24T19:52:16.720" v="13106" actId="1076"/>
          <ac:spMkLst>
            <pc:docMk/>
            <pc:sldMk cId="3632170206" sldId="260"/>
            <ac:spMk id="27" creationId="{7D99D71C-9985-A278-C128-5D073CC84BD4}"/>
          </ac:spMkLst>
        </pc:spChg>
        <pc:spChg chg="add mod">
          <ac:chgData name="Howard, Lee" userId="a77fa8f9-8b9b-4c25-8ea8-984e06652006" providerId="ADAL" clId="{3B84FABB-4EE5-4FB1-9CD1-1459FAE25B4E}" dt="2025-01-24T19:52:16.720" v="13106" actId="1076"/>
          <ac:spMkLst>
            <pc:docMk/>
            <pc:sldMk cId="3632170206" sldId="260"/>
            <ac:spMk id="32" creationId="{99DDCABD-67D2-E0AD-016A-C53F39E414CD}"/>
          </ac:spMkLst>
        </pc:spChg>
        <pc:spChg chg="add mod">
          <ac:chgData name="Howard, Lee" userId="a77fa8f9-8b9b-4c25-8ea8-984e06652006" providerId="ADAL" clId="{3B84FABB-4EE5-4FB1-9CD1-1459FAE25B4E}" dt="2025-01-24T19:52:16.720" v="13106" actId="1076"/>
          <ac:spMkLst>
            <pc:docMk/>
            <pc:sldMk cId="3632170206" sldId="260"/>
            <ac:spMk id="37" creationId="{768290AA-5F69-D6FA-C2EB-90BE27377268}"/>
          </ac:spMkLst>
        </pc:spChg>
        <pc:spChg chg="add mod">
          <ac:chgData name="Howard, Lee" userId="a77fa8f9-8b9b-4c25-8ea8-984e06652006" providerId="ADAL" clId="{3B84FABB-4EE5-4FB1-9CD1-1459FAE25B4E}" dt="2025-01-24T19:52:16.720" v="13106" actId="1076"/>
          <ac:spMkLst>
            <pc:docMk/>
            <pc:sldMk cId="3632170206" sldId="260"/>
            <ac:spMk id="42" creationId="{6A2EEA5A-704F-7433-FDFE-511D447870A1}"/>
          </ac:spMkLst>
        </pc:spChg>
        <pc:spChg chg="add mod">
          <ac:chgData name="Howard, Lee" userId="a77fa8f9-8b9b-4c25-8ea8-984e06652006" providerId="ADAL" clId="{3B84FABB-4EE5-4FB1-9CD1-1459FAE25B4E}" dt="2025-01-24T19:52:16.720" v="13106" actId="1076"/>
          <ac:spMkLst>
            <pc:docMk/>
            <pc:sldMk cId="3632170206" sldId="260"/>
            <ac:spMk id="47" creationId="{8FAFB354-CA6F-8AF5-BDDB-6FDE55122E47}"/>
          </ac:spMkLst>
        </pc:spChg>
        <pc:spChg chg="add mod">
          <ac:chgData name="Howard, Lee" userId="a77fa8f9-8b9b-4c25-8ea8-984e06652006" providerId="ADAL" clId="{3B84FABB-4EE5-4FB1-9CD1-1459FAE25B4E}" dt="2025-01-24T19:52:16.720" v="13106" actId="1076"/>
          <ac:spMkLst>
            <pc:docMk/>
            <pc:sldMk cId="3632170206" sldId="260"/>
            <ac:spMk id="52" creationId="{7E988752-ADD6-8B88-F02B-7C5C46B78341}"/>
          </ac:spMkLst>
        </pc:spChg>
        <pc:spChg chg="add mod">
          <ac:chgData name="Howard, Lee" userId="a77fa8f9-8b9b-4c25-8ea8-984e06652006" providerId="ADAL" clId="{3B84FABB-4EE5-4FB1-9CD1-1459FAE25B4E}" dt="2025-01-24T19:54:10.633" v="13119" actId="1076"/>
          <ac:spMkLst>
            <pc:docMk/>
            <pc:sldMk cId="3632170206" sldId="260"/>
            <ac:spMk id="57" creationId="{C368796F-B0CD-9B48-63D2-F97BCF984AF8}"/>
          </ac:spMkLst>
        </pc:spChg>
        <pc:spChg chg="add mod">
          <ac:chgData name="Howard, Lee" userId="a77fa8f9-8b9b-4c25-8ea8-984e06652006" providerId="ADAL" clId="{3B84FABB-4EE5-4FB1-9CD1-1459FAE25B4E}" dt="2025-01-24T19:55:49.135" v="13135" actId="1076"/>
          <ac:spMkLst>
            <pc:docMk/>
            <pc:sldMk cId="3632170206" sldId="260"/>
            <ac:spMk id="61" creationId="{1940C371-9307-467A-E3F0-AADC6F07730A}"/>
          </ac:spMkLst>
        </pc:spChg>
        <pc:spChg chg="add mod">
          <ac:chgData name="Howard, Lee" userId="a77fa8f9-8b9b-4c25-8ea8-984e06652006" providerId="ADAL" clId="{3B84FABB-4EE5-4FB1-9CD1-1459FAE25B4E}" dt="2025-01-24T19:56:26.700" v="13144" actId="1076"/>
          <ac:spMkLst>
            <pc:docMk/>
            <pc:sldMk cId="3632170206" sldId="260"/>
            <ac:spMk id="62" creationId="{9429C552-B25C-0AF8-83B7-55EA3ACEE1D7}"/>
          </ac:spMkLst>
        </pc:spChg>
        <pc:spChg chg="add mod">
          <ac:chgData name="Howard, Lee" userId="a77fa8f9-8b9b-4c25-8ea8-984e06652006" providerId="ADAL" clId="{3B84FABB-4EE5-4FB1-9CD1-1459FAE25B4E}" dt="2025-01-24T20:29:22.657" v="13963" actId="1076"/>
          <ac:spMkLst>
            <pc:docMk/>
            <pc:sldMk cId="3632170206" sldId="260"/>
            <ac:spMk id="70" creationId="{F531C2ED-6E13-EB7C-17F3-38F3385BE8D0}"/>
          </ac:spMkLst>
        </pc:spChg>
        <pc:picChg chg="add mod">
          <ac:chgData name="Howard, Lee" userId="a77fa8f9-8b9b-4c25-8ea8-984e06652006" providerId="ADAL" clId="{3B84FABB-4EE5-4FB1-9CD1-1459FAE25B4E}" dt="2025-01-24T20:28:58.040" v="13960" actId="1076"/>
          <ac:picMkLst>
            <pc:docMk/>
            <pc:sldMk cId="3632170206" sldId="260"/>
            <ac:picMk id="60" creationId="{61304785-1CBE-0AF6-C11F-3C863755BFB6}"/>
          </ac:picMkLst>
        </pc:picChg>
        <pc:picChg chg="add mod">
          <ac:chgData name="Howard, Lee" userId="a77fa8f9-8b9b-4c25-8ea8-984e06652006" providerId="ADAL" clId="{3B84FABB-4EE5-4FB1-9CD1-1459FAE25B4E}" dt="2025-01-24T20:27:51.477" v="13930" actId="1076"/>
          <ac:picMkLst>
            <pc:docMk/>
            <pc:sldMk cId="3632170206" sldId="260"/>
            <ac:picMk id="64" creationId="{7C4AC607-8D25-B978-835E-97E840532AC1}"/>
          </ac:picMkLst>
        </pc:picChg>
        <pc:picChg chg="add mod">
          <ac:chgData name="Howard, Lee" userId="a77fa8f9-8b9b-4c25-8ea8-984e06652006" providerId="ADAL" clId="{3B84FABB-4EE5-4FB1-9CD1-1459FAE25B4E}" dt="2025-01-24T20:01:20.611" v="13568" actId="1076"/>
          <ac:picMkLst>
            <pc:docMk/>
            <pc:sldMk cId="3632170206" sldId="260"/>
            <ac:picMk id="66" creationId="{0861AF32-94C4-719B-5E1E-CC984884C0B0}"/>
          </ac:picMkLst>
        </pc:picChg>
        <pc:picChg chg="add mod">
          <ac:chgData name="Howard, Lee" userId="a77fa8f9-8b9b-4c25-8ea8-984e06652006" providerId="ADAL" clId="{3B84FABB-4EE5-4FB1-9CD1-1459FAE25B4E}" dt="2025-01-24T20:01:53.139" v="13570" actId="1076"/>
          <ac:picMkLst>
            <pc:docMk/>
            <pc:sldMk cId="3632170206" sldId="260"/>
            <ac:picMk id="68" creationId="{2F5A37B3-7003-AC95-E56A-3AAE233D3659}"/>
          </ac:picMkLst>
        </pc:picChg>
        <pc:cxnChg chg="add mod">
          <ac:chgData name="Howard, Lee" userId="a77fa8f9-8b9b-4c25-8ea8-984e06652006" providerId="ADAL" clId="{3B84FABB-4EE5-4FB1-9CD1-1459FAE25B4E}" dt="2025-01-24T19:49:42.540" v="13085" actId="14100"/>
          <ac:cxnSpMkLst>
            <pc:docMk/>
            <pc:sldMk cId="3632170206" sldId="260"/>
            <ac:cxnSpMk id="7" creationId="{79876CE1-2248-E7B9-D814-05759D7C9D99}"/>
          </ac:cxnSpMkLst>
        </pc:cxnChg>
        <pc:cxnChg chg="add mod">
          <ac:chgData name="Howard, Lee" userId="a77fa8f9-8b9b-4c25-8ea8-984e06652006" providerId="ADAL" clId="{3B84FABB-4EE5-4FB1-9CD1-1459FAE25B4E}" dt="2025-01-24T19:50:26.535" v="13092" actId="14100"/>
          <ac:cxnSpMkLst>
            <pc:docMk/>
            <pc:sldMk cId="3632170206" sldId="260"/>
            <ac:cxnSpMk id="10" creationId="{4D869894-8D97-FB0A-6CD4-74C21F1702D1}"/>
          </ac:cxnSpMkLst>
        </pc:cxnChg>
        <pc:cxnChg chg="add mod">
          <ac:chgData name="Howard, Lee" userId="a77fa8f9-8b9b-4c25-8ea8-984e06652006" providerId="ADAL" clId="{3B84FABB-4EE5-4FB1-9CD1-1459FAE25B4E}" dt="2025-01-24T19:50:20.837" v="13091" actId="14100"/>
          <ac:cxnSpMkLst>
            <pc:docMk/>
            <pc:sldMk cId="3632170206" sldId="260"/>
            <ac:cxnSpMk id="11" creationId="{E51DA354-1D38-3EBA-34EA-9B3944AF2DA3}"/>
          </ac:cxnSpMkLst>
        </pc:cxnChg>
        <pc:cxnChg chg="add mod">
          <ac:chgData name="Howard, Lee" userId="a77fa8f9-8b9b-4c25-8ea8-984e06652006" providerId="ADAL" clId="{3B84FABB-4EE5-4FB1-9CD1-1459FAE25B4E}" dt="2025-01-24T19:50:41.341" v="13096" actId="1076"/>
          <ac:cxnSpMkLst>
            <pc:docMk/>
            <pc:sldMk cId="3632170206" sldId="260"/>
            <ac:cxnSpMk id="15" creationId="{76A5A9C3-82EB-86E1-A75A-1CB7D34B0AAC}"/>
          </ac:cxnSpMkLst>
        </pc:cxnChg>
        <pc:cxnChg chg="add mod">
          <ac:chgData name="Howard, Lee" userId="a77fa8f9-8b9b-4c25-8ea8-984e06652006" providerId="ADAL" clId="{3B84FABB-4EE5-4FB1-9CD1-1459FAE25B4E}" dt="2025-01-24T19:50:52.240" v="13098" actId="1076"/>
          <ac:cxnSpMkLst>
            <pc:docMk/>
            <pc:sldMk cId="3632170206" sldId="260"/>
            <ac:cxnSpMk id="18" creationId="{A9874197-3323-3639-6689-EF472B9881C9}"/>
          </ac:cxnSpMkLst>
        </pc:cxnChg>
        <pc:cxnChg chg="add mod">
          <ac:chgData name="Howard, Lee" userId="a77fa8f9-8b9b-4c25-8ea8-984e06652006" providerId="ADAL" clId="{3B84FABB-4EE5-4FB1-9CD1-1459FAE25B4E}" dt="2025-01-24T19:50:52.240" v="13098" actId="1076"/>
          <ac:cxnSpMkLst>
            <pc:docMk/>
            <pc:sldMk cId="3632170206" sldId="260"/>
            <ac:cxnSpMk id="19" creationId="{44909EA7-4165-B77A-E8F1-2069312E3CBD}"/>
          </ac:cxnSpMkLst>
        </pc:cxnChg>
        <pc:cxnChg chg="add mod">
          <ac:chgData name="Howard, Lee" userId="a77fa8f9-8b9b-4c25-8ea8-984e06652006" providerId="ADAL" clId="{3B84FABB-4EE5-4FB1-9CD1-1459FAE25B4E}" dt="2025-01-24T19:50:52.240" v="13098" actId="1076"/>
          <ac:cxnSpMkLst>
            <pc:docMk/>
            <pc:sldMk cId="3632170206" sldId="260"/>
            <ac:cxnSpMk id="20" creationId="{F386AB44-9E1E-698D-5B55-D7786C4FCD98}"/>
          </ac:cxnSpMkLst>
        </pc:cxnChg>
        <pc:cxnChg chg="add mod">
          <ac:chgData name="Howard, Lee" userId="a77fa8f9-8b9b-4c25-8ea8-984e06652006" providerId="ADAL" clId="{3B84FABB-4EE5-4FB1-9CD1-1459FAE25B4E}" dt="2025-01-24T19:50:52.240" v="13098" actId="1076"/>
          <ac:cxnSpMkLst>
            <pc:docMk/>
            <pc:sldMk cId="3632170206" sldId="260"/>
            <ac:cxnSpMk id="21" creationId="{C4ACDB05-2B8E-587A-7CD3-930103BA52F2}"/>
          </ac:cxnSpMkLst>
        </pc:cxnChg>
        <pc:cxnChg chg="add mod">
          <ac:chgData name="Howard, Lee" userId="a77fa8f9-8b9b-4c25-8ea8-984e06652006" providerId="ADAL" clId="{3B84FABB-4EE5-4FB1-9CD1-1459FAE25B4E}" dt="2025-01-24T19:52:16.720" v="13106" actId="1076"/>
          <ac:cxnSpMkLst>
            <pc:docMk/>
            <pc:sldMk cId="3632170206" sldId="260"/>
            <ac:cxnSpMk id="23" creationId="{79F99F6F-534D-BD80-0B75-1805CD6192F3}"/>
          </ac:cxnSpMkLst>
        </pc:cxnChg>
        <pc:cxnChg chg="add mod">
          <ac:chgData name="Howard, Lee" userId="a77fa8f9-8b9b-4c25-8ea8-984e06652006" providerId="ADAL" clId="{3B84FABB-4EE5-4FB1-9CD1-1459FAE25B4E}" dt="2025-01-24T19:51:01.683" v="13100" actId="1076"/>
          <ac:cxnSpMkLst>
            <pc:docMk/>
            <pc:sldMk cId="3632170206" sldId="260"/>
            <ac:cxnSpMk id="24" creationId="{830309A3-5D34-524D-A9DD-D46BF8593693}"/>
          </ac:cxnSpMkLst>
        </pc:cxnChg>
        <pc:cxnChg chg="add mod">
          <ac:chgData name="Howard, Lee" userId="a77fa8f9-8b9b-4c25-8ea8-984e06652006" providerId="ADAL" clId="{3B84FABB-4EE5-4FB1-9CD1-1459FAE25B4E}" dt="2025-01-24T19:51:01.683" v="13100" actId="1076"/>
          <ac:cxnSpMkLst>
            <pc:docMk/>
            <pc:sldMk cId="3632170206" sldId="260"/>
            <ac:cxnSpMk id="25" creationId="{2E7509E6-77EF-0716-9FFF-423A84364800}"/>
          </ac:cxnSpMkLst>
        </pc:cxnChg>
        <pc:cxnChg chg="add mod">
          <ac:chgData name="Howard, Lee" userId="a77fa8f9-8b9b-4c25-8ea8-984e06652006" providerId="ADAL" clId="{3B84FABB-4EE5-4FB1-9CD1-1459FAE25B4E}" dt="2025-01-24T19:51:01.683" v="13100" actId="1076"/>
          <ac:cxnSpMkLst>
            <pc:docMk/>
            <pc:sldMk cId="3632170206" sldId="260"/>
            <ac:cxnSpMk id="26" creationId="{E6FA97E9-17DB-5942-BE72-3AA1FEDFFECF}"/>
          </ac:cxnSpMkLst>
        </pc:cxnChg>
        <pc:cxnChg chg="add mod">
          <ac:chgData name="Howard, Lee" userId="a77fa8f9-8b9b-4c25-8ea8-984e06652006" providerId="ADAL" clId="{3B84FABB-4EE5-4FB1-9CD1-1459FAE25B4E}" dt="2025-01-24T19:51:14.865" v="13102" actId="1076"/>
          <ac:cxnSpMkLst>
            <pc:docMk/>
            <pc:sldMk cId="3632170206" sldId="260"/>
            <ac:cxnSpMk id="28" creationId="{FA4CC159-1A78-3398-DD05-3D73E85B8AE7}"/>
          </ac:cxnSpMkLst>
        </pc:cxnChg>
        <pc:cxnChg chg="add mod">
          <ac:chgData name="Howard, Lee" userId="a77fa8f9-8b9b-4c25-8ea8-984e06652006" providerId="ADAL" clId="{3B84FABB-4EE5-4FB1-9CD1-1459FAE25B4E}" dt="2025-01-24T19:51:14.865" v="13102" actId="1076"/>
          <ac:cxnSpMkLst>
            <pc:docMk/>
            <pc:sldMk cId="3632170206" sldId="260"/>
            <ac:cxnSpMk id="29" creationId="{C7C1932F-0086-3B85-BBF0-BC652EA6A3C6}"/>
          </ac:cxnSpMkLst>
        </pc:cxnChg>
        <pc:cxnChg chg="add mod">
          <ac:chgData name="Howard, Lee" userId="a77fa8f9-8b9b-4c25-8ea8-984e06652006" providerId="ADAL" clId="{3B84FABB-4EE5-4FB1-9CD1-1459FAE25B4E}" dt="2025-01-24T19:51:14.865" v="13102" actId="1076"/>
          <ac:cxnSpMkLst>
            <pc:docMk/>
            <pc:sldMk cId="3632170206" sldId="260"/>
            <ac:cxnSpMk id="30" creationId="{B5AE3745-7200-062C-2D5E-ACBD65D10E16}"/>
          </ac:cxnSpMkLst>
        </pc:cxnChg>
        <pc:cxnChg chg="add mod">
          <ac:chgData name="Howard, Lee" userId="a77fa8f9-8b9b-4c25-8ea8-984e06652006" providerId="ADAL" clId="{3B84FABB-4EE5-4FB1-9CD1-1459FAE25B4E}" dt="2025-01-24T19:51:14.865" v="13102" actId="1076"/>
          <ac:cxnSpMkLst>
            <pc:docMk/>
            <pc:sldMk cId="3632170206" sldId="260"/>
            <ac:cxnSpMk id="34" creationId="{A1C31F84-B3DC-5643-86C4-A25BBF808820}"/>
          </ac:cxnSpMkLst>
        </pc:cxnChg>
        <pc:cxnChg chg="add mod">
          <ac:chgData name="Howard, Lee" userId="a77fa8f9-8b9b-4c25-8ea8-984e06652006" providerId="ADAL" clId="{3B84FABB-4EE5-4FB1-9CD1-1459FAE25B4E}" dt="2025-01-24T19:51:14.865" v="13102" actId="1076"/>
          <ac:cxnSpMkLst>
            <pc:docMk/>
            <pc:sldMk cId="3632170206" sldId="260"/>
            <ac:cxnSpMk id="35" creationId="{62371A06-E180-F47D-CFEF-3520212F408D}"/>
          </ac:cxnSpMkLst>
        </pc:cxnChg>
        <pc:cxnChg chg="add mod">
          <ac:chgData name="Howard, Lee" userId="a77fa8f9-8b9b-4c25-8ea8-984e06652006" providerId="ADAL" clId="{3B84FABB-4EE5-4FB1-9CD1-1459FAE25B4E}" dt="2025-01-24T19:51:14.865" v="13102" actId="1076"/>
          <ac:cxnSpMkLst>
            <pc:docMk/>
            <pc:sldMk cId="3632170206" sldId="260"/>
            <ac:cxnSpMk id="36" creationId="{BBADA82F-B622-2F31-0AD2-9650A2D3FC2D}"/>
          </ac:cxnSpMkLst>
        </pc:cxnChg>
        <pc:cxnChg chg="add mod">
          <ac:chgData name="Howard, Lee" userId="a77fa8f9-8b9b-4c25-8ea8-984e06652006" providerId="ADAL" clId="{3B84FABB-4EE5-4FB1-9CD1-1459FAE25B4E}" dt="2025-01-24T19:51:14.865" v="13102" actId="1076"/>
          <ac:cxnSpMkLst>
            <pc:docMk/>
            <pc:sldMk cId="3632170206" sldId="260"/>
            <ac:cxnSpMk id="38" creationId="{E4C50C60-7B43-659C-B399-197703184EB8}"/>
          </ac:cxnSpMkLst>
        </pc:cxnChg>
        <pc:cxnChg chg="add mod">
          <ac:chgData name="Howard, Lee" userId="a77fa8f9-8b9b-4c25-8ea8-984e06652006" providerId="ADAL" clId="{3B84FABB-4EE5-4FB1-9CD1-1459FAE25B4E}" dt="2025-01-24T19:51:29.313" v="13104" actId="1076"/>
          <ac:cxnSpMkLst>
            <pc:docMk/>
            <pc:sldMk cId="3632170206" sldId="260"/>
            <ac:cxnSpMk id="43" creationId="{E3DE8984-122A-88C4-32C5-CBFC78F9AA7E}"/>
          </ac:cxnSpMkLst>
        </pc:cxnChg>
        <pc:cxnChg chg="add mod">
          <ac:chgData name="Howard, Lee" userId="a77fa8f9-8b9b-4c25-8ea8-984e06652006" providerId="ADAL" clId="{3B84FABB-4EE5-4FB1-9CD1-1459FAE25B4E}" dt="2025-01-24T19:51:29.313" v="13104" actId="1076"/>
          <ac:cxnSpMkLst>
            <pc:docMk/>
            <pc:sldMk cId="3632170206" sldId="260"/>
            <ac:cxnSpMk id="44" creationId="{A6F9EBA7-99CC-F693-D580-12DC24823B1D}"/>
          </ac:cxnSpMkLst>
        </pc:cxnChg>
        <pc:cxnChg chg="add mod">
          <ac:chgData name="Howard, Lee" userId="a77fa8f9-8b9b-4c25-8ea8-984e06652006" providerId="ADAL" clId="{3B84FABB-4EE5-4FB1-9CD1-1459FAE25B4E}" dt="2025-01-24T19:51:29.313" v="13104" actId="1076"/>
          <ac:cxnSpMkLst>
            <pc:docMk/>
            <pc:sldMk cId="3632170206" sldId="260"/>
            <ac:cxnSpMk id="49" creationId="{48E1606F-4660-1C32-42FA-15243E7B5696}"/>
          </ac:cxnSpMkLst>
        </pc:cxnChg>
        <pc:cxnChg chg="add mod">
          <ac:chgData name="Howard, Lee" userId="a77fa8f9-8b9b-4c25-8ea8-984e06652006" providerId="ADAL" clId="{3B84FABB-4EE5-4FB1-9CD1-1459FAE25B4E}" dt="2025-01-24T19:51:29.313" v="13104" actId="1076"/>
          <ac:cxnSpMkLst>
            <pc:docMk/>
            <pc:sldMk cId="3632170206" sldId="260"/>
            <ac:cxnSpMk id="53" creationId="{A93DD02F-302F-5215-3F7C-D4B55A030E01}"/>
          </ac:cxnSpMkLst>
        </pc:cxnChg>
        <pc:cxnChg chg="add mod">
          <ac:chgData name="Howard, Lee" userId="a77fa8f9-8b9b-4c25-8ea8-984e06652006" providerId="ADAL" clId="{3B84FABB-4EE5-4FB1-9CD1-1459FAE25B4E}" dt="2025-01-24T19:51:29.313" v="13104" actId="1076"/>
          <ac:cxnSpMkLst>
            <pc:docMk/>
            <pc:sldMk cId="3632170206" sldId="260"/>
            <ac:cxnSpMk id="54" creationId="{7615E775-1F5A-2FAE-F6F4-3BD5110FD4A5}"/>
          </ac:cxnSpMkLst>
        </pc:cxnChg>
        <pc:cxnChg chg="add mod">
          <ac:chgData name="Howard, Lee" userId="a77fa8f9-8b9b-4c25-8ea8-984e06652006" providerId="ADAL" clId="{3B84FABB-4EE5-4FB1-9CD1-1459FAE25B4E}" dt="2025-01-24T19:51:29.313" v="13104" actId="1076"/>
          <ac:cxnSpMkLst>
            <pc:docMk/>
            <pc:sldMk cId="3632170206" sldId="260"/>
            <ac:cxnSpMk id="55" creationId="{E68AE331-9949-DEEF-DED4-4A04171C5901}"/>
          </ac:cxnSpMkLst>
        </pc:cxnChg>
        <pc:cxnChg chg="add mod">
          <ac:chgData name="Howard, Lee" userId="a77fa8f9-8b9b-4c25-8ea8-984e06652006" providerId="ADAL" clId="{3B84FABB-4EE5-4FB1-9CD1-1459FAE25B4E}" dt="2025-01-24T19:51:29.313" v="13104" actId="1076"/>
          <ac:cxnSpMkLst>
            <pc:docMk/>
            <pc:sldMk cId="3632170206" sldId="260"/>
            <ac:cxnSpMk id="56" creationId="{A65008B5-9AAA-AA4A-CCAE-0D1AF68876B6}"/>
          </ac:cxnSpMkLst>
        </pc:cxnChg>
      </pc:sldChg>
      <pc:sldChg chg="modSp new del mod">
        <pc:chgData name="Howard, Lee" userId="a77fa8f9-8b9b-4c25-8ea8-984e06652006" providerId="ADAL" clId="{3B84FABB-4EE5-4FB1-9CD1-1459FAE25B4E}" dt="2024-12-30T19:59:15.619" v="1232" actId="47"/>
        <pc:sldMkLst>
          <pc:docMk/>
          <pc:sldMk cId="2998980053" sldId="261"/>
        </pc:sldMkLst>
      </pc:sldChg>
      <pc:sldChg chg="addSp modSp new del mod">
        <pc:chgData name="Howard, Lee" userId="a77fa8f9-8b9b-4c25-8ea8-984e06652006" providerId="ADAL" clId="{3B84FABB-4EE5-4FB1-9CD1-1459FAE25B4E}" dt="2025-01-02T19:11:20.480" v="11276" actId="47"/>
        <pc:sldMkLst>
          <pc:docMk/>
          <pc:sldMk cId="3054231794" sldId="262"/>
        </pc:sldMkLst>
      </pc:sldChg>
      <pc:sldChg chg="addSp delSp modSp new mod modNotesTx">
        <pc:chgData name="Howard, Lee" userId="a77fa8f9-8b9b-4c25-8ea8-984e06652006" providerId="ADAL" clId="{3B84FABB-4EE5-4FB1-9CD1-1459FAE25B4E}" dt="2025-01-24T20:05:33.932" v="13736" actId="20577"/>
        <pc:sldMkLst>
          <pc:docMk/>
          <pc:sldMk cId="481455882" sldId="263"/>
        </pc:sldMkLst>
        <pc:spChg chg="mod">
          <ac:chgData name="Howard, Lee" userId="a77fa8f9-8b9b-4c25-8ea8-984e06652006" providerId="ADAL" clId="{3B84FABB-4EE5-4FB1-9CD1-1459FAE25B4E}" dt="2025-01-24T20:02:30.699" v="13574" actId="14100"/>
          <ac:spMkLst>
            <pc:docMk/>
            <pc:sldMk cId="481455882" sldId="263"/>
            <ac:spMk id="2" creationId="{CCF22DFE-6EBF-5704-1310-53BCEBF0A0F2}"/>
          </ac:spMkLst>
        </pc:spChg>
        <pc:spChg chg="add mod">
          <ac:chgData name="Howard, Lee" userId="a77fa8f9-8b9b-4c25-8ea8-984e06652006" providerId="ADAL" clId="{3B84FABB-4EE5-4FB1-9CD1-1459FAE25B4E}" dt="2025-01-02T18:32:45.115" v="9410" actId="1076"/>
          <ac:spMkLst>
            <pc:docMk/>
            <pc:sldMk cId="481455882" sldId="263"/>
            <ac:spMk id="17" creationId="{04BB0AE6-5766-642F-49FD-A17E9F0971EF}"/>
          </ac:spMkLst>
        </pc:spChg>
        <pc:graphicFrameChg chg="add mod modGraphic">
          <ac:chgData name="Howard, Lee" userId="a77fa8f9-8b9b-4c25-8ea8-984e06652006" providerId="ADAL" clId="{3B84FABB-4EE5-4FB1-9CD1-1459FAE25B4E}" dt="2025-01-02T18:31:42.599" v="9359" actId="1076"/>
          <ac:graphicFrameMkLst>
            <pc:docMk/>
            <pc:sldMk cId="481455882" sldId="263"/>
            <ac:graphicFrameMk id="16" creationId="{E1D5750B-49EA-06FF-7ABE-11FA42D879F5}"/>
          </ac:graphicFrameMkLst>
        </pc:graphicFrameChg>
      </pc:sldChg>
      <pc:sldChg chg="modSp add del mod">
        <pc:chgData name="Howard, Lee" userId="a77fa8f9-8b9b-4c25-8ea8-984e06652006" providerId="ADAL" clId="{3B84FABB-4EE5-4FB1-9CD1-1459FAE25B4E}" dt="2024-12-30T20:36:39.215" v="2153" actId="47"/>
        <pc:sldMkLst>
          <pc:docMk/>
          <pc:sldMk cId="317750807" sldId="264"/>
        </pc:sldMkLst>
      </pc:sldChg>
      <pc:sldChg chg="modSp new mod">
        <pc:chgData name="Howard, Lee" userId="a77fa8f9-8b9b-4c25-8ea8-984e06652006" providerId="ADAL" clId="{3B84FABB-4EE5-4FB1-9CD1-1459FAE25B4E}" dt="2025-01-02T18:48:58.725" v="9917" actId="20577"/>
        <pc:sldMkLst>
          <pc:docMk/>
          <pc:sldMk cId="1686754934" sldId="265"/>
        </pc:sldMkLst>
        <pc:spChg chg="mod">
          <ac:chgData name="Howard, Lee" userId="a77fa8f9-8b9b-4c25-8ea8-984e06652006" providerId="ADAL" clId="{3B84FABB-4EE5-4FB1-9CD1-1459FAE25B4E}" dt="2024-12-30T21:48:42.465" v="2912" actId="20577"/>
          <ac:spMkLst>
            <pc:docMk/>
            <pc:sldMk cId="1686754934" sldId="265"/>
            <ac:spMk id="2" creationId="{5741B31C-A94A-1B0D-8EAA-9507B0DA99C5}"/>
          </ac:spMkLst>
        </pc:spChg>
        <pc:spChg chg="mod">
          <ac:chgData name="Howard, Lee" userId="a77fa8f9-8b9b-4c25-8ea8-984e06652006" providerId="ADAL" clId="{3B84FABB-4EE5-4FB1-9CD1-1459FAE25B4E}" dt="2025-01-02T18:48:58.725" v="9917" actId="20577"/>
          <ac:spMkLst>
            <pc:docMk/>
            <pc:sldMk cId="1686754934" sldId="265"/>
            <ac:spMk id="3" creationId="{6D41806B-FCE0-988F-88EE-378C35835E9C}"/>
          </ac:spMkLst>
        </pc:spChg>
      </pc:sldChg>
      <pc:sldChg chg="modSp add del mod ord">
        <pc:chgData name="Howard, Lee" userId="a77fa8f9-8b9b-4c25-8ea8-984e06652006" providerId="ADAL" clId="{3B84FABB-4EE5-4FB1-9CD1-1459FAE25B4E}" dt="2024-12-30T20:36:39.202" v="2152" actId="47"/>
        <pc:sldMkLst>
          <pc:docMk/>
          <pc:sldMk cId="597957250" sldId="266"/>
        </pc:sldMkLst>
      </pc:sldChg>
      <pc:sldChg chg="addSp delSp modSp add mod modNotesTx">
        <pc:chgData name="Howard, Lee" userId="a77fa8f9-8b9b-4c25-8ea8-984e06652006" providerId="ADAL" clId="{3B84FABB-4EE5-4FB1-9CD1-1459FAE25B4E}" dt="2025-01-24T20:35:01.475" v="14073" actId="14100"/>
        <pc:sldMkLst>
          <pc:docMk/>
          <pc:sldMk cId="1622883923" sldId="266"/>
        </pc:sldMkLst>
        <pc:spChg chg="mod">
          <ac:chgData name="Howard, Lee" userId="a77fa8f9-8b9b-4c25-8ea8-984e06652006" providerId="ADAL" clId="{3B84FABB-4EE5-4FB1-9CD1-1459FAE25B4E}" dt="2025-01-24T20:35:01.475" v="14073" actId="14100"/>
          <ac:spMkLst>
            <pc:docMk/>
            <pc:sldMk cId="1622883923" sldId="266"/>
            <ac:spMk id="2" creationId="{36C3E703-AB54-7FA1-9149-5379F54CBB70}"/>
          </ac:spMkLst>
        </pc:spChg>
        <pc:graphicFrameChg chg="add mod modGraphic">
          <ac:chgData name="Howard, Lee" userId="a77fa8f9-8b9b-4c25-8ea8-984e06652006" providerId="ADAL" clId="{3B84FABB-4EE5-4FB1-9CD1-1459FAE25B4E}" dt="2025-01-02T18:39:40.479" v="9788" actId="20577"/>
          <ac:graphicFrameMkLst>
            <pc:docMk/>
            <pc:sldMk cId="1622883923" sldId="266"/>
            <ac:graphicFrameMk id="3" creationId="{49533872-AD33-9684-3BDA-D843BDF774C7}"/>
          </ac:graphicFrameMkLst>
        </pc:graphicFrameChg>
      </pc:sldChg>
      <pc:sldChg chg="addSp delSp modSp add del mod ord modNotesTx">
        <pc:chgData name="Howard, Lee" userId="a77fa8f9-8b9b-4c25-8ea8-984e06652006" providerId="ADAL" clId="{3B84FABB-4EE5-4FB1-9CD1-1459FAE25B4E}" dt="2025-01-02T18:42:13.271" v="9886" actId="207"/>
        <pc:sldMkLst>
          <pc:docMk/>
          <pc:sldMk cId="640032590" sldId="267"/>
        </pc:sldMkLst>
        <pc:spChg chg="mod">
          <ac:chgData name="Howard, Lee" userId="a77fa8f9-8b9b-4c25-8ea8-984e06652006" providerId="ADAL" clId="{3B84FABB-4EE5-4FB1-9CD1-1459FAE25B4E}" dt="2024-12-30T21:45:33.847" v="2676" actId="20577"/>
          <ac:spMkLst>
            <pc:docMk/>
            <pc:sldMk cId="640032590" sldId="267"/>
            <ac:spMk id="2" creationId="{6D20D05E-4649-AFE0-A06B-C2113A134407}"/>
          </ac:spMkLst>
        </pc:spChg>
        <pc:graphicFrameChg chg="add mod modGraphic">
          <ac:chgData name="Howard, Lee" userId="a77fa8f9-8b9b-4c25-8ea8-984e06652006" providerId="ADAL" clId="{3B84FABB-4EE5-4FB1-9CD1-1459FAE25B4E}" dt="2025-01-02T18:42:13.271" v="9886" actId="207"/>
          <ac:graphicFrameMkLst>
            <pc:docMk/>
            <pc:sldMk cId="640032590" sldId="267"/>
            <ac:graphicFrameMk id="4" creationId="{1DE38195-16EC-F705-1765-0ABF8256FC0E}"/>
          </ac:graphicFrameMkLst>
        </pc:graphicFrameChg>
      </pc:sldChg>
      <pc:sldChg chg="addSp delSp modSp new mod modNotesTx">
        <pc:chgData name="Howard, Lee" userId="a77fa8f9-8b9b-4c25-8ea8-984e06652006" providerId="ADAL" clId="{3B84FABB-4EE5-4FB1-9CD1-1459FAE25B4E}" dt="2025-01-02T21:39:56.760" v="12766" actId="20577"/>
        <pc:sldMkLst>
          <pc:docMk/>
          <pc:sldMk cId="4066212637" sldId="268"/>
        </pc:sldMkLst>
        <pc:spChg chg="mod">
          <ac:chgData name="Howard, Lee" userId="a77fa8f9-8b9b-4c25-8ea8-984e06652006" providerId="ADAL" clId="{3B84FABB-4EE5-4FB1-9CD1-1459FAE25B4E}" dt="2024-12-30T21:55:53.292" v="3148" actId="20577"/>
          <ac:spMkLst>
            <pc:docMk/>
            <pc:sldMk cId="4066212637" sldId="268"/>
            <ac:spMk id="2" creationId="{4F511C8D-599A-B6CF-6ABA-DBD4DB6A6100}"/>
          </ac:spMkLst>
        </pc:spChg>
        <pc:spChg chg="add mod">
          <ac:chgData name="Howard, Lee" userId="a77fa8f9-8b9b-4c25-8ea8-984e06652006" providerId="ADAL" clId="{3B84FABB-4EE5-4FB1-9CD1-1459FAE25B4E}" dt="2025-01-02T19:15:08.624" v="11374" actId="20577"/>
          <ac:spMkLst>
            <pc:docMk/>
            <pc:sldMk cId="4066212637" sldId="268"/>
            <ac:spMk id="7" creationId="{4CF5DD55-A41B-90E4-E69A-330041827419}"/>
          </ac:spMkLst>
        </pc:spChg>
        <pc:graphicFrameChg chg="add mod modGraphic">
          <ac:chgData name="Howard, Lee" userId="a77fa8f9-8b9b-4c25-8ea8-984e06652006" providerId="ADAL" clId="{3B84FABB-4EE5-4FB1-9CD1-1459FAE25B4E}" dt="2025-01-02T21:39:56.760" v="12766" actId="20577"/>
          <ac:graphicFrameMkLst>
            <pc:docMk/>
            <pc:sldMk cId="4066212637" sldId="268"/>
            <ac:graphicFrameMk id="3" creationId="{7739C0BB-127E-7B7B-3240-335DFB0C5645}"/>
          </ac:graphicFrameMkLst>
        </pc:graphicFrameChg>
      </pc:sldChg>
      <pc:sldChg chg="addSp delSp modSp add mod modNotesTx">
        <pc:chgData name="Howard, Lee" userId="a77fa8f9-8b9b-4c25-8ea8-984e06652006" providerId="ADAL" clId="{3B84FABB-4EE5-4FB1-9CD1-1459FAE25B4E}" dt="2025-01-02T21:41:17.922" v="12783" actId="478"/>
        <pc:sldMkLst>
          <pc:docMk/>
          <pc:sldMk cId="3485654652" sldId="269"/>
        </pc:sldMkLst>
        <pc:spChg chg="mod">
          <ac:chgData name="Howard, Lee" userId="a77fa8f9-8b9b-4c25-8ea8-984e06652006" providerId="ADAL" clId="{3B84FABB-4EE5-4FB1-9CD1-1459FAE25B4E}" dt="2024-12-30T22:14:36.286" v="3948" actId="14100"/>
          <ac:spMkLst>
            <pc:docMk/>
            <pc:sldMk cId="3485654652" sldId="269"/>
            <ac:spMk id="2" creationId="{CF01F157-CFE6-D0B2-5A1A-C1AF90CE4761}"/>
          </ac:spMkLst>
        </pc:spChg>
        <pc:graphicFrameChg chg="mod modGraphic">
          <ac:chgData name="Howard, Lee" userId="a77fa8f9-8b9b-4c25-8ea8-984e06652006" providerId="ADAL" clId="{3B84FABB-4EE5-4FB1-9CD1-1459FAE25B4E}" dt="2025-01-02T19:21:29.435" v="12138" actId="20577"/>
          <ac:graphicFrameMkLst>
            <pc:docMk/>
            <pc:sldMk cId="3485654652" sldId="269"/>
            <ac:graphicFrameMk id="4" creationId="{2FC7FBA8-2B0C-F587-D702-B85968CC6E8E}"/>
          </ac:graphicFrameMkLst>
        </pc:graphicFrameChg>
      </pc:sldChg>
      <pc:sldChg chg="delSp modSp add mod ord modNotesTx">
        <pc:chgData name="Howard, Lee" userId="a77fa8f9-8b9b-4c25-8ea8-984e06652006" providerId="ADAL" clId="{3B84FABB-4EE5-4FB1-9CD1-1459FAE25B4E}" dt="2025-01-24T20:41:36.640" v="14111" actId="20577"/>
        <pc:sldMkLst>
          <pc:docMk/>
          <pc:sldMk cId="3735122104" sldId="270"/>
        </pc:sldMkLst>
        <pc:spChg chg="mod">
          <ac:chgData name="Howard, Lee" userId="a77fa8f9-8b9b-4c25-8ea8-984e06652006" providerId="ADAL" clId="{3B84FABB-4EE5-4FB1-9CD1-1459FAE25B4E}" dt="2025-01-02T18:48:43.209" v="9914" actId="20577"/>
          <ac:spMkLst>
            <pc:docMk/>
            <pc:sldMk cId="3735122104" sldId="270"/>
            <ac:spMk id="2" creationId="{A9AFDF60-71F0-E5E5-719B-14E22E3A078A}"/>
          </ac:spMkLst>
        </pc:spChg>
        <pc:graphicFrameChg chg="modGraphic">
          <ac:chgData name="Howard, Lee" userId="a77fa8f9-8b9b-4c25-8ea8-984e06652006" providerId="ADAL" clId="{3B84FABB-4EE5-4FB1-9CD1-1459FAE25B4E}" dt="2024-12-30T22:32:37.406" v="5404" actId="20577"/>
          <ac:graphicFrameMkLst>
            <pc:docMk/>
            <pc:sldMk cId="3735122104" sldId="270"/>
            <ac:graphicFrameMk id="4" creationId="{C81E29A6-2107-BEE4-ACA0-E2E152027CF6}"/>
          </ac:graphicFrameMkLst>
        </pc:graphicFrameChg>
      </pc:sldChg>
      <pc:sldChg chg="addSp delSp modSp new mod">
        <pc:chgData name="Howard, Lee" userId="a77fa8f9-8b9b-4c25-8ea8-984e06652006" providerId="ADAL" clId="{3B84FABB-4EE5-4FB1-9CD1-1459FAE25B4E}" dt="2025-01-24T20:44:19.443" v="14250" actId="20577"/>
        <pc:sldMkLst>
          <pc:docMk/>
          <pc:sldMk cId="1470876362" sldId="271"/>
        </pc:sldMkLst>
        <pc:spChg chg="mod">
          <ac:chgData name="Howard, Lee" userId="a77fa8f9-8b9b-4c25-8ea8-984e06652006" providerId="ADAL" clId="{3B84FABB-4EE5-4FB1-9CD1-1459FAE25B4E}" dt="2025-01-02T18:51:55.518" v="10092" actId="20577"/>
          <ac:spMkLst>
            <pc:docMk/>
            <pc:sldMk cId="1470876362" sldId="271"/>
            <ac:spMk id="2" creationId="{7F021B59-B529-55D4-82D7-67895153A75A}"/>
          </ac:spMkLst>
        </pc:spChg>
        <pc:spChg chg="mod">
          <ac:chgData name="Howard, Lee" userId="a77fa8f9-8b9b-4c25-8ea8-984e06652006" providerId="ADAL" clId="{3B84FABB-4EE5-4FB1-9CD1-1459FAE25B4E}" dt="2025-01-24T20:44:19.443" v="14250" actId="20577"/>
          <ac:spMkLst>
            <pc:docMk/>
            <pc:sldMk cId="1470876362" sldId="271"/>
            <ac:spMk id="3" creationId="{D009AB57-C1A9-C9BA-FF07-D66B6819A365}"/>
          </ac:spMkLst>
        </pc:spChg>
      </pc:sldChg>
      <pc:sldChg chg="delSp modSp add mod modNotesTx">
        <pc:chgData name="Howard, Lee" userId="a77fa8f9-8b9b-4c25-8ea8-984e06652006" providerId="ADAL" clId="{3B84FABB-4EE5-4FB1-9CD1-1459FAE25B4E}" dt="2025-01-02T21:41:35.921" v="12785" actId="478"/>
        <pc:sldMkLst>
          <pc:docMk/>
          <pc:sldMk cId="2189763560" sldId="272"/>
        </pc:sldMkLst>
        <pc:spChg chg="mod">
          <ac:chgData name="Howard, Lee" userId="a77fa8f9-8b9b-4c25-8ea8-984e06652006" providerId="ADAL" clId="{3B84FABB-4EE5-4FB1-9CD1-1459FAE25B4E}" dt="2025-01-02T14:36:24.769" v="6223" actId="20577"/>
          <ac:spMkLst>
            <pc:docMk/>
            <pc:sldMk cId="2189763560" sldId="272"/>
            <ac:spMk id="2" creationId="{12ECBFA8-BE96-D4F0-BBCB-9B6C116E8DD8}"/>
          </ac:spMkLst>
        </pc:spChg>
        <pc:graphicFrameChg chg="modGraphic">
          <ac:chgData name="Howard, Lee" userId="a77fa8f9-8b9b-4c25-8ea8-984e06652006" providerId="ADAL" clId="{3B84FABB-4EE5-4FB1-9CD1-1459FAE25B4E}" dt="2025-01-02T14:36:33.874" v="6229" actId="20577"/>
          <ac:graphicFrameMkLst>
            <pc:docMk/>
            <pc:sldMk cId="2189763560" sldId="272"/>
            <ac:graphicFrameMk id="4" creationId="{214656D3-85F1-8A23-07E0-1DABF3890145}"/>
          </ac:graphicFrameMkLst>
        </pc:graphicFrameChg>
      </pc:sldChg>
      <pc:sldChg chg="addSp delSp modSp new mod modNotesTx">
        <pc:chgData name="Howard, Lee" userId="a77fa8f9-8b9b-4c25-8ea8-984e06652006" providerId="ADAL" clId="{3B84FABB-4EE5-4FB1-9CD1-1459FAE25B4E}" dt="2025-01-02T19:23:56.115" v="12191" actId="20577"/>
        <pc:sldMkLst>
          <pc:docMk/>
          <pc:sldMk cId="3288093256" sldId="273"/>
        </pc:sldMkLst>
        <pc:spChg chg="add mod">
          <ac:chgData name="Howard, Lee" userId="a77fa8f9-8b9b-4c25-8ea8-984e06652006" providerId="ADAL" clId="{3B84FABB-4EE5-4FB1-9CD1-1459FAE25B4E}" dt="2025-01-02T14:44:16.159" v="6554" actId="1076"/>
          <ac:spMkLst>
            <pc:docMk/>
            <pc:sldMk cId="3288093256" sldId="273"/>
            <ac:spMk id="3" creationId="{D37F2370-7767-E9D9-E4A8-6834D0E7E385}"/>
          </ac:spMkLst>
        </pc:spChg>
        <pc:spChg chg="add mod">
          <ac:chgData name="Howard, Lee" userId="a77fa8f9-8b9b-4c25-8ea8-984e06652006" providerId="ADAL" clId="{3B84FABB-4EE5-4FB1-9CD1-1459FAE25B4E}" dt="2025-01-02T14:44:58.772" v="6589" actId="1036"/>
          <ac:spMkLst>
            <pc:docMk/>
            <pc:sldMk cId="3288093256" sldId="273"/>
            <ac:spMk id="6" creationId="{319042D7-5271-6E32-ED39-BCEEEC6758FD}"/>
          </ac:spMkLst>
        </pc:spChg>
        <pc:spChg chg="add mod">
          <ac:chgData name="Howard, Lee" userId="a77fa8f9-8b9b-4c25-8ea8-984e06652006" providerId="ADAL" clId="{3B84FABB-4EE5-4FB1-9CD1-1459FAE25B4E}" dt="2025-01-02T14:45:18.260" v="6595" actId="20577"/>
          <ac:spMkLst>
            <pc:docMk/>
            <pc:sldMk cId="3288093256" sldId="273"/>
            <ac:spMk id="7" creationId="{4E937240-EBEC-E2C4-CD45-C2A0E9060AC2}"/>
          </ac:spMkLst>
        </pc:spChg>
        <pc:spChg chg="add mod">
          <ac:chgData name="Howard, Lee" userId="a77fa8f9-8b9b-4c25-8ea8-984e06652006" providerId="ADAL" clId="{3B84FABB-4EE5-4FB1-9CD1-1459FAE25B4E}" dt="2025-01-02T14:51:12.068" v="6895" actId="1036"/>
          <ac:spMkLst>
            <pc:docMk/>
            <pc:sldMk cId="3288093256" sldId="273"/>
            <ac:spMk id="8" creationId="{E90270A5-4518-3ACE-9C8C-56C15F195DB9}"/>
          </ac:spMkLst>
        </pc:spChg>
        <pc:spChg chg="add mod">
          <ac:chgData name="Howard, Lee" userId="a77fa8f9-8b9b-4c25-8ea8-984e06652006" providerId="ADAL" clId="{3B84FABB-4EE5-4FB1-9CD1-1459FAE25B4E}" dt="2025-01-02T14:46:12.824" v="6610" actId="207"/>
          <ac:spMkLst>
            <pc:docMk/>
            <pc:sldMk cId="3288093256" sldId="273"/>
            <ac:spMk id="10" creationId="{8779D15F-DBDF-40CD-3468-582EB1190C15}"/>
          </ac:spMkLst>
        </pc:spChg>
        <pc:spChg chg="add mod">
          <ac:chgData name="Howard, Lee" userId="a77fa8f9-8b9b-4c25-8ea8-984e06652006" providerId="ADAL" clId="{3B84FABB-4EE5-4FB1-9CD1-1459FAE25B4E}" dt="2025-01-02T14:46:43.398" v="6617" actId="207"/>
          <ac:spMkLst>
            <pc:docMk/>
            <pc:sldMk cId="3288093256" sldId="273"/>
            <ac:spMk id="12" creationId="{A1C9D562-3B58-A79D-4C41-FD87D7736FB3}"/>
          </ac:spMkLst>
        </pc:spChg>
        <pc:spChg chg="add mod">
          <ac:chgData name="Howard, Lee" userId="a77fa8f9-8b9b-4c25-8ea8-984e06652006" providerId="ADAL" clId="{3B84FABB-4EE5-4FB1-9CD1-1459FAE25B4E}" dt="2025-01-02T14:47:07.053" v="6624" actId="14100"/>
          <ac:spMkLst>
            <pc:docMk/>
            <pc:sldMk cId="3288093256" sldId="273"/>
            <ac:spMk id="14" creationId="{06848FF0-3A55-B01E-E3D3-FB34CDF48233}"/>
          </ac:spMkLst>
        </pc:spChg>
        <pc:spChg chg="add mod">
          <ac:chgData name="Howard, Lee" userId="a77fa8f9-8b9b-4c25-8ea8-984e06652006" providerId="ADAL" clId="{3B84FABB-4EE5-4FB1-9CD1-1459FAE25B4E}" dt="2025-01-02T14:47:49.995" v="6633" actId="1076"/>
          <ac:spMkLst>
            <pc:docMk/>
            <pc:sldMk cId="3288093256" sldId="273"/>
            <ac:spMk id="16" creationId="{7FE62178-DD81-578B-C335-7FE4EA2E96E1}"/>
          </ac:spMkLst>
        </pc:spChg>
        <pc:spChg chg="add mod">
          <ac:chgData name="Howard, Lee" userId="a77fa8f9-8b9b-4c25-8ea8-984e06652006" providerId="ADAL" clId="{3B84FABB-4EE5-4FB1-9CD1-1459FAE25B4E}" dt="2025-01-02T14:48:31.469" v="6641" actId="1076"/>
          <ac:spMkLst>
            <pc:docMk/>
            <pc:sldMk cId="3288093256" sldId="273"/>
            <ac:spMk id="18" creationId="{EA2E937F-60ED-5029-FCCF-5D71977C80BE}"/>
          </ac:spMkLst>
        </pc:spChg>
        <pc:spChg chg="add mod">
          <ac:chgData name="Howard, Lee" userId="a77fa8f9-8b9b-4c25-8ea8-984e06652006" providerId="ADAL" clId="{3B84FABB-4EE5-4FB1-9CD1-1459FAE25B4E}" dt="2025-01-02T14:49:00.272" v="6647" actId="1076"/>
          <ac:spMkLst>
            <pc:docMk/>
            <pc:sldMk cId="3288093256" sldId="273"/>
            <ac:spMk id="20" creationId="{E4D17FA5-5C0E-0FCB-8984-1A5D5BAA17FA}"/>
          </ac:spMkLst>
        </pc:spChg>
      </pc:sldChg>
      <pc:sldChg chg="addSp delSp modSp new mod modNotesTx">
        <pc:chgData name="Howard, Lee" userId="a77fa8f9-8b9b-4c25-8ea8-984e06652006" providerId="ADAL" clId="{3B84FABB-4EE5-4FB1-9CD1-1459FAE25B4E}" dt="2025-01-02T17:59:56.148" v="8509" actId="20577"/>
        <pc:sldMkLst>
          <pc:docMk/>
          <pc:sldMk cId="2459748708" sldId="274"/>
        </pc:sldMkLst>
        <pc:picChg chg="add mod">
          <ac:chgData name="Howard, Lee" userId="a77fa8f9-8b9b-4c25-8ea8-984e06652006" providerId="ADAL" clId="{3B84FABB-4EE5-4FB1-9CD1-1459FAE25B4E}" dt="2025-01-02T17:55:10.562" v="7760" actId="14100"/>
          <ac:picMkLst>
            <pc:docMk/>
            <pc:sldMk cId="2459748708" sldId="274"/>
            <ac:picMk id="5" creationId="{B513B3B7-97A3-76E0-475E-1567537B947F}"/>
          </ac:picMkLst>
        </pc:picChg>
      </pc:sldChg>
      <pc:sldChg chg="addSp modSp new mod modNotesTx">
        <pc:chgData name="Howard, Lee" userId="a77fa8f9-8b9b-4c25-8ea8-984e06652006" providerId="ADAL" clId="{3B84FABB-4EE5-4FB1-9CD1-1459FAE25B4E}" dt="2025-01-24T14:58:43.847" v="12926"/>
        <pc:sldMkLst>
          <pc:docMk/>
          <pc:sldMk cId="4043125672" sldId="275"/>
        </pc:sldMkLst>
        <pc:graphicFrameChg chg="add mod">
          <ac:chgData name="Howard, Lee" userId="a77fa8f9-8b9b-4c25-8ea8-984e06652006" providerId="ADAL" clId="{3B84FABB-4EE5-4FB1-9CD1-1459FAE25B4E}" dt="2025-01-24T14:58:43.847" v="12926"/>
          <ac:graphicFrameMkLst>
            <pc:docMk/>
            <pc:sldMk cId="4043125672" sldId="275"/>
            <ac:graphicFrameMk id="2" creationId="{77F4FBA2-428F-A50B-056C-18635FBA3E98}"/>
          </ac:graphicFrameMkLst>
        </pc:graphicFrameChg>
      </pc:sldChg>
      <pc:sldChg chg="addSp modSp add mod modNotesTx">
        <pc:chgData name="Howard, Lee" userId="a77fa8f9-8b9b-4c25-8ea8-984e06652006" providerId="ADAL" clId="{3B84FABB-4EE5-4FB1-9CD1-1459FAE25B4E}" dt="2025-01-24T14:55:21.535" v="12912" actId="20577"/>
        <pc:sldMkLst>
          <pc:docMk/>
          <pc:sldMk cId="1402163586" sldId="276"/>
        </pc:sldMkLst>
        <pc:spChg chg="add mod">
          <ac:chgData name="Howard, Lee" userId="a77fa8f9-8b9b-4c25-8ea8-984e06652006" providerId="ADAL" clId="{3B84FABB-4EE5-4FB1-9CD1-1459FAE25B4E}" dt="2025-01-24T14:53:26.126" v="12798" actId="208"/>
          <ac:spMkLst>
            <pc:docMk/>
            <pc:sldMk cId="1402163586" sldId="276"/>
            <ac:spMk id="2" creationId="{0874B8C8-168E-626F-2BCC-7F79C7DF2B44}"/>
          </ac:spMkLst>
        </pc:spChg>
        <pc:spChg chg="add mod">
          <ac:chgData name="Howard, Lee" userId="a77fa8f9-8b9b-4c25-8ea8-984e06652006" providerId="ADAL" clId="{3B84FABB-4EE5-4FB1-9CD1-1459FAE25B4E}" dt="2025-01-24T14:54:17.494" v="12803" actId="208"/>
          <ac:spMkLst>
            <pc:docMk/>
            <pc:sldMk cId="1402163586" sldId="276"/>
            <ac:spMk id="4" creationId="{0350CF61-228A-566F-AB93-DFAA85B17B8C}"/>
          </ac:spMkLst>
        </pc:spChg>
        <pc:picChg chg="add mod">
          <ac:chgData name="Howard, Lee" userId="a77fa8f9-8b9b-4c25-8ea8-984e06652006" providerId="ADAL" clId="{3B84FABB-4EE5-4FB1-9CD1-1459FAE25B4E}" dt="2025-01-02T18:22:17.609" v="8930" actId="1076"/>
          <ac:picMkLst>
            <pc:docMk/>
            <pc:sldMk cId="1402163586" sldId="276"/>
            <ac:picMk id="3" creationId="{0E8CD251-6E0E-D026-A3AB-2AF76D4D567D}"/>
          </ac:picMkLst>
        </pc:picChg>
      </pc:sldChg>
      <pc:sldChg chg="addSp delSp modSp add mod modNotesTx">
        <pc:chgData name="Howard, Lee" userId="a77fa8f9-8b9b-4c25-8ea8-984e06652006" providerId="ADAL" clId="{3B84FABB-4EE5-4FB1-9CD1-1459FAE25B4E}" dt="2025-01-24T20:34:31.251" v="14070" actId="1076"/>
        <pc:sldMkLst>
          <pc:docMk/>
          <pc:sldMk cId="3245540072" sldId="277"/>
        </pc:sldMkLst>
        <pc:spChg chg="add mod">
          <ac:chgData name="Howard, Lee" userId="a77fa8f9-8b9b-4c25-8ea8-984e06652006" providerId="ADAL" clId="{3B84FABB-4EE5-4FB1-9CD1-1459FAE25B4E}" dt="2025-01-24T20:34:15.626" v="14068" actId="20577"/>
          <ac:spMkLst>
            <pc:docMk/>
            <pc:sldMk cId="3245540072" sldId="277"/>
            <ac:spMk id="5" creationId="{562852C0-F2F7-A30D-2813-9A3594B98D5C}"/>
          </ac:spMkLst>
        </pc:spChg>
        <pc:spChg chg="mod">
          <ac:chgData name="Howard, Lee" userId="a77fa8f9-8b9b-4c25-8ea8-984e06652006" providerId="ADAL" clId="{3B84FABB-4EE5-4FB1-9CD1-1459FAE25B4E}" dt="2025-01-24T20:34:31.251" v="14070" actId="1076"/>
          <ac:spMkLst>
            <pc:docMk/>
            <pc:sldMk cId="3245540072" sldId="277"/>
            <ac:spMk id="15" creationId="{301FB40B-7971-2C1D-DDF2-344A2D6C0FD1}"/>
          </ac:spMkLst>
        </pc:spChg>
        <pc:graphicFrameChg chg="add mod">
          <ac:chgData name="Howard, Lee" userId="a77fa8f9-8b9b-4c25-8ea8-984e06652006" providerId="ADAL" clId="{3B84FABB-4EE5-4FB1-9CD1-1459FAE25B4E}" dt="2025-01-24T20:33:42.705" v="14045"/>
          <ac:graphicFrameMkLst>
            <pc:docMk/>
            <pc:sldMk cId="3245540072" sldId="277"/>
            <ac:graphicFrameMk id="6" creationId="{DF37C76F-1FF8-7D96-C4C0-1541ECC51A2C}"/>
          </ac:graphicFrameMkLst>
        </pc:graphicFrameChg>
        <pc:graphicFrameChg chg="mod modGraphic">
          <ac:chgData name="Howard, Lee" userId="a77fa8f9-8b9b-4c25-8ea8-984e06652006" providerId="ADAL" clId="{3B84FABB-4EE5-4FB1-9CD1-1459FAE25B4E}" dt="2025-01-24T20:32:34.679" v="14037" actId="113"/>
          <ac:graphicFrameMkLst>
            <pc:docMk/>
            <pc:sldMk cId="3245540072" sldId="277"/>
            <ac:graphicFrameMk id="8" creationId="{07FB8D41-8DEC-B430-B0B6-38C237092D95}"/>
          </ac:graphicFrameMkLst>
        </pc:graphicFrameChg>
      </pc:sldChg>
      <pc:sldChg chg="delSp modSp add mod ord modNotesTx">
        <pc:chgData name="Howard, Lee" userId="a77fa8f9-8b9b-4c25-8ea8-984e06652006" providerId="ADAL" clId="{3B84FABB-4EE5-4FB1-9CD1-1459FAE25B4E}" dt="2025-01-24T20:33:17.116" v="14041" actId="14100"/>
        <pc:sldMkLst>
          <pc:docMk/>
          <pc:sldMk cId="1572399603" sldId="278"/>
        </pc:sldMkLst>
        <pc:spChg chg="mod">
          <ac:chgData name="Howard, Lee" userId="a77fa8f9-8b9b-4c25-8ea8-984e06652006" providerId="ADAL" clId="{3B84FABB-4EE5-4FB1-9CD1-1459FAE25B4E}" dt="2025-01-24T20:33:07.955" v="14039" actId="14100"/>
          <ac:spMkLst>
            <pc:docMk/>
            <pc:sldMk cId="1572399603" sldId="278"/>
            <ac:spMk id="2" creationId="{00FF6F49-E042-FD3E-065D-264879D92525}"/>
          </ac:spMkLst>
        </pc:spChg>
        <pc:graphicFrameChg chg="mod modGraphic">
          <ac:chgData name="Howard, Lee" userId="a77fa8f9-8b9b-4c25-8ea8-984e06652006" providerId="ADAL" clId="{3B84FABB-4EE5-4FB1-9CD1-1459FAE25B4E}" dt="2025-01-24T20:33:17.116" v="14041" actId="14100"/>
          <ac:graphicFrameMkLst>
            <pc:docMk/>
            <pc:sldMk cId="1572399603" sldId="278"/>
            <ac:graphicFrameMk id="8" creationId="{C4DD6033-5D8B-9B2C-3E63-F3006704041E}"/>
          </ac:graphicFrameMkLst>
        </pc:graphicFrameChg>
        <pc:graphicFrameChg chg="mod">
          <ac:chgData name="Howard, Lee" userId="a77fa8f9-8b9b-4c25-8ea8-984e06652006" providerId="ADAL" clId="{3B84FABB-4EE5-4FB1-9CD1-1459FAE25B4E}" dt="2025-01-24T20:33:13.323" v="14040" actId="1076"/>
          <ac:graphicFrameMkLst>
            <pc:docMk/>
            <pc:sldMk cId="1572399603" sldId="278"/>
            <ac:graphicFrameMk id="16" creationId="{DF65E419-4F35-012E-2E7B-205F199CD884}"/>
          </ac:graphicFrameMkLst>
        </pc:graphicFrameChg>
      </pc:sldChg>
      <pc:sldChg chg="addSp delSp modSp add mod modNotesTx">
        <pc:chgData name="Howard, Lee" userId="a77fa8f9-8b9b-4c25-8ea8-984e06652006" providerId="ADAL" clId="{3B84FABB-4EE5-4FB1-9CD1-1459FAE25B4E}" dt="2025-01-24T20:39:47.041" v="14086" actId="20577"/>
        <pc:sldMkLst>
          <pc:docMk/>
          <pc:sldMk cId="3914949827" sldId="279"/>
        </pc:sldMkLst>
        <pc:spChg chg="add mod">
          <ac:chgData name="Howard, Lee" userId="a77fa8f9-8b9b-4c25-8ea8-984e06652006" providerId="ADAL" clId="{3B84FABB-4EE5-4FB1-9CD1-1459FAE25B4E}" dt="2025-01-24T20:35:12.031" v="14076"/>
          <ac:spMkLst>
            <pc:docMk/>
            <pc:sldMk cId="3914949827" sldId="279"/>
            <ac:spMk id="6" creationId="{F93F4498-0D9B-30BB-E2D1-EFDEEAB6666F}"/>
          </ac:spMkLst>
        </pc:spChg>
        <pc:spChg chg="add mod">
          <ac:chgData name="Howard, Lee" userId="a77fa8f9-8b9b-4c25-8ea8-984e06652006" providerId="ADAL" clId="{3B84FABB-4EE5-4FB1-9CD1-1459FAE25B4E}" dt="2025-01-24T20:37:08.173" v="14079" actId="1076"/>
          <ac:spMkLst>
            <pc:docMk/>
            <pc:sldMk cId="3914949827" sldId="279"/>
            <ac:spMk id="9" creationId="{15075D82-48E4-CF73-E42E-DF1DFB5D84CF}"/>
          </ac:spMkLst>
        </pc:spChg>
        <pc:graphicFrameChg chg="modGraphic">
          <ac:chgData name="Howard, Lee" userId="a77fa8f9-8b9b-4c25-8ea8-984e06652006" providerId="ADAL" clId="{3B84FABB-4EE5-4FB1-9CD1-1459FAE25B4E}" dt="2025-01-02T18:39:45.287" v="9789" actId="20577"/>
          <ac:graphicFrameMkLst>
            <pc:docMk/>
            <pc:sldMk cId="3914949827" sldId="279"/>
            <ac:graphicFrameMk id="3" creationId="{70C7E6FE-2541-C8E3-8718-9B8CFA2AC55C}"/>
          </ac:graphicFrameMkLst>
        </pc:graphicFrameChg>
        <pc:graphicFrameChg chg="add mod modGraphic">
          <ac:chgData name="Howard, Lee" userId="a77fa8f9-8b9b-4c25-8ea8-984e06652006" providerId="ADAL" clId="{3B84FABB-4EE5-4FB1-9CD1-1459FAE25B4E}" dt="2025-01-24T20:39:47.041" v="14086" actId="20577"/>
          <ac:graphicFrameMkLst>
            <pc:docMk/>
            <pc:sldMk cId="3914949827" sldId="279"/>
            <ac:graphicFrameMk id="7" creationId="{D0F00354-8685-FCA6-C9DB-16CC88972887}"/>
          </ac:graphicFrameMkLst>
        </pc:graphicFrameChg>
        <pc:graphicFrameChg chg="mod">
          <ac:chgData name="Howard, Lee" userId="a77fa8f9-8b9b-4c25-8ea8-984e06652006" providerId="ADAL" clId="{3B84FABB-4EE5-4FB1-9CD1-1459FAE25B4E}" dt="2025-01-24T20:36:27.599" v="14077" actId="1076"/>
          <ac:graphicFrameMkLst>
            <pc:docMk/>
            <pc:sldMk cId="3914949827" sldId="279"/>
            <ac:graphicFrameMk id="8" creationId="{09A824D7-3C59-CF97-AF01-051D46C31DCB}"/>
          </ac:graphicFrameMkLst>
        </pc:graphicFrameChg>
      </pc:sldChg>
      <pc:sldChg chg="delSp modSp add mod">
        <pc:chgData name="Howard, Lee" userId="a77fa8f9-8b9b-4c25-8ea8-984e06652006" providerId="ADAL" clId="{3B84FABB-4EE5-4FB1-9CD1-1459FAE25B4E}" dt="2025-01-29T16:38:34.917" v="14251" actId="1076"/>
        <pc:sldMkLst>
          <pc:docMk/>
          <pc:sldMk cId="4061313134" sldId="280"/>
        </pc:sldMkLst>
        <pc:graphicFrameChg chg="modGraphic">
          <ac:chgData name="Howard, Lee" userId="a77fa8f9-8b9b-4c25-8ea8-984e06652006" providerId="ADAL" clId="{3B84FABB-4EE5-4FB1-9CD1-1459FAE25B4E}" dt="2025-01-02T18:42:19.034" v="9887" actId="207"/>
          <ac:graphicFrameMkLst>
            <pc:docMk/>
            <pc:sldMk cId="4061313134" sldId="280"/>
            <ac:graphicFrameMk id="4" creationId="{EDF543B5-2E6C-F6BE-6C6C-3E8471717662}"/>
          </ac:graphicFrameMkLst>
        </pc:graphicFrameChg>
        <pc:graphicFrameChg chg="mod modGraphic">
          <ac:chgData name="Howard, Lee" userId="a77fa8f9-8b9b-4c25-8ea8-984e06652006" providerId="ADAL" clId="{3B84FABB-4EE5-4FB1-9CD1-1459FAE25B4E}" dt="2025-01-29T16:38:34.917" v="14251" actId="1076"/>
          <ac:graphicFrameMkLst>
            <pc:docMk/>
            <pc:sldMk cId="4061313134" sldId="280"/>
            <ac:graphicFrameMk id="8" creationId="{1B6856D1-F8B8-CC3D-EE21-66B93220D240}"/>
          </ac:graphicFrameMkLst>
        </pc:graphicFrameChg>
      </pc:sldChg>
      <pc:sldChg chg="add del">
        <pc:chgData name="Howard, Lee" userId="a77fa8f9-8b9b-4c25-8ea8-984e06652006" providerId="ADAL" clId="{3B84FABB-4EE5-4FB1-9CD1-1459FAE25B4E}" dt="2025-01-02T18:43:32.068" v="9892" actId="47"/>
        <pc:sldMkLst>
          <pc:docMk/>
          <pc:sldMk cId="1308084415" sldId="281"/>
        </pc:sldMkLst>
      </pc:sldChg>
      <pc:sldChg chg="delSp add del mod modNotesTx">
        <pc:chgData name="Howard, Lee" userId="a77fa8f9-8b9b-4c25-8ea8-984e06652006" providerId="ADAL" clId="{3B84FABB-4EE5-4FB1-9CD1-1459FAE25B4E}" dt="2025-01-29T16:54:21.262" v="14265" actId="47"/>
        <pc:sldMkLst>
          <pc:docMk/>
          <pc:sldMk cId="2549890578" sldId="282"/>
        </pc:sldMkLst>
      </pc:sldChg>
      <pc:sldChg chg="addSp modSp new mod ord modNotesTx">
        <pc:chgData name="Howard, Lee" userId="a77fa8f9-8b9b-4c25-8ea8-984e06652006" providerId="ADAL" clId="{3B84FABB-4EE5-4FB1-9CD1-1459FAE25B4E}" dt="2025-01-24T20:40:17.325" v="14104" actId="1036"/>
        <pc:sldMkLst>
          <pc:docMk/>
          <pc:sldMk cId="3853069939" sldId="283"/>
        </pc:sldMkLst>
        <pc:spChg chg="add mod">
          <ac:chgData name="Howard, Lee" userId="a77fa8f9-8b9b-4c25-8ea8-984e06652006" providerId="ADAL" clId="{3B84FABB-4EE5-4FB1-9CD1-1459FAE25B4E}" dt="2025-01-02T20:11:04.964" v="12206" actId="1076"/>
          <ac:spMkLst>
            <pc:docMk/>
            <pc:sldMk cId="3853069939" sldId="283"/>
            <ac:spMk id="2" creationId="{FD829B3A-3C67-FC0E-16D7-8E1973C7AC1A}"/>
          </ac:spMkLst>
        </pc:spChg>
        <pc:picChg chg="add mod">
          <ac:chgData name="Howard, Lee" userId="a77fa8f9-8b9b-4c25-8ea8-984e06652006" providerId="ADAL" clId="{3B84FABB-4EE5-4FB1-9CD1-1459FAE25B4E}" dt="2025-01-24T20:40:17.325" v="14104" actId="1036"/>
          <ac:picMkLst>
            <pc:docMk/>
            <pc:sldMk cId="3853069939" sldId="283"/>
            <ac:picMk id="3074" creationId="{F1C6FB2C-3931-D3EE-76C1-24AB529B10DE}"/>
          </ac:picMkLst>
        </pc:picChg>
      </pc:sldChg>
      <pc:sldChg chg="addSp delSp modSp add mod modNotesTx">
        <pc:chgData name="Howard, Lee" userId="a77fa8f9-8b9b-4c25-8ea8-984e06652006" providerId="ADAL" clId="{3B84FABB-4EE5-4FB1-9CD1-1459FAE25B4E}" dt="2025-01-02T21:39:37.205" v="12764" actId="20577"/>
        <pc:sldMkLst>
          <pc:docMk/>
          <pc:sldMk cId="269829555" sldId="284"/>
        </pc:sldMkLst>
        <pc:graphicFrameChg chg="mod modGraphic">
          <ac:chgData name="Howard, Lee" userId="a77fa8f9-8b9b-4c25-8ea8-984e06652006" providerId="ADAL" clId="{3B84FABB-4EE5-4FB1-9CD1-1459FAE25B4E}" dt="2025-01-02T21:38:48.994" v="12644"/>
          <ac:graphicFrameMkLst>
            <pc:docMk/>
            <pc:sldMk cId="269829555" sldId="284"/>
            <ac:graphicFrameMk id="5" creationId="{AD026BC5-6CE6-8E46-0683-5000C0E64FD7}"/>
          </ac:graphicFrameMkLst>
        </pc:graphicFrameChg>
        <pc:graphicFrameChg chg="add mod">
          <ac:chgData name="Howard, Lee" userId="a77fa8f9-8b9b-4c25-8ea8-984e06652006" providerId="ADAL" clId="{3B84FABB-4EE5-4FB1-9CD1-1459FAE25B4E}" dt="2025-01-02T21:36:31.441" v="12640"/>
          <ac:graphicFrameMkLst>
            <pc:docMk/>
            <pc:sldMk cId="269829555" sldId="284"/>
            <ac:graphicFrameMk id="7" creationId="{FB684731-1B64-02B8-9BC6-B8D97016CBF3}"/>
          </ac:graphicFrameMkLst>
        </pc:graphicFrameChg>
      </pc:sldChg>
      <pc:sldChg chg="modSp add mod modNotesTx">
        <pc:chgData name="Howard, Lee" userId="a77fa8f9-8b9b-4c25-8ea8-984e06652006" providerId="ADAL" clId="{3B84FABB-4EE5-4FB1-9CD1-1459FAE25B4E}" dt="2025-01-24T20:42:43.329" v="14249" actId="20577"/>
        <pc:sldMkLst>
          <pc:docMk/>
          <pc:sldMk cId="3711193886" sldId="285"/>
        </pc:sldMkLst>
        <pc:graphicFrameChg chg="modGraphic">
          <ac:chgData name="Howard, Lee" userId="a77fa8f9-8b9b-4c25-8ea8-984e06652006" providerId="ADAL" clId="{3B84FABB-4EE5-4FB1-9CD1-1459FAE25B4E}" dt="2025-01-02T21:40:52.855" v="12780" actId="20577"/>
          <ac:graphicFrameMkLst>
            <pc:docMk/>
            <pc:sldMk cId="3711193886" sldId="285"/>
            <ac:graphicFrameMk id="4" creationId="{645CE6E1-3B39-7C01-7698-D4E32945809E}"/>
          </ac:graphicFrameMkLst>
        </pc:graphicFrameChg>
      </pc:sldChg>
      <pc:sldChg chg="delSp modSp add del mod ord">
        <pc:chgData name="Howard, Lee" userId="a77fa8f9-8b9b-4c25-8ea8-984e06652006" providerId="ADAL" clId="{3B84FABB-4EE5-4FB1-9CD1-1459FAE25B4E}" dt="2025-01-29T17:00:37.247" v="14266" actId="47"/>
        <pc:sldMkLst>
          <pc:docMk/>
          <pc:sldMk cId="821853485" sldId="286"/>
        </pc:sldMkLst>
      </pc:sldChg>
      <pc:sldChg chg="add">
        <pc:chgData name="Howard, Lee" userId="a77fa8f9-8b9b-4c25-8ea8-984e06652006" providerId="ADAL" clId="{3B84FABB-4EE5-4FB1-9CD1-1459FAE25B4E}" dt="2025-01-02T21:41:11.086" v="12781" actId="2890"/>
        <pc:sldMkLst>
          <pc:docMk/>
          <pc:sldMk cId="3070517640" sldId="287"/>
        </pc:sldMkLst>
      </pc:sldChg>
      <pc:sldChg chg="add">
        <pc:chgData name="Howard, Lee" userId="a77fa8f9-8b9b-4c25-8ea8-984e06652006" providerId="ADAL" clId="{3B84FABB-4EE5-4FB1-9CD1-1459FAE25B4E}" dt="2025-01-02T21:41:31.391" v="12784" actId="2890"/>
        <pc:sldMkLst>
          <pc:docMk/>
          <pc:sldMk cId="3008993489" sldId="288"/>
        </pc:sldMkLst>
      </pc:sldChg>
      <pc:sldChg chg="addSp delSp modSp add mod">
        <pc:chgData name="Howard, Lee" userId="a77fa8f9-8b9b-4c25-8ea8-984e06652006" providerId="ADAL" clId="{3B84FABB-4EE5-4FB1-9CD1-1459FAE25B4E}" dt="2025-01-02T21:48:55.223" v="12794" actId="14100"/>
        <pc:sldMkLst>
          <pc:docMk/>
          <pc:sldMk cId="4203542119" sldId="308"/>
        </pc:sldMkLst>
        <pc:spChg chg="mod">
          <ac:chgData name="Howard, Lee" userId="a77fa8f9-8b9b-4c25-8ea8-984e06652006" providerId="ADAL" clId="{3B84FABB-4EE5-4FB1-9CD1-1459FAE25B4E}" dt="2025-01-02T21:48:55.223" v="12794" actId="14100"/>
          <ac:spMkLst>
            <pc:docMk/>
            <pc:sldMk cId="4203542119" sldId="308"/>
            <ac:spMk id="3" creationId="{0FA63E8D-B2BD-0926-095C-0D8E337A5E5B}"/>
          </ac:spMkLst>
        </pc:spChg>
        <pc:picChg chg="add mod">
          <ac:chgData name="Howard, Lee" userId="a77fa8f9-8b9b-4c25-8ea8-984e06652006" providerId="ADAL" clId="{3B84FABB-4EE5-4FB1-9CD1-1459FAE25B4E}" dt="2025-01-02T21:48:41.595" v="12792" actId="1076"/>
          <ac:picMkLst>
            <pc:docMk/>
            <pc:sldMk cId="4203542119" sldId="308"/>
            <ac:picMk id="4" creationId="{B584BC6B-3E83-6FEC-39A7-9EF7E8E1AAAC}"/>
          </ac:picMkLst>
        </pc:picChg>
      </pc:sldChg>
      <pc:sldChg chg="addSp modSp add mod">
        <pc:chgData name="Howard, Lee" userId="a77fa8f9-8b9b-4c25-8ea8-984e06652006" providerId="ADAL" clId="{3B84FABB-4EE5-4FB1-9CD1-1459FAE25B4E}" dt="2025-01-29T16:39:50.699" v="14264" actId="1076"/>
        <pc:sldMkLst>
          <pc:docMk/>
          <pc:sldMk cId="1446756206" sldId="309"/>
        </pc:sldMkLst>
        <pc:graphicFrameChg chg="add mod modGraphic">
          <ac:chgData name="Howard, Lee" userId="a77fa8f9-8b9b-4c25-8ea8-984e06652006" providerId="ADAL" clId="{3B84FABB-4EE5-4FB1-9CD1-1459FAE25B4E}" dt="2025-01-29T16:39:50.699" v="14264" actId="1076"/>
          <ac:graphicFrameMkLst>
            <pc:docMk/>
            <pc:sldMk cId="1446756206" sldId="309"/>
            <ac:graphicFrameMk id="3" creationId="{D83D79BB-10A3-9DDD-9423-F85DBC441C4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127C0-DF70-4089-BAF7-82BC088D11C4}"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2CA92-8515-4083-B518-7C16E5199A43}" type="slidenum">
              <a:rPr lang="en-US" smtClean="0"/>
              <a:t>‹#›</a:t>
            </a:fld>
            <a:endParaRPr lang="en-US"/>
          </a:p>
        </p:txBody>
      </p:sp>
    </p:spTree>
    <p:extLst>
      <p:ext uri="{BB962C8B-B14F-4D97-AF65-F5344CB8AC3E}">
        <p14:creationId xmlns:p14="http://schemas.microsoft.com/office/powerpoint/2010/main" val="42328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opportunities. Your company can spend its money in infinite ways. How to decide among competing priorities?</a:t>
            </a:r>
          </a:p>
        </p:txBody>
      </p:sp>
      <p:sp>
        <p:nvSpPr>
          <p:cNvPr id="4" name="Slide Number Placeholder 3"/>
          <p:cNvSpPr>
            <a:spLocks noGrp="1"/>
          </p:cNvSpPr>
          <p:nvPr>
            <p:ph type="sldNum" sz="quarter" idx="5"/>
          </p:nvPr>
        </p:nvSpPr>
        <p:spPr/>
        <p:txBody>
          <a:bodyPr/>
          <a:lstStyle/>
          <a:p>
            <a:fld id="{F4E2CA92-8515-4083-B518-7C16E5199A43}" type="slidenum">
              <a:rPr lang="en-US" smtClean="0"/>
              <a:t>1</a:t>
            </a:fld>
            <a:endParaRPr lang="en-US"/>
          </a:p>
        </p:txBody>
      </p:sp>
    </p:spTree>
    <p:extLst>
      <p:ext uri="{BB962C8B-B14F-4D97-AF65-F5344CB8AC3E}">
        <p14:creationId xmlns:p14="http://schemas.microsoft.com/office/powerpoint/2010/main" val="345107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6FD7-67D8-6416-C256-54518608A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8B58FB-5F4C-DCBF-CCC0-546BF9CC43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8181C-D9A1-7E39-D89A-CDDC5A483B40}"/>
              </a:ext>
            </a:extLst>
          </p:cNvPr>
          <p:cNvSpPr>
            <a:spLocks noGrp="1"/>
          </p:cNvSpPr>
          <p:nvPr>
            <p:ph type="body" idx="1"/>
          </p:nvPr>
        </p:nvSpPr>
        <p:spPr/>
        <p:txBody>
          <a:bodyPr/>
          <a:lstStyle/>
          <a:p>
            <a:r>
              <a:rPr lang="en-US" dirty="0"/>
              <a:t>APR = Annual Percentage Rate</a:t>
            </a:r>
          </a:p>
          <a:p>
            <a:r>
              <a:rPr lang="en-US" dirty="0"/>
              <a:t>CPY = Compound Periods per Year. i.e., is it compounding daily, compounding monthly, or compounding annually?</a:t>
            </a:r>
          </a:p>
          <a:p>
            <a:r>
              <a:rPr lang="en-US" dirty="0"/>
              <a:t>Average Return reflects the average of the revenues as a percentage of the initial deposit</a:t>
            </a:r>
          </a:p>
          <a:p>
            <a:r>
              <a:rPr lang="en-US" dirty="0"/>
              <a:t>So yes, compared to 4.0% interest income, that Project X shovel is a better use of capital.</a:t>
            </a:r>
          </a:p>
        </p:txBody>
      </p:sp>
      <p:sp>
        <p:nvSpPr>
          <p:cNvPr id="4" name="Slide Number Placeholder 3">
            <a:extLst>
              <a:ext uri="{FF2B5EF4-FFF2-40B4-BE49-F238E27FC236}">
                <a16:creationId xmlns:a16="http://schemas.microsoft.com/office/drawing/2014/main" id="{EFB97ECA-C8AA-EF01-8943-C1786FF31508}"/>
              </a:ext>
            </a:extLst>
          </p:cNvPr>
          <p:cNvSpPr>
            <a:spLocks noGrp="1"/>
          </p:cNvSpPr>
          <p:nvPr>
            <p:ph type="sldNum" sz="quarter" idx="5"/>
          </p:nvPr>
        </p:nvSpPr>
        <p:spPr/>
        <p:txBody>
          <a:bodyPr/>
          <a:lstStyle/>
          <a:p>
            <a:fld id="{F4E2CA92-8515-4083-B518-7C16E5199A43}" type="slidenum">
              <a:rPr lang="en-US" smtClean="0"/>
              <a:t>10</a:t>
            </a:fld>
            <a:endParaRPr lang="en-US"/>
          </a:p>
        </p:txBody>
      </p:sp>
    </p:spTree>
    <p:extLst>
      <p:ext uri="{BB962C8B-B14F-4D97-AF65-F5344CB8AC3E}">
        <p14:creationId xmlns:p14="http://schemas.microsoft.com/office/powerpoint/2010/main" val="327234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BA002-3BC8-45BF-0478-58351535F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49380-3389-D421-8825-7D2332858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8F3BB-C4F8-66DF-CEFC-EAA2E8F9E9A6}"/>
              </a:ext>
            </a:extLst>
          </p:cNvPr>
          <p:cNvSpPr>
            <a:spLocks noGrp="1"/>
          </p:cNvSpPr>
          <p:nvPr>
            <p:ph type="body" idx="1"/>
          </p:nvPr>
        </p:nvSpPr>
        <p:spPr/>
        <p:txBody>
          <a:bodyPr/>
          <a:lstStyle/>
          <a:p>
            <a:r>
              <a:rPr lang="en-US" dirty="0"/>
              <a:t>APR = Annual Percentage Rate</a:t>
            </a:r>
          </a:p>
          <a:p>
            <a:r>
              <a:rPr lang="en-US" dirty="0"/>
              <a:t>CPY = Compound Periods per Year. i.e., is it compounding daily, compounding monthly, or compounding annually?</a:t>
            </a:r>
          </a:p>
          <a:p>
            <a:r>
              <a:rPr lang="en-US" dirty="0"/>
              <a:t>Average Return reflects the average of the revenues as a percentage of the initial deposit</a:t>
            </a:r>
          </a:p>
          <a:p>
            <a:r>
              <a:rPr lang="en-US" dirty="0"/>
              <a:t>So yes, compared to 4.0% interest income, that Project X shovel is a better use of capital. You’d have to be earning around 10% to be better than a 10% IRR.</a:t>
            </a:r>
          </a:p>
        </p:txBody>
      </p:sp>
      <p:sp>
        <p:nvSpPr>
          <p:cNvPr id="4" name="Slide Number Placeholder 3">
            <a:extLst>
              <a:ext uri="{FF2B5EF4-FFF2-40B4-BE49-F238E27FC236}">
                <a16:creationId xmlns:a16="http://schemas.microsoft.com/office/drawing/2014/main" id="{E0F393A9-D065-D782-D1DE-F58B1C385CBC}"/>
              </a:ext>
            </a:extLst>
          </p:cNvPr>
          <p:cNvSpPr>
            <a:spLocks noGrp="1"/>
          </p:cNvSpPr>
          <p:nvPr>
            <p:ph type="sldNum" sz="quarter" idx="5"/>
          </p:nvPr>
        </p:nvSpPr>
        <p:spPr/>
        <p:txBody>
          <a:bodyPr/>
          <a:lstStyle/>
          <a:p>
            <a:fld id="{F4E2CA92-8515-4083-B518-7C16E5199A43}" type="slidenum">
              <a:rPr lang="en-US" smtClean="0"/>
              <a:t>11</a:t>
            </a:fld>
            <a:endParaRPr lang="en-US"/>
          </a:p>
        </p:txBody>
      </p:sp>
    </p:spTree>
    <p:extLst>
      <p:ext uri="{BB962C8B-B14F-4D97-AF65-F5344CB8AC3E}">
        <p14:creationId xmlns:p14="http://schemas.microsoft.com/office/powerpoint/2010/main" val="1595052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EF513-FEEB-C744-4753-AE636E9D8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2E437A-D8A7-3A5C-E126-DFFFDA677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47C46-4FCE-2E95-4BAC-5EEC9418E421}"/>
              </a:ext>
            </a:extLst>
          </p:cNvPr>
          <p:cNvSpPr>
            <a:spLocks noGrp="1"/>
          </p:cNvSpPr>
          <p:nvPr>
            <p:ph type="body" idx="1"/>
          </p:nvPr>
        </p:nvSpPr>
        <p:spPr/>
        <p:txBody>
          <a:bodyPr/>
          <a:lstStyle/>
          <a:p>
            <a:r>
              <a:rPr lang="en-US" dirty="0"/>
              <a:t>Remember that our initial version had a 10.2% IRR. </a:t>
            </a:r>
          </a:p>
          <a:p>
            <a:r>
              <a:rPr lang="en-US" dirty="0"/>
              <a:t>But if we have to pay 10% on $500,000, that’s $50,000 per year, and suddenly this looks a lot less attractive!</a:t>
            </a:r>
          </a:p>
        </p:txBody>
      </p:sp>
      <p:sp>
        <p:nvSpPr>
          <p:cNvPr id="4" name="Slide Number Placeholder 3">
            <a:extLst>
              <a:ext uri="{FF2B5EF4-FFF2-40B4-BE49-F238E27FC236}">
                <a16:creationId xmlns:a16="http://schemas.microsoft.com/office/drawing/2014/main" id="{D0B2143B-EEA7-754F-CD11-61BFEAD63EFE}"/>
              </a:ext>
            </a:extLst>
          </p:cNvPr>
          <p:cNvSpPr>
            <a:spLocks noGrp="1"/>
          </p:cNvSpPr>
          <p:nvPr>
            <p:ph type="sldNum" sz="quarter" idx="5"/>
          </p:nvPr>
        </p:nvSpPr>
        <p:spPr/>
        <p:txBody>
          <a:bodyPr/>
          <a:lstStyle/>
          <a:p>
            <a:fld id="{F4E2CA92-8515-4083-B518-7C16E5199A43}" type="slidenum">
              <a:rPr lang="en-US" smtClean="0"/>
              <a:t>12</a:t>
            </a:fld>
            <a:endParaRPr lang="en-US"/>
          </a:p>
        </p:txBody>
      </p:sp>
    </p:spTree>
    <p:extLst>
      <p:ext uri="{BB962C8B-B14F-4D97-AF65-F5344CB8AC3E}">
        <p14:creationId xmlns:p14="http://schemas.microsoft.com/office/powerpoint/2010/main" val="2145641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6B56-53C6-6CA6-9F16-DD6CA3933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136D9-3435-3452-9398-7A43B3AA0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0F9D2-1E6E-0238-F167-D8AE23467FB9}"/>
              </a:ext>
            </a:extLst>
          </p:cNvPr>
          <p:cNvSpPr>
            <a:spLocks noGrp="1"/>
          </p:cNvSpPr>
          <p:nvPr>
            <p:ph type="body" idx="1"/>
          </p:nvPr>
        </p:nvSpPr>
        <p:spPr/>
        <p:txBody>
          <a:bodyPr/>
          <a:lstStyle/>
          <a:p>
            <a:r>
              <a:rPr lang="en-US" dirty="0"/>
              <a:t>Remember that our initial version had a 10.2% IRR. </a:t>
            </a:r>
          </a:p>
          <a:p>
            <a:r>
              <a:rPr lang="en-US" dirty="0"/>
              <a:t>But if we have to pay 10% on $500,000, that’s $50,000 per year, and suddenly this looks a lot less attractive!</a:t>
            </a:r>
          </a:p>
        </p:txBody>
      </p:sp>
      <p:sp>
        <p:nvSpPr>
          <p:cNvPr id="4" name="Slide Number Placeholder 3">
            <a:extLst>
              <a:ext uri="{FF2B5EF4-FFF2-40B4-BE49-F238E27FC236}">
                <a16:creationId xmlns:a16="http://schemas.microsoft.com/office/drawing/2014/main" id="{289FBF47-0118-DA61-2892-A9675BB6C4E3}"/>
              </a:ext>
            </a:extLst>
          </p:cNvPr>
          <p:cNvSpPr>
            <a:spLocks noGrp="1"/>
          </p:cNvSpPr>
          <p:nvPr>
            <p:ph type="sldNum" sz="quarter" idx="5"/>
          </p:nvPr>
        </p:nvSpPr>
        <p:spPr/>
        <p:txBody>
          <a:bodyPr/>
          <a:lstStyle/>
          <a:p>
            <a:fld id="{F4E2CA92-8515-4083-B518-7C16E5199A43}" type="slidenum">
              <a:rPr lang="en-US" smtClean="0"/>
              <a:t>13</a:t>
            </a:fld>
            <a:endParaRPr lang="en-US"/>
          </a:p>
        </p:txBody>
      </p:sp>
    </p:spTree>
    <p:extLst>
      <p:ext uri="{BB962C8B-B14F-4D97-AF65-F5344CB8AC3E}">
        <p14:creationId xmlns:p14="http://schemas.microsoft.com/office/powerpoint/2010/main" val="250636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0B502-A78C-5C4D-28D1-5628F4CF3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173E4-C3F0-81CA-7497-DD8BEF369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5E46A-7657-0173-5CCB-11DBD81C615E}"/>
              </a:ext>
            </a:extLst>
          </p:cNvPr>
          <p:cNvSpPr>
            <a:spLocks noGrp="1"/>
          </p:cNvSpPr>
          <p:nvPr>
            <p:ph type="body" idx="1"/>
          </p:nvPr>
        </p:nvSpPr>
        <p:spPr/>
        <p:txBody>
          <a:bodyPr/>
          <a:lstStyle/>
          <a:p>
            <a:r>
              <a:rPr lang="en-US" dirty="0"/>
              <a:t>Remember that our initial version had a 10.2% IRR. </a:t>
            </a:r>
          </a:p>
          <a:p>
            <a:r>
              <a:rPr lang="en-US" dirty="0"/>
              <a:t>But if we have to pay 10% on $500,000, that’s $50,000 per year, and suddenly this looks a lot less attractive!</a:t>
            </a:r>
          </a:p>
        </p:txBody>
      </p:sp>
      <p:sp>
        <p:nvSpPr>
          <p:cNvPr id="4" name="Slide Number Placeholder 3">
            <a:extLst>
              <a:ext uri="{FF2B5EF4-FFF2-40B4-BE49-F238E27FC236}">
                <a16:creationId xmlns:a16="http://schemas.microsoft.com/office/drawing/2014/main" id="{B9C7FAAC-96FA-594A-B1C0-D70052F47904}"/>
              </a:ext>
            </a:extLst>
          </p:cNvPr>
          <p:cNvSpPr>
            <a:spLocks noGrp="1"/>
          </p:cNvSpPr>
          <p:nvPr>
            <p:ph type="sldNum" sz="quarter" idx="5"/>
          </p:nvPr>
        </p:nvSpPr>
        <p:spPr/>
        <p:txBody>
          <a:bodyPr/>
          <a:lstStyle/>
          <a:p>
            <a:fld id="{F4E2CA92-8515-4083-B518-7C16E5199A43}" type="slidenum">
              <a:rPr lang="en-US" smtClean="0"/>
              <a:t>14</a:t>
            </a:fld>
            <a:endParaRPr lang="en-US"/>
          </a:p>
        </p:txBody>
      </p:sp>
    </p:spTree>
    <p:extLst>
      <p:ext uri="{BB962C8B-B14F-4D97-AF65-F5344CB8AC3E}">
        <p14:creationId xmlns:p14="http://schemas.microsoft.com/office/powerpoint/2010/main" val="898451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record, here’s the formula. Nobody cares next slide.</a:t>
            </a:r>
          </a:p>
        </p:txBody>
      </p:sp>
      <p:sp>
        <p:nvSpPr>
          <p:cNvPr id="4" name="Slide Number Placeholder 3"/>
          <p:cNvSpPr>
            <a:spLocks noGrp="1"/>
          </p:cNvSpPr>
          <p:nvPr>
            <p:ph type="sldNum" sz="quarter" idx="5"/>
          </p:nvPr>
        </p:nvSpPr>
        <p:spPr/>
        <p:txBody>
          <a:bodyPr/>
          <a:lstStyle/>
          <a:p>
            <a:fld id="{F4E2CA92-8515-4083-B518-7C16E5199A43}" type="slidenum">
              <a:rPr lang="en-US" smtClean="0"/>
              <a:t>15</a:t>
            </a:fld>
            <a:endParaRPr lang="en-US"/>
          </a:p>
        </p:txBody>
      </p:sp>
    </p:spTree>
    <p:extLst>
      <p:ext uri="{BB962C8B-B14F-4D97-AF65-F5344CB8AC3E}">
        <p14:creationId xmlns:p14="http://schemas.microsoft.com/office/powerpoint/2010/main" val="184580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2CA92-8515-4083-B518-7C16E5199A43}" type="slidenum">
              <a:rPr lang="en-US" smtClean="0"/>
              <a:t>16</a:t>
            </a:fld>
            <a:endParaRPr lang="en-US"/>
          </a:p>
        </p:txBody>
      </p:sp>
    </p:spTree>
    <p:extLst>
      <p:ext uri="{BB962C8B-B14F-4D97-AF65-F5344CB8AC3E}">
        <p14:creationId xmlns:p14="http://schemas.microsoft.com/office/powerpoint/2010/main" val="299912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pretending that one automation project will save manual entry and reduce downtime. Either preventing an outage, or reducing MTTR.</a:t>
            </a:r>
          </a:p>
          <a:p>
            <a:r>
              <a:rPr lang="en-US" dirty="0"/>
              <a:t>Can you think of an example that would do that?</a:t>
            </a:r>
          </a:p>
          <a:p>
            <a:r>
              <a:rPr lang="en-US" dirty="0"/>
              <a:t>Here, I’ve said there’s an 80% chance it’ll eliminate 10 hours of down time per year.</a:t>
            </a:r>
          </a:p>
          <a:p>
            <a:r>
              <a:rPr lang="en-US" dirty="0"/>
              <a:t>Of course, maybe your project is flipped, and it’ll save 100 or 150 hours of downtime, and only a few hours of troubleshooting labor.  Plug in your own numbers.</a:t>
            </a:r>
          </a:p>
        </p:txBody>
      </p:sp>
      <p:sp>
        <p:nvSpPr>
          <p:cNvPr id="4" name="Slide Number Placeholder 3"/>
          <p:cNvSpPr>
            <a:spLocks noGrp="1"/>
          </p:cNvSpPr>
          <p:nvPr>
            <p:ph type="sldNum" sz="quarter" idx="5"/>
          </p:nvPr>
        </p:nvSpPr>
        <p:spPr/>
        <p:txBody>
          <a:bodyPr/>
          <a:lstStyle/>
          <a:p>
            <a:fld id="{F4E2CA92-8515-4083-B518-7C16E5199A43}" type="slidenum">
              <a:rPr lang="en-US" smtClean="0"/>
              <a:t>17</a:t>
            </a:fld>
            <a:endParaRPr lang="en-US"/>
          </a:p>
        </p:txBody>
      </p:sp>
    </p:spTree>
    <p:extLst>
      <p:ext uri="{BB962C8B-B14F-4D97-AF65-F5344CB8AC3E}">
        <p14:creationId xmlns:p14="http://schemas.microsoft.com/office/powerpoint/2010/main" val="4010440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C1F6-AD03-5A7A-5EAD-F4DF6D010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78D17-6455-052D-7CEC-DACCEA601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D0211-DD9E-C48F-8F52-B74A846295EB}"/>
              </a:ext>
            </a:extLst>
          </p:cNvPr>
          <p:cNvSpPr>
            <a:spLocks noGrp="1"/>
          </p:cNvSpPr>
          <p:nvPr>
            <p:ph type="body" idx="1"/>
          </p:nvPr>
        </p:nvSpPr>
        <p:spPr/>
        <p:txBody>
          <a:bodyPr/>
          <a:lstStyle/>
          <a:p>
            <a:r>
              <a:rPr lang="en-US" dirty="0"/>
              <a:t>I’m crediting the Expenses line, since this project is all about avoiding expense, not increase revenue.</a:t>
            </a:r>
          </a:p>
          <a:p>
            <a:r>
              <a:rPr lang="en-US" dirty="0"/>
              <a:t>This project is clear. I’d probably still do it at twice the price.</a:t>
            </a:r>
          </a:p>
          <a:p>
            <a:endParaRPr lang="en-US" dirty="0"/>
          </a:p>
          <a:p>
            <a:r>
              <a:rPr lang="en-US" dirty="0"/>
              <a:t>Another way to think of IRR is turns per year. My annualized return is 45%, I’m making 45% and I’ve recovered my initial investment in just over two years, and I can go reinvest that original capital in another project.</a:t>
            </a:r>
          </a:p>
        </p:txBody>
      </p:sp>
      <p:sp>
        <p:nvSpPr>
          <p:cNvPr id="4" name="Slide Number Placeholder 3">
            <a:extLst>
              <a:ext uri="{FF2B5EF4-FFF2-40B4-BE49-F238E27FC236}">
                <a16:creationId xmlns:a16="http://schemas.microsoft.com/office/drawing/2014/main" id="{361A34BB-4F9C-CE0C-3F3F-99D4B9B0A87D}"/>
              </a:ext>
            </a:extLst>
          </p:cNvPr>
          <p:cNvSpPr>
            <a:spLocks noGrp="1"/>
          </p:cNvSpPr>
          <p:nvPr>
            <p:ph type="sldNum" sz="quarter" idx="5"/>
          </p:nvPr>
        </p:nvSpPr>
        <p:spPr/>
        <p:txBody>
          <a:bodyPr/>
          <a:lstStyle/>
          <a:p>
            <a:fld id="{F4E2CA92-8515-4083-B518-7C16E5199A43}" type="slidenum">
              <a:rPr lang="en-US" smtClean="0"/>
              <a:t>18</a:t>
            </a:fld>
            <a:endParaRPr lang="en-US"/>
          </a:p>
        </p:txBody>
      </p:sp>
    </p:spTree>
    <p:extLst>
      <p:ext uri="{BB962C8B-B14F-4D97-AF65-F5344CB8AC3E}">
        <p14:creationId xmlns:p14="http://schemas.microsoft.com/office/powerpoint/2010/main" val="4193593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6EC65-0CFD-F934-DF64-4E8E8001F9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AA2EA-5C3E-EB47-BA7D-CCB1E4A01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33C2F-F685-D982-1D17-20CF9AC17898}"/>
              </a:ext>
            </a:extLst>
          </p:cNvPr>
          <p:cNvSpPr>
            <a:spLocks noGrp="1"/>
          </p:cNvSpPr>
          <p:nvPr>
            <p:ph type="body" idx="1"/>
          </p:nvPr>
        </p:nvSpPr>
        <p:spPr/>
        <p:txBody>
          <a:bodyPr/>
          <a:lstStyle/>
          <a:p>
            <a:r>
              <a:rPr lang="en-US" dirty="0"/>
              <a:t>Should I spend  $4,000 a year on professional development for my staff?   Maybe this is the NANOG value case.</a:t>
            </a:r>
          </a:p>
          <a:p>
            <a:r>
              <a:rPr lang="en-US" dirty="0"/>
              <a:t>If an engineer gets no development over time, they’re likely to leave. I’m saying 25% chance per year they leave.</a:t>
            </a:r>
          </a:p>
          <a:p>
            <a:r>
              <a:rPr lang="en-US" dirty="0"/>
              <a:t>If they leave, work goes completely undone while they’re out, and even when you onboard someone, they aren’t efficient so several months. </a:t>
            </a:r>
          </a:p>
        </p:txBody>
      </p:sp>
      <p:sp>
        <p:nvSpPr>
          <p:cNvPr id="4" name="Slide Number Placeholder 3">
            <a:extLst>
              <a:ext uri="{FF2B5EF4-FFF2-40B4-BE49-F238E27FC236}">
                <a16:creationId xmlns:a16="http://schemas.microsoft.com/office/drawing/2014/main" id="{A3CB1E97-BAA2-6BEB-6C8D-DEF4293472A9}"/>
              </a:ext>
            </a:extLst>
          </p:cNvPr>
          <p:cNvSpPr>
            <a:spLocks noGrp="1"/>
          </p:cNvSpPr>
          <p:nvPr>
            <p:ph type="sldNum" sz="quarter" idx="5"/>
          </p:nvPr>
        </p:nvSpPr>
        <p:spPr/>
        <p:txBody>
          <a:bodyPr/>
          <a:lstStyle/>
          <a:p>
            <a:fld id="{F4E2CA92-8515-4083-B518-7C16E5199A43}" type="slidenum">
              <a:rPr lang="en-US" smtClean="0"/>
              <a:t>19</a:t>
            </a:fld>
            <a:endParaRPr lang="en-US"/>
          </a:p>
        </p:txBody>
      </p:sp>
    </p:spTree>
    <p:extLst>
      <p:ext uri="{BB962C8B-B14F-4D97-AF65-F5344CB8AC3E}">
        <p14:creationId xmlns:p14="http://schemas.microsoft.com/office/powerpoint/2010/main" val="232685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you?</a:t>
            </a:r>
          </a:p>
          <a:p>
            <a:r>
              <a:rPr lang="en-US" dirty="0"/>
              <a:t>What do good, fast, cheap mean? </a:t>
            </a:r>
          </a:p>
          <a:p>
            <a:r>
              <a:rPr lang="en-US" dirty="0"/>
              <a:t>Might be bandwidth, reliability, monthly bill</a:t>
            </a:r>
          </a:p>
          <a:p>
            <a:r>
              <a:rPr lang="en-US" dirty="0"/>
              <a:t>Might be install-time, white-glove, TCO</a:t>
            </a:r>
          </a:p>
          <a:p>
            <a:r>
              <a:rPr lang="en-US" dirty="0"/>
              <a:t>All of these are valid value propositions. </a:t>
            </a:r>
          </a:p>
          <a:p>
            <a:r>
              <a:rPr lang="en-US" dirty="0"/>
              <a:t>But if you go too hard in any direction, you’re vulnerable to a competitor on the opposite angle or side.</a:t>
            </a:r>
          </a:p>
          <a:p>
            <a:r>
              <a:rPr lang="en-US" dirty="0"/>
              <a:t>If you stay in the middle, you’re vulnerable to all competitors—you do everything fine, but nothing well.</a:t>
            </a:r>
          </a:p>
        </p:txBody>
      </p:sp>
      <p:sp>
        <p:nvSpPr>
          <p:cNvPr id="4" name="Slide Number Placeholder 3"/>
          <p:cNvSpPr>
            <a:spLocks noGrp="1"/>
          </p:cNvSpPr>
          <p:nvPr>
            <p:ph type="sldNum" sz="quarter" idx="5"/>
          </p:nvPr>
        </p:nvSpPr>
        <p:spPr/>
        <p:txBody>
          <a:bodyPr/>
          <a:lstStyle/>
          <a:p>
            <a:fld id="{F4E2CA92-8515-4083-B518-7C16E5199A43}" type="slidenum">
              <a:rPr lang="en-US" smtClean="0"/>
              <a:t>2</a:t>
            </a:fld>
            <a:endParaRPr lang="en-US"/>
          </a:p>
        </p:txBody>
      </p:sp>
    </p:spTree>
    <p:extLst>
      <p:ext uri="{BB962C8B-B14F-4D97-AF65-F5344CB8AC3E}">
        <p14:creationId xmlns:p14="http://schemas.microsoft.com/office/powerpoint/2010/main" val="2233501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2904D-6D65-6E5C-10C4-CCE1C536A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03626-D1BE-A5F6-7FFC-E0F7E6C70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56B54-F3F0-E3BC-2BF2-0C8A2CAE68B5}"/>
              </a:ext>
            </a:extLst>
          </p:cNvPr>
          <p:cNvSpPr>
            <a:spLocks noGrp="1"/>
          </p:cNvSpPr>
          <p:nvPr>
            <p:ph type="body" idx="1"/>
          </p:nvPr>
        </p:nvSpPr>
        <p:spPr/>
        <p:txBody>
          <a:bodyPr/>
          <a:lstStyle/>
          <a:p>
            <a:r>
              <a:rPr lang="en-US" dirty="0"/>
              <a:t>With these numbers, this is better than parking the money in a savings account or Project X, but not as good as that automation project.</a:t>
            </a:r>
          </a:p>
        </p:txBody>
      </p:sp>
      <p:sp>
        <p:nvSpPr>
          <p:cNvPr id="4" name="Slide Number Placeholder 3">
            <a:extLst>
              <a:ext uri="{FF2B5EF4-FFF2-40B4-BE49-F238E27FC236}">
                <a16:creationId xmlns:a16="http://schemas.microsoft.com/office/drawing/2014/main" id="{FF95B7E9-D75B-70AD-3171-EF38484F4B14}"/>
              </a:ext>
            </a:extLst>
          </p:cNvPr>
          <p:cNvSpPr>
            <a:spLocks noGrp="1"/>
          </p:cNvSpPr>
          <p:nvPr>
            <p:ph type="sldNum" sz="quarter" idx="5"/>
          </p:nvPr>
        </p:nvSpPr>
        <p:spPr/>
        <p:txBody>
          <a:bodyPr/>
          <a:lstStyle/>
          <a:p>
            <a:fld id="{F4E2CA92-8515-4083-B518-7C16E5199A43}" type="slidenum">
              <a:rPr lang="en-US" smtClean="0"/>
              <a:t>20</a:t>
            </a:fld>
            <a:endParaRPr lang="en-US"/>
          </a:p>
        </p:txBody>
      </p:sp>
    </p:spTree>
    <p:extLst>
      <p:ext uri="{BB962C8B-B14F-4D97-AF65-F5344CB8AC3E}">
        <p14:creationId xmlns:p14="http://schemas.microsoft.com/office/powerpoint/2010/main" val="106590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C1829-489B-D5CD-2233-F46EE5B87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EE643-8AA8-F2E1-3391-A3094F89A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E779D-F7B2-BEA4-559A-6F6413331629}"/>
              </a:ext>
            </a:extLst>
          </p:cNvPr>
          <p:cNvSpPr>
            <a:spLocks noGrp="1"/>
          </p:cNvSpPr>
          <p:nvPr>
            <p:ph type="body" idx="1"/>
          </p:nvPr>
        </p:nvSpPr>
        <p:spPr/>
        <p:txBody>
          <a:bodyPr/>
          <a:lstStyle/>
          <a:p>
            <a:r>
              <a:rPr lang="en-US" dirty="0"/>
              <a:t>Maybe you want to improve the customer experience by having better training for your Customer Service Reps (CSRs).</a:t>
            </a:r>
          </a:p>
          <a:p>
            <a:r>
              <a:rPr lang="en-US" dirty="0"/>
              <a:t>You have to include the one-time cost to develop the training, and the cost of the CSR being off the phones. </a:t>
            </a:r>
          </a:p>
          <a:p>
            <a:r>
              <a:rPr lang="en-US" dirty="0"/>
              <a:t>You have to think about what the benefits are. Faster MTTR means fewer CSRs, and fewer cancellations, and eventually, more revenue. </a:t>
            </a:r>
          </a:p>
          <a:p>
            <a:endParaRPr lang="en-US" dirty="0"/>
          </a:p>
          <a:p>
            <a:r>
              <a:rPr lang="en-US" dirty="0"/>
              <a:t>But also, if you give your CSRs great training, they’re either going to want raises, or they’ll go elsewhere for better pay. What does it cost to have an empty seat, and to train a new CSR?  </a:t>
            </a:r>
          </a:p>
          <a:p>
            <a:endParaRPr lang="en-US" dirty="0"/>
          </a:p>
          <a:p>
            <a:r>
              <a:rPr lang="en-US" dirty="0"/>
              <a:t>With these numbers it’s a no-brainer. But if the CSR churn is 180 hours instead of 120, (the lost time to replace a CSR) this project is a loser.</a:t>
            </a:r>
          </a:p>
        </p:txBody>
      </p:sp>
      <p:sp>
        <p:nvSpPr>
          <p:cNvPr id="4" name="Slide Number Placeholder 3">
            <a:extLst>
              <a:ext uri="{FF2B5EF4-FFF2-40B4-BE49-F238E27FC236}">
                <a16:creationId xmlns:a16="http://schemas.microsoft.com/office/drawing/2014/main" id="{A863B2EA-8A10-49F5-0C0E-F0E745108321}"/>
              </a:ext>
            </a:extLst>
          </p:cNvPr>
          <p:cNvSpPr>
            <a:spLocks noGrp="1"/>
          </p:cNvSpPr>
          <p:nvPr>
            <p:ph type="sldNum" sz="quarter" idx="5"/>
          </p:nvPr>
        </p:nvSpPr>
        <p:spPr/>
        <p:txBody>
          <a:bodyPr/>
          <a:lstStyle/>
          <a:p>
            <a:fld id="{F4E2CA92-8515-4083-B518-7C16E5199A43}" type="slidenum">
              <a:rPr lang="en-US" smtClean="0"/>
              <a:t>21</a:t>
            </a:fld>
            <a:endParaRPr lang="en-US"/>
          </a:p>
        </p:txBody>
      </p:sp>
    </p:spTree>
    <p:extLst>
      <p:ext uri="{BB962C8B-B14F-4D97-AF65-F5344CB8AC3E}">
        <p14:creationId xmlns:p14="http://schemas.microsoft.com/office/powerpoint/2010/main" val="133473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101AD-13C9-990B-93F1-49980E33E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0DD54-E78D-F3ED-FBAD-22163427A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F5F27-29CC-1171-2BF4-D7C23369B178}"/>
              </a:ext>
            </a:extLst>
          </p:cNvPr>
          <p:cNvSpPr>
            <a:spLocks noGrp="1"/>
          </p:cNvSpPr>
          <p:nvPr>
            <p:ph type="body" idx="1"/>
          </p:nvPr>
        </p:nvSpPr>
        <p:spPr/>
        <p:txBody>
          <a:bodyPr/>
          <a:lstStyle/>
          <a:p>
            <a:r>
              <a:rPr lang="en-US" dirty="0"/>
              <a:t>Maybe you want to improve the customer experience by having better training for your Customer Service Reps (CSRs).</a:t>
            </a:r>
          </a:p>
          <a:p>
            <a:r>
              <a:rPr lang="en-US" dirty="0"/>
              <a:t>You have to include the one-time cost to develop the training, and the cost of the CSR being off the phones. </a:t>
            </a:r>
          </a:p>
          <a:p>
            <a:r>
              <a:rPr lang="en-US" dirty="0"/>
              <a:t>You have to think about what the benefits are. Faster MTTR means fewer CSRs, and fewer cancellations, and eventually, more revenue. </a:t>
            </a:r>
          </a:p>
          <a:p>
            <a:endParaRPr lang="en-US" dirty="0"/>
          </a:p>
          <a:p>
            <a:r>
              <a:rPr lang="en-US" dirty="0"/>
              <a:t>But also, if you give your CSRs great training, they’re either going to want raises, or they’ll go elsewhere for better pay. What does it cost to have an empty seat, and to train a new CSR?  </a:t>
            </a:r>
          </a:p>
          <a:p>
            <a:endParaRPr lang="en-US" dirty="0"/>
          </a:p>
          <a:p>
            <a:r>
              <a:rPr lang="en-US" dirty="0"/>
              <a:t>With these numbers it’s a no-brainer. But if the CSR churn is 180 hours instead of 120, (the lost time to replace a CSR) this project is a loser.</a:t>
            </a:r>
          </a:p>
        </p:txBody>
      </p:sp>
      <p:sp>
        <p:nvSpPr>
          <p:cNvPr id="4" name="Slide Number Placeholder 3">
            <a:extLst>
              <a:ext uri="{FF2B5EF4-FFF2-40B4-BE49-F238E27FC236}">
                <a16:creationId xmlns:a16="http://schemas.microsoft.com/office/drawing/2014/main" id="{9019C4DB-E09E-1F14-E155-4FA1F87184D0}"/>
              </a:ext>
            </a:extLst>
          </p:cNvPr>
          <p:cNvSpPr>
            <a:spLocks noGrp="1"/>
          </p:cNvSpPr>
          <p:nvPr>
            <p:ph type="sldNum" sz="quarter" idx="5"/>
          </p:nvPr>
        </p:nvSpPr>
        <p:spPr/>
        <p:txBody>
          <a:bodyPr/>
          <a:lstStyle/>
          <a:p>
            <a:fld id="{F4E2CA92-8515-4083-B518-7C16E5199A43}" type="slidenum">
              <a:rPr lang="en-US" smtClean="0"/>
              <a:t>22</a:t>
            </a:fld>
            <a:endParaRPr lang="en-US"/>
          </a:p>
        </p:txBody>
      </p:sp>
    </p:spTree>
    <p:extLst>
      <p:ext uri="{BB962C8B-B14F-4D97-AF65-F5344CB8AC3E}">
        <p14:creationId xmlns:p14="http://schemas.microsoft.com/office/powerpoint/2010/main" val="3889325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3EE36-BE5A-DE91-E88B-D1AECA069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7DD4E-BC94-69EC-8158-C40DC8C84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F1ADB-1757-9BAE-938C-C13CEAA7E6B8}"/>
              </a:ext>
            </a:extLst>
          </p:cNvPr>
          <p:cNvSpPr>
            <a:spLocks noGrp="1"/>
          </p:cNvSpPr>
          <p:nvPr>
            <p:ph type="body" idx="1"/>
          </p:nvPr>
        </p:nvSpPr>
        <p:spPr/>
        <p:txBody>
          <a:bodyPr/>
          <a:lstStyle/>
          <a:p>
            <a:r>
              <a:rPr lang="en-US" dirty="0"/>
              <a:t>Say you’re an IT department, and you worry about DDoS, ransomware, or other company-disabling exploits.</a:t>
            </a:r>
          </a:p>
          <a:p>
            <a:r>
              <a:rPr lang="en-US" dirty="0"/>
              <a:t>Security. . . Is it going to increase revenues? Not unless it’s a product offering. Decrease costs? Maybe, if a DDoS would incur bandwidth charges, especially from a cloud provider.</a:t>
            </a:r>
          </a:p>
          <a:p>
            <a:r>
              <a:rPr lang="en-US" dirty="0"/>
              <a:t>But protecting assets might prevent downtime, SLA payments, customer cancellations.</a:t>
            </a:r>
          </a:p>
          <a:p>
            <a:r>
              <a:rPr lang="en-US" dirty="0"/>
              <a:t>Search “odds of cyber attack”</a:t>
            </a:r>
          </a:p>
          <a:p>
            <a:r>
              <a:rPr lang="en-US" dirty="0"/>
              <a:t>So yeah, maybe I wouldn’t do this project. If management agrees with the loss avoidance, just spend more on insurance. </a:t>
            </a:r>
          </a:p>
          <a:p>
            <a:r>
              <a:rPr lang="en-US" dirty="0"/>
              <a:t>If you can get the cost down, or if you judge the risk to be higher, take another look.</a:t>
            </a:r>
          </a:p>
          <a:p>
            <a:endParaRPr lang="en-US" dirty="0"/>
          </a:p>
        </p:txBody>
      </p:sp>
      <p:sp>
        <p:nvSpPr>
          <p:cNvPr id="4" name="Slide Number Placeholder 3">
            <a:extLst>
              <a:ext uri="{FF2B5EF4-FFF2-40B4-BE49-F238E27FC236}">
                <a16:creationId xmlns:a16="http://schemas.microsoft.com/office/drawing/2014/main" id="{F6C2C32C-D335-9E68-332D-0D5CD61456FB}"/>
              </a:ext>
            </a:extLst>
          </p:cNvPr>
          <p:cNvSpPr>
            <a:spLocks noGrp="1"/>
          </p:cNvSpPr>
          <p:nvPr>
            <p:ph type="sldNum" sz="quarter" idx="5"/>
          </p:nvPr>
        </p:nvSpPr>
        <p:spPr/>
        <p:txBody>
          <a:bodyPr/>
          <a:lstStyle/>
          <a:p>
            <a:fld id="{F4E2CA92-8515-4083-B518-7C16E5199A43}" type="slidenum">
              <a:rPr lang="en-US" smtClean="0"/>
              <a:t>23</a:t>
            </a:fld>
            <a:endParaRPr lang="en-US"/>
          </a:p>
        </p:txBody>
      </p:sp>
    </p:spTree>
    <p:extLst>
      <p:ext uri="{BB962C8B-B14F-4D97-AF65-F5344CB8AC3E}">
        <p14:creationId xmlns:p14="http://schemas.microsoft.com/office/powerpoint/2010/main" val="2212048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93D66-317E-7F54-01BE-36D0ACDA4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40F30-CD78-AA93-789A-D78E49FD6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CAE1EA-B4AA-8A3D-E7C4-172CFEE95919}"/>
              </a:ext>
            </a:extLst>
          </p:cNvPr>
          <p:cNvSpPr>
            <a:spLocks noGrp="1"/>
          </p:cNvSpPr>
          <p:nvPr>
            <p:ph type="body" idx="1"/>
          </p:nvPr>
        </p:nvSpPr>
        <p:spPr/>
        <p:txBody>
          <a:bodyPr/>
          <a:lstStyle/>
          <a:p>
            <a:r>
              <a:rPr lang="en-US" dirty="0"/>
              <a:t>Say you’re an IT department, and you worry about DDoS, ransomware, or other company-disabling exploits.</a:t>
            </a:r>
          </a:p>
          <a:p>
            <a:r>
              <a:rPr lang="en-US" dirty="0"/>
              <a:t>Security. . . Is it going to increase revenues? Not unless it’s a product offering. Decrease costs? Maybe, if a DDoS would incur bandwidth charges, especially from a cloud provider.</a:t>
            </a:r>
          </a:p>
          <a:p>
            <a:r>
              <a:rPr lang="en-US" dirty="0"/>
              <a:t>But protecting assets might prevent downtime, SLA payments, customer cancellations.</a:t>
            </a:r>
          </a:p>
          <a:p>
            <a:r>
              <a:rPr lang="en-US" dirty="0"/>
              <a:t>Search “odds of cyber attack”</a:t>
            </a:r>
          </a:p>
          <a:p>
            <a:r>
              <a:rPr lang="en-US" dirty="0"/>
              <a:t>So yeah, maybe I wouldn’t do this project. If management agrees with the loss avoidance, just spend more on insurance. </a:t>
            </a:r>
          </a:p>
          <a:p>
            <a:r>
              <a:rPr lang="en-US" dirty="0"/>
              <a:t>If you can get the cost down, or if you judge the risk to be higher, take another look.</a:t>
            </a:r>
          </a:p>
          <a:p>
            <a:endParaRPr lang="en-US" dirty="0"/>
          </a:p>
        </p:txBody>
      </p:sp>
      <p:sp>
        <p:nvSpPr>
          <p:cNvPr id="4" name="Slide Number Placeholder 3">
            <a:extLst>
              <a:ext uri="{FF2B5EF4-FFF2-40B4-BE49-F238E27FC236}">
                <a16:creationId xmlns:a16="http://schemas.microsoft.com/office/drawing/2014/main" id="{45D084BC-3701-5E4A-A2AE-9EF5EDB8F718}"/>
              </a:ext>
            </a:extLst>
          </p:cNvPr>
          <p:cNvSpPr>
            <a:spLocks noGrp="1"/>
          </p:cNvSpPr>
          <p:nvPr>
            <p:ph type="sldNum" sz="quarter" idx="5"/>
          </p:nvPr>
        </p:nvSpPr>
        <p:spPr/>
        <p:txBody>
          <a:bodyPr/>
          <a:lstStyle/>
          <a:p>
            <a:fld id="{F4E2CA92-8515-4083-B518-7C16E5199A43}" type="slidenum">
              <a:rPr lang="en-US" smtClean="0"/>
              <a:t>24</a:t>
            </a:fld>
            <a:endParaRPr lang="en-US"/>
          </a:p>
        </p:txBody>
      </p:sp>
    </p:spTree>
    <p:extLst>
      <p:ext uri="{BB962C8B-B14F-4D97-AF65-F5344CB8AC3E}">
        <p14:creationId xmlns:p14="http://schemas.microsoft.com/office/powerpoint/2010/main" val="1937519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these handouts,</a:t>
            </a:r>
          </a:p>
          <a:p>
            <a:r>
              <a:rPr lang="en-US" dirty="0"/>
              <a:t>We will send a link to the recording to attendees. </a:t>
            </a:r>
          </a:p>
        </p:txBody>
      </p:sp>
      <p:sp>
        <p:nvSpPr>
          <p:cNvPr id="4" name="Slide Number Placeholder 3"/>
          <p:cNvSpPr>
            <a:spLocks noGrp="1"/>
          </p:cNvSpPr>
          <p:nvPr>
            <p:ph type="sldNum" sz="quarter" idx="5"/>
          </p:nvPr>
        </p:nvSpPr>
        <p:spPr/>
        <p:txBody>
          <a:bodyPr/>
          <a:lstStyle/>
          <a:p>
            <a:fld id="{61C13245-5220-4745-838A-2BB5BA65B5AC}" type="slidenum">
              <a:rPr lang="en-US" smtClean="0"/>
              <a:t>26</a:t>
            </a:fld>
            <a:endParaRPr lang="en-US"/>
          </a:p>
        </p:txBody>
      </p:sp>
    </p:spTree>
    <p:extLst>
      <p:ext uri="{BB962C8B-B14F-4D97-AF65-F5344CB8AC3E}">
        <p14:creationId xmlns:p14="http://schemas.microsoft.com/office/powerpoint/2010/main" val="149846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company is in a game to make the biggest pile of sand. </a:t>
            </a:r>
          </a:p>
          <a:p>
            <a:r>
              <a:rPr lang="en-US" dirty="0"/>
              <a:t>Revenues are people adding to the pile. Yay!</a:t>
            </a:r>
          </a:p>
          <a:p>
            <a:r>
              <a:rPr lang="en-US" dirty="0"/>
              <a:t>Expenses are taking away from the pile. Boo!</a:t>
            </a:r>
          </a:p>
          <a:p>
            <a:r>
              <a:rPr lang="en-US" dirty="0"/>
              <a:t>Everything anyone does in the company is either adding to the pile or taking away from the pile. </a:t>
            </a:r>
          </a:p>
          <a:p>
            <a:r>
              <a:rPr lang="en-US" dirty="0"/>
              <a:t>If you stop shoveling (adding customers) or increase hoeing (spending more), your pile shrinks, so you have to stay focused on maximizing the shovel and minimizing the hoe.</a:t>
            </a:r>
          </a:p>
        </p:txBody>
      </p:sp>
      <p:sp>
        <p:nvSpPr>
          <p:cNvPr id="4" name="Slide Number Placeholder 3"/>
          <p:cNvSpPr>
            <a:spLocks noGrp="1"/>
          </p:cNvSpPr>
          <p:nvPr>
            <p:ph type="sldNum" sz="quarter" idx="5"/>
          </p:nvPr>
        </p:nvSpPr>
        <p:spPr/>
        <p:txBody>
          <a:bodyPr/>
          <a:lstStyle/>
          <a:p>
            <a:fld id="{F4E2CA92-8515-4083-B518-7C16E5199A43}" type="slidenum">
              <a:rPr lang="en-US" smtClean="0"/>
              <a:t>3</a:t>
            </a:fld>
            <a:endParaRPr lang="en-US"/>
          </a:p>
        </p:txBody>
      </p:sp>
    </p:spTree>
    <p:extLst>
      <p:ext uri="{BB962C8B-B14F-4D97-AF65-F5344CB8AC3E}">
        <p14:creationId xmlns:p14="http://schemas.microsoft.com/office/powerpoint/2010/main" val="1355704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8DF32-1CEF-847A-F13F-37B47AD23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5182D-400B-93D7-2956-F7AC62977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CBD41-9F04-8E48-211B-F5C0795DAFE6}"/>
              </a:ext>
            </a:extLst>
          </p:cNvPr>
          <p:cNvSpPr>
            <a:spLocks noGrp="1"/>
          </p:cNvSpPr>
          <p:nvPr>
            <p:ph type="body" idx="1"/>
          </p:nvPr>
        </p:nvSpPr>
        <p:spPr/>
        <p:txBody>
          <a:bodyPr/>
          <a:lstStyle/>
          <a:p>
            <a:r>
              <a:rPr lang="en-US" dirty="0"/>
              <a:t>But every once in a while it rains, which washes away some of the pile. So there’s also risk mitigation: making umbrellas, filing legal paperwork, paying taxes. </a:t>
            </a:r>
          </a:p>
          <a:p>
            <a:r>
              <a:rPr lang="en-US" dirty="0"/>
              <a:t>This is really slowing down the drain, but probabilistic: you don’t know what risks will manifest, or when.</a:t>
            </a:r>
          </a:p>
          <a:p>
            <a:endParaRPr lang="en-US" dirty="0"/>
          </a:p>
          <a:p>
            <a:r>
              <a:rPr lang="en-US" dirty="0"/>
              <a:t>Btw, this is also true of not-for-profit organizations. Your goal may be to break even so you can accomplish whatever your actual mission is, but if you run out of sand, you can’t do that mission.</a:t>
            </a:r>
          </a:p>
        </p:txBody>
      </p:sp>
      <p:sp>
        <p:nvSpPr>
          <p:cNvPr id="4" name="Slide Number Placeholder 3">
            <a:extLst>
              <a:ext uri="{FF2B5EF4-FFF2-40B4-BE49-F238E27FC236}">
                <a16:creationId xmlns:a16="http://schemas.microsoft.com/office/drawing/2014/main" id="{CB6D3B12-C1BC-66B1-DC47-199666A39AEC}"/>
              </a:ext>
            </a:extLst>
          </p:cNvPr>
          <p:cNvSpPr>
            <a:spLocks noGrp="1"/>
          </p:cNvSpPr>
          <p:nvPr>
            <p:ph type="sldNum" sz="quarter" idx="5"/>
          </p:nvPr>
        </p:nvSpPr>
        <p:spPr/>
        <p:txBody>
          <a:bodyPr/>
          <a:lstStyle/>
          <a:p>
            <a:fld id="{F4E2CA92-8515-4083-B518-7C16E5199A43}" type="slidenum">
              <a:rPr lang="en-US" smtClean="0"/>
              <a:t>4</a:t>
            </a:fld>
            <a:endParaRPr lang="en-US"/>
          </a:p>
        </p:txBody>
      </p:sp>
    </p:spTree>
    <p:extLst>
      <p:ext uri="{BB962C8B-B14F-4D97-AF65-F5344CB8AC3E}">
        <p14:creationId xmlns:p14="http://schemas.microsoft.com/office/powerpoint/2010/main" val="132625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get an offer for a bigger shovel. Or a smaller hoe. Or a better umbrella. </a:t>
            </a:r>
          </a:p>
          <a:p>
            <a:r>
              <a:rPr lang="en-US" dirty="0"/>
              <a:t>It costs money. Should you buy it?</a:t>
            </a:r>
          </a:p>
        </p:txBody>
      </p:sp>
      <p:sp>
        <p:nvSpPr>
          <p:cNvPr id="4" name="Slide Number Placeholder 3"/>
          <p:cNvSpPr>
            <a:spLocks noGrp="1"/>
          </p:cNvSpPr>
          <p:nvPr>
            <p:ph type="sldNum" sz="quarter" idx="5"/>
          </p:nvPr>
        </p:nvSpPr>
        <p:spPr/>
        <p:txBody>
          <a:bodyPr/>
          <a:lstStyle/>
          <a:p>
            <a:fld id="{F4E2CA92-8515-4083-B518-7C16E5199A43}" type="slidenum">
              <a:rPr lang="en-US" smtClean="0"/>
              <a:t>5</a:t>
            </a:fld>
            <a:endParaRPr lang="en-US"/>
          </a:p>
        </p:txBody>
      </p:sp>
    </p:spTree>
    <p:extLst>
      <p:ext uri="{BB962C8B-B14F-4D97-AF65-F5344CB8AC3E}">
        <p14:creationId xmlns:p14="http://schemas.microsoft.com/office/powerpoint/2010/main" val="178623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you need to know which customers you’re serving. Do you have a few customers focused on speed and service, or many cost-focused customers?</a:t>
            </a:r>
          </a:p>
          <a:p>
            <a:r>
              <a:rPr lang="en-US" dirty="0"/>
              <a:t>Then, how are you providing that? Automation, self-service, extra people for support and service, more fiber, more redundancy?</a:t>
            </a:r>
          </a:p>
          <a:p>
            <a:r>
              <a:rPr lang="en-US" dirty="0"/>
              <a:t>How are your customers deciding that your service is the right mix of good, fast, and cheap, </a:t>
            </a:r>
            <a:r>
              <a:rPr lang="en-US" i="1" dirty="0"/>
              <a:t>for them?</a:t>
            </a:r>
            <a:endParaRPr lang="en-US" i="0" dirty="0"/>
          </a:p>
          <a:p>
            <a:r>
              <a:rPr lang="en-US" b="1" dirty="0"/>
              <a:t>For any given project, you need to be able to model how much </a:t>
            </a:r>
            <a:r>
              <a:rPr lang="en-US" b="1" i="1" dirty="0"/>
              <a:t>additional</a:t>
            </a:r>
            <a:r>
              <a:rPr lang="en-US" b="1" dirty="0"/>
              <a:t> revenue it is going to generate, and how much it’s going to cost or save.</a:t>
            </a:r>
          </a:p>
        </p:txBody>
      </p:sp>
      <p:sp>
        <p:nvSpPr>
          <p:cNvPr id="4" name="Slide Number Placeholder 3"/>
          <p:cNvSpPr>
            <a:spLocks noGrp="1"/>
          </p:cNvSpPr>
          <p:nvPr>
            <p:ph type="sldNum" sz="quarter" idx="5"/>
          </p:nvPr>
        </p:nvSpPr>
        <p:spPr/>
        <p:txBody>
          <a:bodyPr/>
          <a:lstStyle/>
          <a:p>
            <a:fld id="{F4E2CA92-8515-4083-B518-7C16E5199A43}" type="slidenum">
              <a:rPr lang="en-US" smtClean="0"/>
              <a:t>6</a:t>
            </a:fld>
            <a:endParaRPr lang="en-US"/>
          </a:p>
        </p:txBody>
      </p:sp>
    </p:spTree>
    <p:extLst>
      <p:ext uri="{BB962C8B-B14F-4D97-AF65-F5344CB8AC3E}">
        <p14:creationId xmlns:p14="http://schemas.microsoft.com/office/powerpoint/2010/main" val="87599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you’re spending $500K now, plus $20K per year, to add some revenue. For most of us, even how long to break even isn’t intuitive.</a:t>
            </a:r>
          </a:p>
        </p:txBody>
      </p:sp>
      <p:sp>
        <p:nvSpPr>
          <p:cNvPr id="4" name="Slide Number Placeholder 3"/>
          <p:cNvSpPr>
            <a:spLocks noGrp="1"/>
          </p:cNvSpPr>
          <p:nvPr>
            <p:ph type="sldNum" sz="quarter" idx="5"/>
          </p:nvPr>
        </p:nvSpPr>
        <p:spPr/>
        <p:txBody>
          <a:bodyPr/>
          <a:lstStyle/>
          <a:p>
            <a:fld id="{F4E2CA92-8515-4083-B518-7C16E5199A43}" type="slidenum">
              <a:rPr lang="en-US" smtClean="0"/>
              <a:t>7</a:t>
            </a:fld>
            <a:endParaRPr lang="en-US"/>
          </a:p>
        </p:txBody>
      </p:sp>
    </p:spTree>
    <p:extLst>
      <p:ext uri="{BB962C8B-B14F-4D97-AF65-F5344CB8AC3E}">
        <p14:creationId xmlns:p14="http://schemas.microsoft.com/office/powerpoint/2010/main" val="3400784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400D8-3EDD-4136-F7DE-9060D6C7E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B53F1-D9E5-C262-51F2-44798BC25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382BB-8742-C002-2569-6D971B985DFE}"/>
              </a:ext>
            </a:extLst>
          </p:cNvPr>
          <p:cNvSpPr>
            <a:spLocks noGrp="1"/>
          </p:cNvSpPr>
          <p:nvPr>
            <p:ph type="body" idx="1"/>
          </p:nvPr>
        </p:nvSpPr>
        <p:spPr/>
        <p:txBody>
          <a:bodyPr/>
          <a:lstStyle/>
          <a:p>
            <a:r>
              <a:rPr lang="en-US" dirty="0"/>
              <a:t>Looks like after five years, we’ve made a net of $210,000 on our $500,000.</a:t>
            </a:r>
          </a:p>
          <a:p>
            <a:r>
              <a:rPr lang="en-US" dirty="0"/>
              <a:t>Yay, the pile is bigger!</a:t>
            </a:r>
          </a:p>
          <a:p>
            <a:r>
              <a:rPr lang="en-US" dirty="0"/>
              <a:t>But how does that compare to other projects?</a:t>
            </a:r>
          </a:p>
        </p:txBody>
      </p:sp>
      <p:sp>
        <p:nvSpPr>
          <p:cNvPr id="4" name="Slide Number Placeholder 3">
            <a:extLst>
              <a:ext uri="{FF2B5EF4-FFF2-40B4-BE49-F238E27FC236}">
                <a16:creationId xmlns:a16="http://schemas.microsoft.com/office/drawing/2014/main" id="{12572E03-0FF6-56FF-164A-B2A3787887D7}"/>
              </a:ext>
            </a:extLst>
          </p:cNvPr>
          <p:cNvSpPr>
            <a:spLocks noGrp="1"/>
          </p:cNvSpPr>
          <p:nvPr>
            <p:ph type="sldNum" sz="quarter" idx="5"/>
          </p:nvPr>
        </p:nvSpPr>
        <p:spPr/>
        <p:txBody>
          <a:bodyPr/>
          <a:lstStyle/>
          <a:p>
            <a:fld id="{F4E2CA92-8515-4083-B518-7C16E5199A43}" type="slidenum">
              <a:rPr lang="en-US" smtClean="0"/>
              <a:t>8</a:t>
            </a:fld>
            <a:endParaRPr lang="en-US"/>
          </a:p>
        </p:txBody>
      </p:sp>
    </p:spTree>
    <p:extLst>
      <p:ext uri="{BB962C8B-B14F-4D97-AF65-F5344CB8AC3E}">
        <p14:creationId xmlns:p14="http://schemas.microsoft.com/office/powerpoint/2010/main" val="224865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2DD89-C5C5-9A0D-4DF6-AE0A5F8F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7665B-59DB-67D7-4467-13FD2DB65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C0A8E-12E3-2DD1-9A29-7FFCFABC9D22}"/>
              </a:ext>
            </a:extLst>
          </p:cNvPr>
          <p:cNvSpPr>
            <a:spLocks noGrp="1"/>
          </p:cNvSpPr>
          <p:nvPr>
            <p:ph type="body" idx="1"/>
          </p:nvPr>
        </p:nvSpPr>
        <p:spPr/>
        <p:txBody>
          <a:bodyPr/>
          <a:lstStyle/>
          <a:p>
            <a:r>
              <a:rPr lang="en-US" dirty="0"/>
              <a:t>So what does 10.2% mean?</a:t>
            </a:r>
          </a:p>
          <a:p>
            <a:r>
              <a:rPr lang="en-US" dirty="0"/>
              <a:t>Internal Rate of Return, or how much we’re theoretically making on our money, per year, but spread over time.</a:t>
            </a:r>
          </a:p>
          <a:p>
            <a:r>
              <a:rPr lang="en-US" dirty="0"/>
              <a:t>Is that a good IRR or bad IRR?</a:t>
            </a:r>
          </a:p>
          <a:p>
            <a:endParaRPr lang="en-US" dirty="0"/>
          </a:p>
          <a:p>
            <a:r>
              <a:rPr lang="en-US" dirty="0"/>
              <a:t>It depends.</a:t>
            </a:r>
          </a:p>
        </p:txBody>
      </p:sp>
      <p:sp>
        <p:nvSpPr>
          <p:cNvPr id="4" name="Slide Number Placeholder 3">
            <a:extLst>
              <a:ext uri="{FF2B5EF4-FFF2-40B4-BE49-F238E27FC236}">
                <a16:creationId xmlns:a16="http://schemas.microsoft.com/office/drawing/2014/main" id="{124C5007-1E21-0AE4-62DF-EA46FF91C9F7}"/>
              </a:ext>
            </a:extLst>
          </p:cNvPr>
          <p:cNvSpPr>
            <a:spLocks noGrp="1"/>
          </p:cNvSpPr>
          <p:nvPr>
            <p:ph type="sldNum" sz="quarter" idx="5"/>
          </p:nvPr>
        </p:nvSpPr>
        <p:spPr/>
        <p:txBody>
          <a:bodyPr/>
          <a:lstStyle/>
          <a:p>
            <a:fld id="{F4E2CA92-8515-4083-B518-7C16E5199A43}" type="slidenum">
              <a:rPr lang="en-US" smtClean="0"/>
              <a:t>9</a:t>
            </a:fld>
            <a:endParaRPr lang="en-US"/>
          </a:p>
        </p:txBody>
      </p:sp>
    </p:spTree>
    <p:extLst>
      <p:ext uri="{BB962C8B-B14F-4D97-AF65-F5344CB8AC3E}">
        <p14:creationId xmlns:p14="http://schemas.microsoft.com/office/powerpoint/2010/main" val="335236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2D8B-852E-ECE2-D66D-CEC73BE62E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9F8FCD-7846-AEBF-7E00-A37FC88C1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AC70E4-60EA-04D7-440D-1A79A04094A2}"/>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5" name="Footer Placeholder 4">
            <a:extLst>
              <a:ext uri="{FF2B5EF4-FFF2-40B4-BE49-F238E27FC236}">
                <a16:creationId xmlns:a16="http://schemas.microsoft.com/office/drawing/2014/main" id="{217B49EB-D570-A45A-DCE2-14CCF12F8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5B000-25B9-4EB5-1B96-6722C888F7B7}"/>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53403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FB48-58AE-593A-AFDC-50C5718A4C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DECBCE-E005-2235-249E-3C223E4475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6605A-A8AB-5A5D-27AC-ECAA592C2757}"/>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5" name="Footer Placeholder 4">
            <a:extLst>
              <a:ext uri="{FF2B5EF4-FFF2-40B4-BE49-F238E27FC236}">
                <a16:creationId xmlns:a16="http://schemas.microsoft.com/office/drawing/2014/main" id="{25BF7F17-7FD5-EE79-620C-65779D56B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A794D-12E5-03F3-EBA9-507A21B69AB4}"/>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26274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5061F-13BE-742F-E821-10A0AFB5B1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D9D669-82CE-0413-BBDF-EF2B23FB2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2D4C0-A6E0-D9C5-4A73-CBD67CD011AE}"/>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5" name="Footer Placeholder 4">
            <a:extLst>
              <a:ext uri="{FF2B5EF4-FFF2-40B4-BE49-F238E27FC236}">
                <a16:creationId xmlns:a16="http://schemas.microsoft.com/office/drawing/2014/main" id="{0AC029F8-D315-1754-CCF6-0D7FD1A72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EE131-8224-23A5-F3E5-7A9C4F7839D0}"/>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71316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47200" y="6438902"/>
            <a:ext cx="2743200" cy="365125"/>
          </a:xfrm>
          <a:prstGeom prst="rect">
            <a:avLst/>
          </a:prstGeom>
        </p:spPr>
        <p:txBody>
          <a:bodyPr/>
          <a:lstStyle/>
          <a:p>
            <a:fld id="{CCEDF6E8-AF02-B54A-98CC-E94B6F2D31B2}" type="slidenum">
              <a:rPr lang="en-US" smtClean="0"/>
              <a:t>‹#›</a:t>
            </a:fld>
            <a:endParaRPr lang="en-US"/>
          </a:p>
        </p:txBody>
      </p:sp>
      <p:pic>
        <p:nvPicPr>
          <p:cNvPr id="22" name="Picture 21" descr="A close-up of a planet&#10;&#10;Description automatically generated">
            <a:extLst>
              <a:ext uri="{FF2B5EF4-FFF2-40B4-BE49-F238E27FC236}">
                <a16:creationId xmlns:a16="http://schemas.microsoft.com/office/drawing/2014/main" id="{A5156C97-4E2C-9C3D-90F7-C7F69F9CD8B8}"/>
              </a:ext>
            </a:extLst>
          </p:cNvPr>
          <p:cNvPicPr>
            <a:picLocks noChangeAspect="1"/>
          </p:cNvPicPr>
          <p:nvPr userDrawn="1"/>
        </p:nvPicPr>
        <p:blipFill>
          <a:blip r:embed="rId2"/>
          <a:stretch>
            <a:fillRect/>
          </a:stretch>
        </p:blipFill>
        <p:spPr>
          <a:xfrm>
            <a:off x="1" y="0"/>
            <a:ext cx="4934857" cy="6858000"/>
          </a:xfrm>
          <a:prstGeom prst="rect">
            <a:avLst/>
          </a:prstGeom>
        </p:spPr>
      </p:pic>
      <p:sp>
        <p:nvSpPr>
          <p:cNvPr id="23" name="Rectangle 22">
            <a:extLst>
              <a:ext uri="{FF2B5EF4-FFF2-40B4-BE49-F238E27FC236}">
                <a16:creationId xmlns:a16="http://schemas.microsoft.com/office/drawing/2014/main" id="{26557EAF-91FE-0014-96B4-C86F2DE22E8B}"/>
              </a:ext>
            </a:extLst>
          </p:cNvPr>
          <p:cNvSpPr/>
          <p:nvPr userDrawn="1"/>
        </p:nvSpPr>
        <p:spPr>
          <a:xfrm>
            <a:off x="0" y="489856"/>
            <a:ext cx="8215085" cy="1513113"/>
          </a:xfrm>
          <a:prstGeom prst="rect">
            <a:avLst/>
          </a:prstGeom>
          <a:solidFill>
            <a:srgbClr val="0255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7" name="Picture 26" descr="A black and blue sign with white text&#10;&#10;Description automatically generated with low confidence">
            <a:extLst>
              <a:ext uri="{FF2B5EF4-FFF2-40B4-BE49-F238E27FC236}">
                <a16:creationId xmlns:a16="http://schemas.microsoft.com/office/drawing/2014/main" id="{C75056F4-3C07-D85D-BF7F-807D9BCFB2DB}"/>
              </a:ext>
            </a:extLst>
          </p:cNvPr>
          <p:cNvPicPr>
            <a:picLocks noChangeAspect="1"/>
          </p:cNvPicPr>
          <p:nvPr userDrawn="1"/>
        </p:nvPicPr>
        <p:blipFill>
          <a:blip r:embed="rId3"/>
          <a:stretch>
            <a:fillRect/>
          </a:stretch>
        </p:blipFill>
        <p:spPr>
          <a:xfrm>
            <a:off x="589561" y="698683"/>
            <a:ext cx="3730175" cy="1095457"/>
          </a:xfrm>
          <a:prstGeom prst="rect">
            <a:avLst/>
          </a:prstGeom>
        </p:spPr>
      </p:pic>
      <p:cxnSp>
        <p:nvCxnSpPr>
          <p:cNvPr id="28" name="Straight Connector 27">
            <a:extLst>
              <a:ext uri="{FF2B5EF4-FFF2-40B4-BE49-F238E27FC236}">
                <a16:creationId xmlns:a16="http://schemas.microsoft.com/office/drawing/2014/main" id="{C1081190-A375-6DD7-2FEC-3E34277BF0D9}"/>
              </a:ext>
            </a:extLst>
          </p:cNvPr>
          <p:cNvCxnSpPr>
            <a:cxnSpLocks/>
          </p:cNvCxnSpPr>
          <p:nvPr userDrawn="1"/>
        </p:nvCxnSpPr>
        <p:spPr>
          <a:xfrm>
            <a:off x="6850744" y="5342478"/>
            <a:ext cx="5341257" cy="0"/>
          </a:xfrm>
          <a:prstGeom prst="line">
            <a:avLst/>
          </a:prstGeom>
          <a:ln w="12700">
            <a:solidFill>
              <a:srgbClr val="0255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40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6F5EC4-1AB2-0FE8-791E-842CF0F5D201}"/>
              </a:ext>
            </a:extLst>
          </p:cNvPr>
          <p:cNvSpPr/>
          <p:nvPr userDrawn="1"/>
        </p:nvSpPr>
        <p:spPr>
          <a:xfrm>
            <a:off x="-1" y="1"/>
            <a:ext cx="12192000" cy="12441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a:extLst>
              <a:ext uri="{FF2B5EF4-FFF2-40B4-BE49-F238E27FC236}">
                <a16:creationId xmlns:a16="http://schemas.microsoft.com/office/drawing/2014/main" id="{9B3E91FC-7C49-0ACC-3A28-2A5E8C911BE4}"/>
              </a:ext>
            </a:extLst>
          </p:cNvPr>
          <p:cNvSpPr/>
          <p:nvPr userDrawn="1"/>
        </p:nvSpPr>
        <p:spPr>
          <a:xfrm>
            <a:off x="-1" y="5613878"/>
            <a:ext cx="12192000" cy="12441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5">
            <a:extLst>
              <a:ext uri="{FF2B5EF4-FFF2-40B4-BE49-F238E27FC236}">
                <a16:creationId xmlns:a16="http://schemas.microsoft.com/office/drawing/2014/main" id="{FBA1BA09-E08C-AE6F-E348-A51D81694B60}"/>
              </a:ext>
            </a:extLst>
          </p:cNvPr>
          <p:cNvSpPr txBox="1">
            <a:spLocks/>
          </p:cNvSpPr>
          <p:nvPr userDrawn="1"/>
        </p:nvSpPr>
        <p:spPr>
          <a:xfrm>
            <a:off x="9347200" y="6449689"/>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0B4335A-CA3B-4C18-B01A-D3D7843CD1E2}" type="slidenum">
              <a:rPr lang="en-US" sz="1600" smtClean="0">
                <a:solidFill>
                  <a:schemeClr val="bg2">
                    <a:lumMod val="75000"/>
                  </a:schemeClr>
                </a:solidFill>
              </a:rPr>
              <a:t>‹#›</a:t>
            </a:fld>
            <a:endParaRPr lang="en-US" sz="1600" dirty="0">
              <a:solidFill>
                <a:schemeClr val="bg2">
                  <a:lumMod val="75000"/>
                </a:schemeClr>
              </a:solidFill>
            </a:endParaRPr>
          </a:p>
        </p:txBody>
      </p:sp>
    </p:spTree>
    <p:extLst>
      <p:ext uri="{BB962C8B-B14F-4D97-AF65-F5344CB8AC3E}">
        <p14:creationId xmlns:p14="http://schemas.microsoft.com/office/powerpoint/2010/main" val="3063944116"/>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48E9-C76A-AEFF-E9EE-B0F88DB3D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FF8F0-BE61-3C72-4BF2-7388DC37AA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EDA68-64AA-84F1-154A-4C61CDF7DD38}"/>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5" name="Footer Placeholder 4">
            <a:extLst>
              <a:ext uri="{FF2B5EF4-FFF2-40B4-BE49-F238E27FC236}">
                <a16:creationId xmlns:a16="http://schemas.microsoft.com/office/drawing/2014/main" id="{9F0E2260-A5CC-225D-3B20-9DC2BB7F8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22A8FF-6FEF-BF8E-8C15-408B2AB172D7}"/>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43608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5E086-AE4E-BBD4-6C8B-4959406A9E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F4E4A6-19ED-5B40-D69B-2E8E0B10F5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E0584-2B6F-7F30-D3E7-0374448CE985}"/>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5" name="Footer Placeholder 4">
            <a:extLst>
              <a:ext uri="{FF2B5EF4-FFF2-40B4-BE49-F238E27FC236}">
                <a16:creationId xmlns:a16="http://schemas.microsoft.com/office/drawing/2014/main" id="{F4946EE6-B592-7DBC-C461-707E760BE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B7320-1913-EDFD-E552-2B73A994CB46}"/>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409700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1495-D0BA-9842-EB3C-A18EFD88D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71002B-65E1-2D81-435B-45343B762D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296B64-C7D8-D85E-3E78-6749F8A34E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8B5109-9790-1077-8617-7E05EB39177A}"/>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6" name="Footer Placeholder 5">
            <a:extLst>
              <a:ext uri="{FF2B5EF4-FFF2-40B4-BE49-F238E27FC236}">
                <a16:creationId xmlns:a16="http://schemas.microsoft.com/office/drawing/2014/main" id="{CB040C18-0816-DEB0-D02F-C3023F1F9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CA9E3-C49E-6E0F-2B3C-8D8AC0D5A623}"/>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07437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74D51-108F-D9F5-B1B8-FF4D0AEBC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BB3B5A-FA91-354C-F783-3D99EAEE8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734C4E-D05C-B526-F400-D888A9C599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2183B-174A-9421-72B5-D8980C82F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C7C503-C3EB-3884-3D8C-2B84B5011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9F2CA9-E5CE-F670-E19B-E4ACA545260C}"/>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8" name="Footer Placeholder 7">
            <a:extLst>
              <a:ext uri="{FF2B5EF4-FFF2-40B4-BE49-F238E27FC236}">
                <a16:creationId xmlns:a16="http://schemas.microsoft.com/office/drawing/2014/main" id="{AB3B3117-CF6A-67EB-8B3C-2DF1AE3163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0B924-82B7-AFBE-DC84-E7EE75CB8F22}"/>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8949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CA53-D656-C318-93CD-49E15018D8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2CBC3-76B7-3FF1-2A83-4AE191A3AA91}"/>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4" name="Footer Placeholder 3">
            <a:extLst>
              <a:ext uri="{FF2B5EF4-FFF2-40B4-BE49-F238E27FC236}">
                <a16:creationId xmlns:a16="http://schemas.microsoft.com/office/drawing/2014/main" id="{A0F183A3-9C5E-4F48-190A-14E02E198F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B7C124-5CB0-FE89-9321-9D37969D2A4E}"/>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177929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5F045-B68B-37B8-60D3-F5849904CC66}"/>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3" name="Footer Placeholder 2">
            <a:extLst>
              <a:ext uri="{FF2B5EF4-FFF2-40B4-BE49-F238E27FC236}">
                <a16:creationId xmlns:a16="http://schemas.microsoft.com/office/drawing/2014/main" id="{6955F144-E046-3459-9469-E594C388B6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390D26-0346-1A42-E535-16F8D5840435}"/>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3041026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03C5-1DDC-0816-402E-AFA236853A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7FDF8E-3E5B-78B9-2B7D-46AC3EF56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14F67C-2E73-CE3B-3BCF-1E91732AE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34584-300F-ABC4-2294-7F6B2DEC2C03}"/>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6" name="Footer Placeholder 5">
            <a:extLst>
              <a:ext uri="{FF2B5EF4-FFF2-40B4-BE49-F238E27FC236}">
                <a16:creationId xmlns:a16="http://schemas.microsoft.com/office/drawing/2014/main" id="{47B1ADC9-2B32-3586-1A16-2476FD775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F497C3-C27E-783D-18AC-985E168B9BAB}"/>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244355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E04F-5CF0-D742-7107-57BF23CC4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F0AAFA-AC7D-14D2-A61E-9EDC9A69F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7B9F3-3145-F26D-8F25-127E370ED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8E84D-0FC8-373F-B553-C780F33A378B}"/>
              </a:ext>
            </a:extLst>
          </p:cNvPr>
          <p:cNvSpPr>
            <a:spLocks noGrp="1"/>
          </p:cNvSpPr>
          <p:nvPr>
            <p:ph type="dt" sz="half" idx="10"/>
          </p:nvPr>
        </p:nvSpPr>
        <p:spPr/>
        <p:txBody>
          <a:bodyPr/>
          <a:lstStyle/>
          <a:p>
            <a:fld id="{2C442410-629C-47D8-9E93-B8072C48458E}" type="datetimeFigureOut">
              <a:rPr lang="en-US" smtClean="0"/>
              <a:t>2/19/2025</a:t>
            </a:fld>
            <a:endParaRPr lang="en-US"/>
          </a:p>
        </p:txBody>
      </p:sp>
      <p:sp>
        <p:nvSpPr>
          <p:cNvPr id="6" name="Footer Placeholder 5">
            <a:extLst>
              <a:ext uri="{FF2B5EF4-FFF2-40B4-BE49-F238E27FC236}">
                <a16:creationId xmlns:a16="http://schemas.microsoft.com/office/drawing/2014/main" id="{405AC08D-CE4A-6D4C-148C-1B8E8E3765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FFBD4-C6FB-3EE0-07A1-45C02F506153}"/>
              </a:ext>
            </a:extLst>
          </p:cNvPr>
          <p:cNvSpPr>
            <a:spLocks noGrp="1"/>
          </p:cNvSpPr>
          <p:nvPr>
            <p:ph type="sldNum" sz="quarter" idx="12"/>
          </p:nvPr>
        </p:nvSpPr>
        <p:spPr/>
        <p:txBody>
          <a:bodyPr/>
          <a:lstStyle/>
          <a:p>
            <a:fld id="{DB54FC28-1150-4464-B333-E7D3461EAA20}" type="slidenum">
              <a:rPr lang="en-US" smtClean="0"/>
              <a:t>‹#›</a:t>
            </a:fld>
            <a:endParaRPr lang="en-US"/>
          </a:p>
        </p:txBody>
      </p:sp>
    </p:spTree>
    <p:extLst>
      <p:ext uri="{BB962C8B-B14F-4D97-AF65-F5344CB8AC3E}">
        <p14:creationId xmlns:p14="http://schemas.microsoft.com/office/powerpoint/2010/main" val="322767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254A2-6CEF-62C1-7D02-FF831364A0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96496-19F5-53E7-821F-CC167766F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EB805D-FD28-BFAA-EF7E-B034C36533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442410-629C-47D8-9E93-B8072C48458E}" type="datetimeFigureOut">
              <a:rPr lang="en-US" smtClean="0"/>
              <a:t>2/19/2025</a:t>
            </a:fld>
            <a:endParaRPr lang="en-US"/>
          </a:p>
        </p:txBody>
      </p:sp>
      <p:sp>
        <p:nvSpPr>
          <p:cNvPr id="5" name="Footer Placeholder 4">
            <a:extLst>
              <a:ext uri="{FF2B5EF4-FFF2-40B4-BE49-F238E27FC236}">
                <a16:creationId xmlns:a16="http://schemas.microsoft.com/office/drawing/2014/main" id="{9B30BFA6-1A74-EBC8-2F8B-64D92C7E3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9CF42D-64A5-AA86-08FB-9816285FE8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54FC28-1150-4464-B333-E7D3461EAA20}" type="slidenum">
              <a:rPr lang="en-US" smtClean="0"/>
              <a:t>‹#›</a:t>
            </a:fld>
            <a:endParaRPr lang="en-US"/>
          </a:p>
        </p:txBody>
      </p:sp>
    </p:spTree>
    <p:extLst>
      <p:ext uri="{BB962C8B-B14F-4D97-AF65-F5344CB8AC3E}">
        <p14:creationId xmlns:p14="http://schemas.microsoft.com/office/powerpoint/2010/main" val="1531404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mailto:LeeHoward@HilcoStreambank.com" TargetMode="External"/><Relationship Id="rId7" Type="http://schemas.openxmlformats.org/officeDocument/2006/relationships/image" Target="../media/image16.sv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hyperlink" Target="https://calendly.com/leehoward-ipv4" TargetMode="External"/><Relationship Id="rId4" Type="http://schemas.openxmlformats.org/officeDocument/2006/relationships/hyperlink" Target="https://www.linkedin.com/in/lee-howard-ipv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7C70E6-85AA-225A-FDF8-CB8334D65BDB}"/>
              </a:ext>
            </a:extLst>
          </p:cNvPr>
          <p:cNvSpPr txBox="1"/>
          <p:nvPr/>
        </p:nvSpPr>
        <p:spPr>
          <a:xfrm>
            <a:off x="7843880" y="5485052"/>
            <a:ext cx="2597543" cy="523220"/>
          </a:xfrm>
          <a:prstGeom prst="rect">
            <a:avLst/>
          </a:prstGeom>
          <a:noFill/>
        </p:spPr>
        <p:txBody>
          <a:bodyPr wrap="square" rtlCol="0">
            <a:spAutoFit/>
          </a:bodyPr>
          <a:lstStyle/>
          <a:p>
            <a:pPr algn="r"/>
            <a:r>
              <a:rPr lang="en-US" sz="1400" dirty="0">
                <a:solidFill>
                  <a:schemeClr val="bg2">
                    <a:lumMod val="75000"/>
                  </a:schemeClr>
                </a:solidFill>
                <a:latin typeface="Mulish Light" pitchFamily="2" charset="77"/>
              </a:rPr>
              <a:t>Global Peering Forum</a:t>
            </a:r>
          </a:p>
          <a:p>
            <a:pPr algn="r"/>
            <a:r>
              <a:rPr lang="en-US" sz="1400" dirty="0">
                <a:solidFill>
                  <a:schemeClr val="bg2">
                    <a:lumMod val="75000"/>
                  </a:schemeClr>
                </a:solidFill>
                <a:latin typeface="Mulish Light" pitchFamily="2" charset="77"/>
              </a:rPr>
              <a:t>April 2025</a:t>
            </a:r>
          </a:p>
        </p:txBody>
      </p:sp>
      <p:sp>
        <p:nvSpPr>
          <p:cNvPr id="2" name="TextBox 1">
            <a:extLst>
              <a:ext uri="{FF2B5EF4-FFF2-40B4-BE49-F238E27FC236}">
                <a16:creationId xmlns:a16="http://schemas.microsoft.com/office/drawing/2014/main" id="{C99E166A-F13B-D30D-0F0C-9824232F5DCF}"/>
              </a:ext>
            </a:extLst>
          </p:cNvPr>
          <p:cNvSpPr txBox="1"/>
          <p:nvPr/>
        </p:nvSpPr>
        <p:spPr>
          <a:xfrm>
            <a:off x="5748044" y="2743200"/>
            <a:ext cx="4418251" cy="1077218"/>
          </a:xfrm>
          <a:prstGeom prst="rect">
            <a:avLst/>
          </a:prstGeom>
          <a:noFill/>
        </p:spPr>
        <p:txBody>
          <a:bodyPr wrap="square" rtlCol="0">
            <a:spAutoFit/>
          </a:bodyPr>
          <a:lstStyle/>
          <a:p>
            <a:pPr algn="ctr"/>
            <a:r>
              <a:rPr lang="en-US" sz="3200" b="1" dirty="0">
                <a:solidFill>
                  <a:srgbClr val="025598"/>
                </a:solidFill>
                <a:latin typeface="Mulish" pitchFamily="2" charset="77"/>
              </a:rPr>
              <a:t>Good, Fast, Cheap</a:t>
            </a:r>
          </a:p>
          <a:p>
            <a:pPr algn="ctr"/>
            <a:r>
              <a:rPr lang="en-US" sz="3200" b="1" dirty="0">
                <a:solidFill>
                  <a:srgbClr val="025598"/>
                </a:solidFill>
                <a:latin typeface="Mulish" pitchFamily="2" charset="77"/>
              </a:rPr>
              <a:t>Which Two?</a:t>
            </a:r>
          </a:p>
        </p:txBody>
      </p:sp>
    </p:spTree>
    <p:extLst>
      <p:ext uri="{BB962C8B-B14F-4D97-AF65-F5344CB8AC3E}">
        <p14:creationId xmlns:p14="http://schemas.microsoft.com/office/powerpoint/2010/main" val="139175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341B7-97A1-4485-3A09-8FF7C94502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3E703-AB54-7FA1-9149-5379F54CBB70}"/>
              </a:ext>
            </a:extLst>
          </p:cNvPr>
          <p:cNvSpPr>
            <a:spLocks noGrp="1"/>
          </p:cNvSpPr>
          <p:nvPr>
            <p:ph type="title"/>
          </p:nvPr>
        </p:nvSpPr>
        <p:spPr>
          <a:xfrm>
            <a:off x="838200" y="1"/>
            <a:ext cx="10515600" cy="774700"/>
          </a:xfrm>
        </p:spPr>
        <p:txBody>
          <a:bodyPr/>
          <a:lstStyle/>
          <a:p>
            <a:pPr algn="ctr"/>
            <a:r>
              <a:rPr lang="en-US" dirty="0"/>
              <a:t>Spreadsheet – Interest Income</a:t>
            </a:r>
          </a:p>
        </p:txBody>
      </p:sp>
      <p:graphicFrame>
        <p:nvGraphicFramePr>
          <p:cNvPr id="3" name="Table 2">
            <a:extLst>
              <a:ext uri="{FF2B5EF4-FFF2-40B4-BE49-F238E27FC236}">
                <a16:creationId xmlns:a16="http://schemas.microsoft.com/office/drawing/2014/main" id="{49533872-AD33-9684-3BDA-D843BDF774C7}"/>
              </a:ext>
            </a:extLst>
          </p:cNvPr>
          <p:cNvGraphicFramePr>
            <a:graphicFrameLocks noGrp="1"/>
          </p:cNvGraphicFramePr>
          <p:nvPr>
            <p:extLst>
              <p:ext uri="{D42A27DB-BD31-4B8C-83A1-F6EECF244321}">
                <p14:modId xmlns:p14="http://schemas.microsoft.com/office/powerpoint/2010/main" val="730243398"/>
              </p:ext>
            </p:extLst>
          </p:nvPr>
        </p:nvGraphicFramePr>
        <p:xfrm>
          <a:off x="1830172" y="1390068"/>
          <a:ext cx="7560168" cy="13716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Interest Income</a:t>
                      </a:r>
                    </a:p>
                  </a:txBody>
                  <a:tcPr/>
                </a:tc>
                <a:tc>
                  <a:txBody>
                    <a:bodyPr/>
                    <a:lstStyle/>
                    <a:p>
                      <a:pPr algn="r"/>
                      <a:r>
                        <a:rPr lang="en-US" sz="2400" dirty="0"/>
                        <a:t>4.0% APR</a:t>
                      </a:r>
                    </a:p>
                  </a:txBody>
                  <a:tcPr/>
                </a:tc>
                <a:tc>
                  <a:txBody>
                    <a:bodyPr/>
                    <a:lstStyle/>
                    <a:p>
                      <a:pPr algn="r" fontAlgn="b"/>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bl>
          </a:graphicData>
        </a:graphic>
      </p:graphicFrame>
    </p:spTree>
    <p:extLst>
      <p:ext uri="{BB962C8B-B14F-4D97-AF65-F5344CB8AC3E}">
        <p14:creationId xmlns:p14="http://schemas.microsoft.com/office/powerpoint/2010/main" val="162288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9DEC6-1027-DEDC-209F-BA5C7E2D7362}"/>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9A824D7-3C59-CF97-AF01-051D46C31DCB}"/>
              </a:ext>
            </a:extLst>
          </p:cNvPr>
          <p:cNvGraphicFramePr>
            <a:graphicFrameLocks noGrp="1"/>
          </p:cNvGraphicFramePr>
          <p:nvPr>
            <p:extLst>
              <p:ext uri="{D42A27DB-BD31-4B8C-83A1-F6EECF244321}">
                <p14:modId xmlns:p14="http://schemas.microsoft.com/office/powerpoint/2010/main" val="2864539886"/>
              </p:ext>
            </p:extLst>
          </p:nvPr>
        </p:nvGraphicFramePr>
        <p:xfrm>
          <a:off x="257432" y="3138218"/>
          <a:ext cx="11677135" cy="1125855"/>
        </p:xfrm>
        <a:graphic>
          <a:graphicData uri="http://schemas.openxmlformats.org/drawingml/2006/table">
            <a:tbl>
              <a:tblPr firstRow="1" firstCol="1">
                <a:tableStyleId>{5C22544A-7EE6-4342-B048-85BDC9FD1C3A}</a:tableStyleId>
              </a:tblPr>
              <a:tblGrid>
                <a:gridCol w="1571760">
                  <a:extLst>
                    <a:ext uri="{9D8B030D-6E8A-4147-A177-3AD203B41FA5}">
                      <a16:colId xmlns:a16="http://schemas.microsoft.com/office/drawing/2014/main" val="2188465525"/>
                    </a:ext>
                  </a:extLst>
                </a:gridCol>
                <a:gridCol w="1527175">
                  <a:extLst>
                    <a:ext uri="{9D8B030D-6E8A-4147-A177-3AD203B41FA5}">
                      <a16:colId xmlns:a16="http://schemas.microsoft.com/office/drawing/2014/main" val="4240031440"/>
                    </a:ext>
                  </a:extLst>
                </a:gridCol>
                <a:gridCol w="1429700">
                  <a:extLst>
                    <a:ext uri="{9D8B030D-6E8A-4147-A177-3AD203B41FA5}">
                      <a16:colId xmlns:a16="http://schemas.microsoft.com/office/drawing/2014/main" val="1007461099"/>
                    </a:ext>
                  </a:extLst>
                </a:gridCol>
                <a:gridCol w="1429700">
                  <a:extLst>
                    <a:ext uri="{9D8B030D-6E8A-4147-A177-3AD203B41FA5}">
                      <a16:colId xmlns:a16="http://schemas.microsoft.com/office/drawing/2014/main" val="1898115056"/>
                    </a:ext>
                  </a:extLst>
                </a:gridCol>
                <a:gridCol w="1429700">
                  <a:extLst>
                    <a:ext uri="{9D8B030D-6E8A-4147-A177-3AD203B41FA5}">
                      <a16:colId xmlns:a16="http://schemas.microsoft.com/office/drawing/2014/main" val="2627680090"/>
                    </a:ext>
                  </a:extLst>
                </a:gridCol>
                <a:gridCol w="1429700">
                  <a:extLst>
                    <a:ext uri="{9D8B030D-6E8A-4147-A177-3AD203B41FA5}">
                      <a16:colId xmlns:a16="http://schemas.microsoft.com/office/drawing/2014/main" val="3760606828"/>
                    </a:ext>
                  </a:extLst>
                </a:gridCol>
                <a:gridCol w="1429700">
                  <a:extLst>
                    <a:ext uri="{9D8B030D-6E8A-4147-A177-3AD203B41FA5}">
                      <a16:colId xmlns:a16="http://schemas.microsoft.com/office/drawing/2014/main" val="3936967386"/>
                    </a:ext>
                  </a:extLst>
                </a:gridCol>
                <a:gridCol w="1429700">
                  <a:extLst>
                    <a:ext uri="{9D8B030D-6E8A-4147-A177-3AD203B41FA5}">
                      <a16:colId xmlns:a16="http://schemas.microsoft.com/office/drawing/2014/main" val="3859791527"/>
                    </a:ext>
                  </a:extLst>
                </a:gridCol>
              </a:tblGrid>
              <a:tr h="190500">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1/1/2025</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1/1/2026</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1/1/2027</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1/1/2028</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1/1/2029</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1/1/2030</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1" u="none" strike="noStrike" kern="1200" dirty="0">
                          <a:solidFill>
                            <a:schemeClr val="lt1"/>
                          </a:solidFill>
                          <a:effectLst/>
                          <a:latin typeface="+mn-lt"/>
                          <a:ea typeface="+mn-ea"/>
                          <a:cs typeface="+mn-cs"/>
                        </a:rPr>
                        <a:t>Total</a:t>
                      </a:r>
                    </a:p>
                  </a:txBody>
                  <a:tcPr marL="9525" marR="9525" marT="9525" marB="0" anchor="b"/>
                </a:tc>
                <a:extLst>
                  <a:ext uri="{0D108BD9-81ED-4DB2-BD59-A6C34878D82A}">
                    <a16:rowId xmlns:a16="http://schemas.microsoft.com/office/drawing/2014/main" val="3685576421"/>
                  </a:ext>
                </a:extLst>
              </a:tr>
              <a:tr h="19050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$20,404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$21,237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$22,104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$23,006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$23,944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$110,695 </a:t>
                      </a:r>
                    </a:p>
                  </a:txBody>
                  <a:tcPr marL="9525" marR="9525" marT="9525" marB="0" anchor="b"/>
                </a:tc>
                <a:extLst>
                  <a:ext uri="{0D108BD9-81ED-4DB2-BD59-A6C34878D82A}">
                    <a16:rowId xmlns:a16="http://schemas.microsoft.com/office/drawing/2014/main" val="2778190887"/>
                  </a:ext>
                </a:extLst>
              </a:tr>
              <a:tr h="190500">
                <a:tc>
                  <a:txBody>
                    <a:bodyPr/>
                    <a:lstStyle/>
                    <a:p>
                      <a:pPr algn="l" fontAlgn="b"/>
                      <a:r>
                        <a:rPr lang="en-US" sz="2400" u="none" strike="noStrike" dirty="0">
                          <a:effectLst/>
                        </a:rPr>
                        <a:t>Running </a:t>
                      </a:r>
                      <a:r>
                        <a:rPr lang="en-US" sz="2400" u="none" strike="noStrike" dirty="0" err="1">
                          <a:effectLst/>
                        </a:rPr>
                        <a:t>Ttl</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$500,000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$520,404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$541,641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$563,745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$586,750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$610,695 </a:t>
                      </a: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95469626"/>
                  </a:ext>
                </a:extLst>
              </a:tr>
            </a:tbl>
          </a:graphicData>
        </a:graphic>
      </p:graphicFrame>
      <p:graphicFrame>
        <p:nvGraphicFramePr>
          <p:cNvPr id="13" name="Table 12">
            <a:extLst>
              <a:ext uri="{FF2B5EF4-FFF2-40B4-BE49-F238E27FC236}">
                <a16:creationId xmlns:a16="http://schemas.microsoft.com/office/drawing/2014/main" id="{FB791973-487D-C5FF-1374-328DC976FD66}"/>
              </a:ext>
            </a:extLst>
          </p:cNvPr>
          <p:cNvGraphicFramePr>
            <a:graphicFrameLocks noGrp="1"/>
          </p:cNvGraphicFramePr>
          <p:nvPr/>
        </p:nvGraphicFramePr>
        <p:xfrm>
          <a:off x="455141" y="5688113"/>
          <a:ext cx="11333206" cy="1036320"/>
        </p:xfrm>
        <a:graphic>
          <a:graphicData uri="http://schemas.openxmlformats.org/drawingml/2006/table">
            <a:tbl>
              <a:tblPr firstRow="1" bandRow="1">
                <a:tableStyleId>{5C22544A-7EE6-4342-B048-85BDC9FD1C3A}</a:tableStyleId>
              </a:tblPr>
              <a:tblGrid>
                <a:gridCol w="5084144">
                  <a:extLst>
                    <a:ext uri="{9D8B030D-6E8A-4147-A177-3AD203B41FA5}">
                      <a16:colId xmlns:a16="http://schemas.microsoft.com/office/drawing/2014/main" val="1735491859"/>
                    </a:ext>
                  </a:extLst>
                </a:gridCol>
                <a:gridCol w="1207504">
                  <a:extLst>
                    <a:ext uri="{9D8B030D-6E8A-4147-A177-3AD203B41FA5}">
                      <a16:colId xmlns:a16="http://schemas.microsoft.com/office/drawing/2014/main" val="1730287200"/>
                    </a:ext>
                  </a:extLst>
                </a:gridCol>
                <a:gridCol w="5041558">
                  <a:extLst>
                    <a:ext uri="{9D8B030D-6E8A-4147-A177-3AD203B41FA5}">
                      <a16:colId xmlns:a16="http://schemas.microsoft.com/office/drawing/2014/main" val="2869547513"/>
                    </a:ext>
                  </a:extLst>
                </a:gridCol>
              </a:tblGrid>
              <a:tr h="370840">
                <a:tc>
                  <a:txBody>
                    <a:bodyPr/>
                    <a:lstStyle/>
                    <a:p>
                      <a:r>
                        <a:rPr lang="en-US" sz="2800" dirty="0"/>
                        <a:t>APY (compounding daily)</a:t>
                      </a:r>
                    </a:p>
                  </a:txBody>
                  <a:tcPr/>
                </a:tc>
                <a:tc>
                  <a:txBody>
                    <a:bodyPr/>
                    <a:lstStyle/>
                    <a:p>
                      <a:r>
                        <a:rPr lang="en-US" sz="2800" dirty="0">
                          <a:solidFill>
                            <a:schemeClr val="tx1"/>
                          </a:solidFill>
                        </a:rPr>
                        <a:t>4.1%</a:t>
                      </a:r>
                    </a:p>
                  </a:txBody>
                  <a:tcPr>
                    <a:solidFill>
                      <a:schemeClr val="bg1"/>
                    </a:solidFill>
                  </a:tcPr>
                </a:tc>
                <a:tc>
                  <a:txBody>
                    <a:bodyPr/>
                    <a:lstStyle/>
                    <a:p>
                      <a:r>
                        <a:rPr lang="en-US" sz="2800" b="0" dirty="0">
                          <a:solidFill>
                            <a:schemeClr val="tx1"/>
                          </a:solidFill>
                        </a:rPr>
                        <a:t>=((1+APR/CPY)^CPY)-1  </a:t>
                      </a:r>
                    </a:p>
                  </a:txBody>
                  <a:tcPr>
                    <a:solidFill>
                      <a:schemeClr val="bg1"/>
                    </a:solidFill>
                  </a:tcPr>
                </a:tc>
                <a:extLst>
                  <a:ext uri="{0D108BD9-81ED-4DB2-BD59-A6C34878D82A}">
                    <a16:rowId xmlns:a16="http://schemas.microsoft.com/office/drawing/2014/main" val="2351337715"/>
                  </a:ext>
                </a:extLst>
              </a:tr>
              <a:tr h="370840">
                <a:tc>
                  <a:txBody>
                    <a:bodyPr/>
                    <a:lstStyle/>
                    <a:p>
                      <a:r>
                        <a:rPr lang="en-US" sz="2800" dirty="0"/>
                        <a:t>Average Annual Return</a:t>
                      </a:r>
                    </a:p>
                  </a:txBody>
                  <a:tcPr/>
                </a:tc>
                <a:tc>
                  <a:txBody>
                    <a:bodyPr/>
                    <a:lstStyle/>
                    <a:p>
                      <a:r>
                        <a:rPr lang="en-US" sz="2800" dirty="0">
                          <a:solidFill>
                            <a:schemeClr val="tx1"/>
                          </a:solidFill>
                        </a:rPr>
                        <a:t>4.4%</a:t>
                      </a:r>
                    </a:p>
                  </a:txBody>
                  <a:tcPr>
                    <a:solidFill>
                      <a:schemeClr val="bg1"/>
                    </a:solidFill>
                  </a:tcPr>
                </a:tc>
                <a:tc>
                  <a:txBody>
                    <a:bodyPr/>
                    <a:lstStyle/>
                    <a:p>
                      <a:endParaRPr lang="en-US" sz="2800" dirty="0">
                        <a:solidFill>
                          <a:schemeClr val="tx1"/>
                        </a:solidFill>
                      </a:endParaRPr>
                    </a:p>
                  </a:txBody>
                  <a:tcPr>
                    <a:solidFill>
                      <a:schemeClr val="bg1"/>
                    </a:solidFill>
                  </a:tcPr>
                </a:tc>
                <a:extLst>
                  <a:ext uri="{0D108BD9-81ED-4DB2-BD59-A6C34878D82A}">
                    <a16:rowId xmlns:a16="http://schemas.microsoft.com/office/drawing/2014/main" val="4079192169"/>
                  </a:ext>
                </a:extLst>
              </a:tr>
            </a:tbl>
          </a:graphicData>
        </a:graphic>
      </p:graphicFrame>
      <p:graphicFrame>
        <p:nvGraphicFramePr>
          <p:cNvPr id="3" name="Table 2">
            <a:extLst>
              <a:ext uri="{FF2B5EF4-FFF2-40B4-BE49-F238E27FC236}">
                <a16:creationId xmlns:a16="http://schemas.microsoft.com/office/drawing/2014/main" id="{70C7E6FE-2541-C8E3-8718-9B8CFA2AC55C}"/>
              </a:ext>
            </a:extLst>
          </p:cNvPr>
          <p:cNvGraphicFramePr>
            <a:graphicFrameLocks noGrp="1"/>
          </p:cNvGraphicFramePr>
          <p:nvPr>
            <p:extLst>
              <p:ext uri="{D42A27DB-BD31-4B8C-83A1-F6EECF244321}">
                <p14:modId xmlns:p14="http://schemas.microsoft.com/office/powerpoint/2010/main" val="4139533147"/>
              </p:ext>
            </p:extLst>
          </p:nvPr>
        </p:nvGraphicFramePr>
        <p:xfrm>
          <a:off x="1830172" y="1390068"/>
          <a:ext cx="7560168" cy="13716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Interest Income</a:t>
                      </a:r>
                    </a:p>
                  </a:txBody>
                  <a:tcPr/>
                </a:tc>
                <a:tc>
                  <a:txBody>
                    <a:bodyPr/>
                    <a:lstStyle/>
                    <a:p>
                      <a:pPr algn="r"/>
                      <a:r>
                        <a:rPr lang="en-US" sz="2400" dirty="0"/>
                        <a:t>4.0% APR</a:t>
                      </a:r>
                    </a:p>
                  </a:txBody>
                  <a:tcPr/>
                </a:tc>
                <a:tc>
                  <a:txBody>
                    <a:bodyPr/>
                    <a:lstStyle/>
                    <a:p>
                      <a:pPr algn="r" fontAlgn="b"/>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bl>
          </a:graphicData>
        </a:graphic>
      </p:graphicFrame>
      <p:sp>
        <p:nvSpPr>
          <p:cNvPr id="6" name="Title 1">
            <a:extLst>
              <a:ext uri="{FF2B5EF4-FFF2-40B4-BE49-F238E27FC236}">
                <a16:creationId xmlns:a16="http://schemas.microsoft.com/office/drawing/2014/main" id="{F93F4498-0D9B-30BB-E2D1-EFDEEAB6666F}"/>
              </a:ext>
            </a:extLst>
          </p:cNvPr>
          <p:cNvSpPr>
            <a:spLocks noGrp="1"/>
          </p:cNvSpPr>
          <p:nvPr>
            <p:ph type="title"/>
          </p:nvPr>
        </p:nvSpPr>
        <p:spPr>
          <a:xfrm>
            <a:off x="838200" y="1"/>
            <a:ext cx="10515600" cy="774700"/>
          </a:xfrm>
        </p:spPr>
        <p:txBody>
          <a:bodyPr/>
          <a:lstStyle/>
          <a:p>
            <a:pPr algn="ctr"/>
            <a:r>
              <a:rPr lang="en-US" dirty="0"/>
              <a:t>Spreadsheet – Interest Income</a:t>
            </a:r>
          </a:p>
        </p:txBody>
      </p:sp>
      <p:graphicFrame>
        <p:nvGraphicFramePr>
          <p:cNvPr id="7" name="Table 6">
            <a:extLst>
              <a:ext uri="{FF2B5EF4-FFF2-40B4-BE49-F238E27FC236}">
                <a16:creationId xmlns:a16="http://schemas.microsoft.com/office/drawing/2014/main" id="{D0F00354-8685-FCA6-C9DB-16CC88972887}"/>
              </a:ext>
            </a:extLst>
          </p:cNvPr>
          <p:cNvGraphicFramePr>
            <a:graphicFrameLocks noGrp="1"/>
          </p:cNvGraphicFramePr>
          <p:nvPr>
            <p:extLst>
              <p:ext uri="{D42A27DB-BD31-4B8C-83A1-F6EECF244321}">
                <p14:modId xmlns:p14="http://schemas.microsoft.com/office/powerpoint/2010/main" val="3352745275"/>
              </p:ext>
            </p:extLst>
          </p:nvPr>
        </p:nvGraphicFramePr>
        <p:xfrm>
          <a:off x="518124" y="4717013"/>
          <a:ext cx="5577876" cy="518160"/>
        </p:xfrm>
        <a:graphic>
          <a:graphicData uri="http://schemas.openxmlformats.org/drawingml/2006/table">
            <a:tbl>
              <a:tblPr firstRow="1" bandRow="1">
                <a:tableStyleId>{5C22544A-7EE6-4342-B048-85BDC9FD1C3A}</a:tableStyleId>
              </a:tblPr>
              <a:tblGrid>
                <a:gridCol w="2788938">
                  <a:extLst>
                    <a:ext uri="{9D8B030D-6E8A-4147-A177-3AD203B41FA5}">
                      <a16:colId xmlns:a16="http://schemas.microsoft.com/office/drawing/2014/main" val="1735491859"/>
                    </a:ext>
                  </a:extLst>
                </a:gridCol>
                <a:gridCol w="2788938">
                  <a:extLst>
                    <a:ext uri="{9D8B030D-6E8A-4147-A177-3AD203B41FA5}">
                      <a16:colId xmlns:a16="http://schemas.microsoft.com/office/drawing/2014/main" val="1730287200"/>
                    </a:ext>
                  </a:extLst>
                </a:gridCol>
              </a:tblGrid>
              <a:tr h="370840">
                <a:tc>
                  <a:txBody>
                    <a:bodyPr/>
                    <a:lstStyle/>
                    <a:p>
                      <a:r>
                        <a:rPr lang="en-US" sz="2800" dirty="0"/>
                        <a:t>IRR</a:t>
                      </a:r>
                    </a:p>
                  </a:txBody>
                  <a:tcPr/>
                </a:tc>
                <a:tc>
                  <a:txBody>
                    <a:bodyPr/>
                    <a:lstStyle/>
                    <a:p>
                      <a:r>
                        <a:rPr lang="en-US" sz="2800" dirty="0">
                          <a:solidFill>
                            <a:schemeClr val="tx1"/>
                          </a:solidFill>
                        </a:rPr>
                        <a:t>4.4%</a:t>
                      </a:r>
                    </a:p>
                  </a:txBody>
                  <a:tcPr>
                    <a:solidFill>
                      <a:schemeClr val="bg1"/>
                    </a:solidFill>
                  </a:tcPr>
                </a:tc>
                <a:extLst>
                  <a:ext uri="{0D108BD9-81ED-4DB2-BD59-A6C34878D82A}">
                    <a16:rowId xmlns:a16="http://schemas.microsoft.com/office/drawing/2014/main" val="2351337715"/>
                  </a:ext>
                </a:extLst>
              </a:tr>
            </a:tbl>
          </a:graphicData>
        </a:graphic>
      </p:graphicFrame>
      <p:sp>
        <p:nvSpPr>
          <p:cNvPr id="9" name="TextBox 8">
            <a:extLst>
              <a:ext uri="{FF2B5EF4-FFF2-40B4-BE49-F238E27FC236}">
                <a16:creationId xmlns:a16="http://schemas.microsoft.com/office/drawing/2014/main" id="{15075D82-48E4-CF73-E42E-DF1DFB5D84CF}"/>
              </a:ext>
            </a:extLst>
          </p:cNvPr>
          <p:cNvSpPr txBox="1"/>
          <p:nvPr/>
        </p:nvSpPr>
        <p:spPr>
          <a:xfrm>
            <a:off x="5010663" y="4437484"/>
            <a:ext cx="6098058" cy="1077218"/>
          </a:xfrm>
          <a:prstGeom prst="rect">
            <a:avLst/>
          </a:prstGeom>
          <a:noFill/>
        </p:spPr>
        <p:txBody>
          <a:bodyPr wrap="square">
            <a:spAutoFit/>
          </a:bodyPr>
          <a:lstStyle/>
          <a:p>
            <a:r>
              <a:rPr lang="en-US" sz="3200" dirty="0"/>
              <a:t>=XIRR(B11:G11,B8:G8)      =XIRR(</a:t>
            </a:r>
            <a:r>
              <a:rPr lang="en-US" sz="3200" dirty="0">
                <a:highlight>
                  <a:srgbClr val="FFFF00"/>
                </a:highlight>
              </a:rPr>
              <a:t>values</a:t>
            </a:r>
            <a:r>
              <a:rPr lang="en-US" sz="3200" dirty="0"/>
              <a:t>, </a:t>
            </a:r>
            <a:r>
              <a:rPr lang="en-US" sz="3200" dirty="0">
                <a:highlight>
                  <a:srgbClr val="00FF00"/>
                </a:highlight>
              </a:rPr>
              <a:t>dates</a:t>
            </a:r>
            <a:r>
              <a:rPr lang="en-US" sz="3200" dirty="0"/>
              <a:t>)</a:t>
            </a:r>
          </a:p>
        </p:txBody>
      </p:sp>
    </p:spTree>
    <p:extLst>
      <p:ext uri="{BB962C8B-B14F-4D97-AF65-F5344CB8AC3E}">
        <p14:creationId xmlns:p14="http://schemas.microsoft.com/office/powerpoint/2010/main" val="3914949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6C725-2869-B8C2-D320-5E36F4284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0D05E-4649-AFE0-A06B-C2113A134407}"/>
              </a:ext>
            </a:extLst>
          </p:cNvPr>
          <p:cNvSpPr>
            <a:spLocks noGrp="1"/>
          </p:cNvSpPr>
          <p:nvPr>
            <p:ph type="title"/>
          </p:nvPr>
        </p:nvSpPr>
        <p:spPr/>
        <p:txBody>
          <a:bodyPr/>
          <a:lstStyle/>
          <a:p>
            <a:r>
              <a:rPr lang="en-US" dirty="0"/>
              <a:t>Spreadsheet - Leverage</a:t>
            </a:r>
          </a:p>
        </p:txBody>
      </p:sp>
      <p:graphicFrame>
        <p:nvGraphicFramePr>
          <p:cNvPr id="4" name="Table 3">
            <a:extLst>
              <a:ext uri="{FF2B5EF4-FFF2-40B4-BE49-F238E27FC236}">
                <a16:creationId xmlns:a16="http://schemas.microsoft.com/office/drawing/2014/main" id="{1DE38195-16EC-F705-1765-0ABF8256FC0E}"/>
              </a:ext>
            </a:extLst>
          </p:cNvPr>
          <p:cNvGraphicFramePr>
            <a:graphicFrameLocks noGrp="1"/>
          </p:cNvGraphicFramePr>
          <p:nvPr>
            <p:extLst>
              <p:ext uri="{D42A27DB-BD31-4B8C-83A1-F6EECF244321}">
                <p14:modId xmlns:p14="http://schemas.microsoft.com/office/powerpoint/2010/main" val="4070684036"/>
              </p:ext>
            </p:extLst>
          </p:nvPr>
        </p:nvGraphicFramePr>
        <p:xfrm>
          <a:off x="1830172" y="1390068"/>
          <a:ext cx="7560168" cy="32004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Interest Expense</a:t>
                      </a:r>
                    </a:p>
                  </a:txBody>
                  <a:tcPr/>
                </a:tc>
                <a:tc>
                  <a:txBody>
                    <a:bodyPr/>
                    <a:lstStyle/>
                    <a:p>
                      <a:pPr algn="r"/>
                      <a:endParaRPr lang="en-US" sz="2400" dirty="0"/>
                    </a:p>
                  </a:txBody>
                  <a:tcPr/>
                </a:tc>
                <a:tc>
                  <a:txBody>
                    <a:bodyPr/>
                    <a:lstStyle/>
                    <a:p>
                      <a:pPr algn="r"/>
                      <a:r>
                        <a:rPr lang="en-US" sz="2400" dirty="0">
                          <a:solidFill>
                            <a:srgbClr val="FF0000"/>
                          </a:solidFill>
                        </a:rPr>
                        <a:t>10%</a:t>
                      </a:r>
                    </a:p>
                  </a:txBody>
                  <a:tcPr/>
                </a:tc>
                <a:extLst>
                  <a:ext uri="{0D108BD9-81ED-4DB2-BD59-A6C34878D82A}">
                    <a16:rowId xmlns:a16="http://schemas.microsoft.com/office/drawing/2014/main" val="3531074217"/>
                  </a:ext>
                </a:extLst>
              </a:tr>
              <a:tr h="370840">
                <a:tc>
                  <a:txBody>
                    <a:bodyPr/>
                    <a:lstStyle/>
                    <a:p>
                      <a:r>
                        <a:rPr lang="en-US" sz="2400" dirty="0"/>
                        <a:t>One-time revenue</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2785931957"/>
                  </a:ext>
                </a:extLst>
              </a:tr>
              <a:tr h="370840">
                <a:tc>
                  <a:txBody>
                    <a:bodyPr/>
                    <a:lstStyle/>
                    <a:p>
                      <a:r>
                        <a:rPr lang="en-US" sz="2400" dirty="0"/>
                        <a:t>Incremental ARR</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15959515"/>
                  </a:ext>
                </a:extLst>
              </a:tr>
              <a:tr h="370840">
                <a:tc>
                  <a:txBody>
                    <a:bodyPr/>
                    <a:lstStyle/>
                    <a:p>
                      <a:r>
                        <a:rPr lang="en-US" sz="2400" dirty="0"/>
                        <a:t>New ARR</a:t>
                      </a:r>
                    </a:p>
                  </a:txBody>
                  <a:tcPr/>
                </a:tc>
                <a:tc>
                  <a:txBody>
                    <a:bodyPr/>
                    <a:lstStyle/>
                    <a:p>
                      <a:pPr algn="r"/>
                      <a:r>
                        <a:rPr lang="en-US" sz="2400" dirty="0"/>
                        <a:t>$50,000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spTree>
    <p:extLst>
      <p:ext uri="{BB962C8B-B14F-4D97-AF65-F5344CB8AC3E}">
        <p14:creationId xmlns:p14="http://schemas.microsoft.com/office/powerpoint/2010/main" val="64003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3DEA-9EDC-2621-DFFF-043FC0881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8387F-E4B0-DD34-AF01-4A18E8F5F547}"/>
              </a:ext>
            </a:extLst>
          </p:cNvPr>
          <p:cNvSpPr>
            <a:spLocks noGrp="1"/>
          </p:cNvSpPr>
          <p:nvPr>
            <p:ph type="title"/>
          </p:nvPr>
        </p:nvSpPr>
        <p:spPr/>
        <p:txBody>
          <a:bodyPr/>
          <a:lstStyle/>
          <a:p>
            <a:r>
              <a:rPr lang="en-US" dirty="0"/>
              <a:t>Spreadsheet - Leverage</a:t>
            </a:r>
          </a:p>
        </p:txBody>
      </p:sp>
      <p:graphicFrame>
        <p:nvGraphicFramePr>
          <p:cNvPr id="8" name="Table 7">
            <a:extLst>
              <a:ext uri="{FF2B5EF4-FFF2-40B4-BE49-F238E27FC236}">
                <a16:creationId xmlns:a16="http://schemas.microsoft.com/office/drawing/2014/main" id="{1B6856D1-F8B8-CC3D-EE21-66B93220D240}"/>
              </a:ext>
            </a:extLst>
          </p:cNvPr>
          <p:cNvGraphicFramePr>
            <a:graphicFrameLocks noGrp="1"/>
          </p:cNvGraphicFramePr>
          <p:nvPr>
            <p:extLst>
              <p:ext uri="{D42A27DB-BD31-4B8C-83A1-F6EECF244321}">
                <p14:modId xmlns:p14="http://schemas.microsoft.com/office/powerpoint/2010/main" val="3690182515"/>
              </p:ext>
            </p:extLst>
          </p:nvPr>
        </p:nvGraphicFramePr>
        <p:xfrm>
          <a:off x="257432" y="4864841"/>
          <a:ext cx="11677135" cy="1501140"/>
        </p:xfrm>
        <a:graphic>
          <a:graphicData uri="http://schemas.openxmlformats.org/drawingml/2006/table">
            <a:tbl>
              <a:tblPr firstRow="1" firstCol="1">
                <a:tableStyleId>{5C22544A-7EE6-4342-B048-85BDC9FD1C3A}</a:tableStyleId>
              </a:tblPr>
              <a:tblGrid>
                <a:gridCol w="1571760">
                  <a:extLst>
                    <a:ext uri="{9D8B030D-6E8A-4147-A177-3AD203B41FA5}">
                      <a16:colId xmlns:a16="http://schemas.microsoft.com/office/drawing/2014/main" val="2188465525"/>
                    </a:ext>
                  </a:extLst>
                </a:gridCol>
                <a:gridCol w="1527175">
                  <a:extLst>
                    <a:ext uri="{9D8B030D-6E8A-4147-A177-3AD203B41FA5}">
                      <a16:colId xmlns:a16="http://schemas.microsoft.com/office/drawing/2014/main" val="4240031440"/>
                    </a:ext>
                  </a:extLst>
                </a:gridCol>
                <a:gridCol w="1429700">
                  <a:extLst>
                    <a:ext uri="{9D8B030D-6E8A-4147-A177-3AD203B41FA5}">
                      <a16:colId xmlns:a16="http://schemas.microsoft.com/office/drawing/2014/main" val="1007461099"/>
                    </a:ext>
                  </a:extLst>
                </a:gridCol>
                <a:gridCol w="1429700">
                  <a:extLst>
                    <a:ext uri="{9D8B030D-6E8A-4147-A177-3AD203B41FA5}">
                      <a16:colId xmlns:a16="http://schemas.microsoft.com/office/drawing/2014/main" val="1898115056"/>
                    </a:ext>
                  </a:extLst>
                </a:gridCol>
                <a:gridCol w="1429700">
                  <a:extLst>
                    <a:ext uri="{9D8B030D-6E8A-4147-A177-3AD203B41FA5}">
                      <a16:colId xmlns:a16="http://schemas.microsoft.com/office/drawing/2014/main" val="2627680090"/>
                    </a:ext>
                  </a:extLst>
                </a:gridCol>
                <a:gridCol w="1429700">
                  <a:extLst>
                    <a:ext uri="{9D8B030D-6E8A-4147-A177-3AD203B41FA5}">
                      <a16:colId xmlns:a16="http://schemas.microsoft.com/office/drawing/2014/main" val="3760606828"/>
                    </a:ext>
                  </a:extLst>
                </a:gridCol>
                <a:gridCol w="1429700">
                  <a:extLst>
                    <a:ext uri="{9D8B030D-6E8A-4147-A177-3AD203B41FA5}">
                      <a16:colId xmlns:a16="http://schemas.microsoft.com/office/drawing/2014/main" val="3936967386"/>
                    </a:ext>
                  </a:extLst>
                </a:gridCol>
                <a:gridCol w="1429700">
                  <a:extLst>
                    <a:ext uri="{9D8B030D-6E8A-4147-A177-3AD203B41FA5}">
                      <a16:colId xmlns:a16="http://schemas.microsoft.com/office/drawing/2014/main" val="3859791527"/>
                    </a:ext>
                  </a:extLst>
                </a:gridCol>
              </a:tblGrid>
              <a:tr h="190500">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1/1/2025</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1/1/2026</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1/1/2030</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1" u="none" strike="noStrike" kern="1200" dirty="0">
                          <a:solidFill>
                            <a:schemeClr val="lt1"/>
                          </a:solidFill>
                          <a:effectLst/>
                          <a:latin typeface="+mn-lt"/>
                          <a:ea typeface="+mn-ea"/>
                          <a:cs typeface="+mn-cs"/>
                        </a:rPr>
                        <a:t>Total</a:t>
                      </a:r>
                    </a:p>
                  </a:txBody>
                  <a:tcPr marL="9525" marR="9525" marT="9525" marB="0" anchor="b"/>
                </a:tc>
                <a:extLst>
                  <a:ext uri="{0D108BD9-81ED-4DB2-BD59-A6C34878D82A}">
                    <a16:rowId xmlns:a16="http://schemas.microsoft.com/office/drawing/2014/main" val="3685576421"/>
                  </a:ext>
                </a:extLst>
              </a:tr>
              <a:tr h="19050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$70,000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$110,000 </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$160,000 </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$210,000 </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$260,000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$810,000 </a:t>
                      </a:r>
                    </a:p>
                  </a:txBody>
                  <a:tcPr marL="9525" marR="9525" marT="9525" marB="0" anchor="b"/>
                </a:tc>
                <a:extLst>
                  <a:ext uri="{0D108BD9-81ED-4DB2-BD59-A6C34878D82A}">
                    <a16:rowId xmlns:a16="http://schemas.microsoft.com/office/drawing/2014/main" val="2778190887"/>
                  </a:ext>
                </a:extLst>
              </a:tr>
              <a:tr h="190500">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($70,000)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($70,000)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($70,000)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($70,000)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($70,000)</a:t>
                      </a:r>
                    </a:p>
                  </a:txBody>
                  <a:tcPr marL="9525" marR="9525" marT="9525" marB="0" anchor="b"/>
                </a:tc>
                <a:tc>
                  <a:txBody>
                    <a:bodyPr/>
                    <a:lstStyle/>
                    <a:p>
                      <a:pPr marL="0" algn="r" defTabSz="914400" rtl="0" eaLnBrk="1" fontAlgn="b" latinLnBrk="0" hangingPunct="1"/>
                      <a:r>
                        <a:rPr lang="en-US" sz="2400" u="none" strike="noStrike" kern="1200" dirty="0">
                          <a:solidFill>
                            <a:srgbClr val="FF0000"/>
                          </a:solidFill>
                          <a:effectLst/>
                          <a:latin typeface="+mn-lt"/>
                          <a:ea typeface="+mn-ea"/>
                          <a:cs typeface="+mn-cs"/>
                        </a:rPr>
                        <a:t>($600,000)</a:t>
                      </a:r>
                    </a:p>
                  </a:txBody>
                  <a:tcPr marL="9525" marR="9525" marT="9525" marB="0" anchor="b"/>
                </a:tc>
                <a:extLst>
                  <a:ext uri="{0D108BD9-81ED-4DB2-BD59-A6C34878D82A}">
                    <a16:rowId xmlns:a16="http://schemas.microsoft.com/office/drawing/2014/main" val="2795469626"/>
                  </a:ext>
                </a:extLst>
              </a:tr>
              <a:tr h="190500">
                <a:tc>
                  <a:txBody>
                    <a:bodyPr/>
                    <a:lstStyle/>
                    <a:p>
                      <a:pPr algn="l" fontAlgn="b"/>
                      <a:r>
                        <a:rPr lang="en-US" sz="2400" u="none" strike="noStrike" dirty="0">
                          <a:effectLst/>
                        </a:rPr>
                        <a:t>Total</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$40,000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$90,000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$140,000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$190,000 </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($40,000)</a:t>
                      </a:r>
                    </a:p>
                  </a:txBody>
                  <a:tcPr marL="9525" marR="9525" marT="9525" marB="0" anchor="b"/>
                </a:tc>
                <a:extLst>
                  <a:ext uri="{0D108BD9-81ED-4DB2-BD59-A6C34878D82A}">
                    <a16:rowId xmlns:a16="http://schemas.microsoft.com/office/drawing/2014/main" val="3475579046"/>
                  </a:ext>
                </a:extLst>
              </a:tr>
            </a:tbl>
          </a:graphicData>
        </a:graphic>
      </p:graphicFrame>
      <p:graphicFrame>
        <p:nvGraphicFramePr>
          <p:cNvPr id="4" name="Table 3">
            <a:extLst>
              <a:ext uri="{FF2B5EF4-FFF2-40B4-BE49-F238E27FC236}">
                <a16:creationId xmlns:a16="http://schemas.microsoft.com/office/drawing/2014/main" id="{EDF543B5-2E6C-F6BE-6C6C-3E8471717662}"/>
              </a:ext>
            </a:extLst>
          </p:cNvPr>
          <p:cNvGraphicFramePr>
            <a:graphicFrameLocks noGrp="1"/>
          </p:cNvGraphicFramePr>
          <p:nvPr>
            <p:extLst>
              <p:ext uri="{D42A27DB-BD31-4B8C-83A1-F6EECF244321}">
                <p14:modId xmlns:p14="http://schemas.microsoft.com/office/powerpoint/2010/main" val="2632863151"/>
              </p:ext>
            </p:extLst>
          </p:nvPr>
        </p:nvGraphicFramePr>
        <p:xfrm>
          <a:off x="1830172" y="1390068"/>
          <a:ext cx="7560168" cy="32004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Interest Expense</a:t>
                      </a:r>
                    </a:p>
                  </a:txBody>
                  <a:tcPr/>
                </a:tc>
                <a:tc>
                  <a:txBody>
                    <a:bodyPr/>
                    <a:lstStyle/>
                    <a:p>
                      <a:pPr algn="r"/>
                      <a:endParaRPr lang="en-US" sz="2400" dirty="0"/>
                    </a:p>
                  </a:txBody>
                  <a:tcPr/>
                </a:tc>
                <a:tc>
                  <a:txBody>
                    <a:bodyPr/>
                    <a:lstStyle/>
                    <a:p>
                      <a:pPr algn="r"/>
                      <a:r>
                        <a:rPr lang="en-US" sz="2400" dirty="0">
                          <a:solidFill>
                            <a:srgbClr val="FF0000"/>
                          </a:solidFill>
                        </a:rPr>
                        <a:t>10%</a:t>
                      </a:r>
                    </a:p>
                  </a:txBody>
                  <a:tcPr/>
                </a:tc>
                <a:extLst>
                  <a:ext uri="{0D108BD9-81ED-4DB2-BD59-A6C34878D82A}">
                    <a16:rowId xmlns:a16="http://schemas.microsoft.com/office/drawing/2014/main" val="3531074217"/>
                  </a:ext>
                </a:extLst>
              </a:tr>
              <a:tr h="370840">
                <a:tc>
                  <a:txBody>
                    <a:bodyPr/>
                    <a:lstStyle/>
                    <a:p>
                      <a:r>
                        <a:rPr lang="en-US" sz="2400" dirty="0"/>
                        <a:t>One-time revenue</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2785931957"/>
                  </a:ext>
                </a:extLst>
              </a:tr>
              <a:tr h="370840">
                <a:tc>
                  <a:txBody>
                    <a:bodyPr/>
                    <a:lstStyle/>
                    <a:p>
                      <a:r>
                        <a:rPr lang="en-US" sz="2400" dirty="0"/>
                        <a:t>Incremental ARR</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15959515"/>
                  </a:ext>
                </a:extLst>
              </a:tr>
              <a:tr h="370840">
                <a:tc>
                  <a:txBody>
                    <a:bodyPr/>
                    <a:lstStyle/>
                    <a:p>
                      <a:r>
                        <a:rPr lang="en-US" sz="2400" dirty="0"/>
                        <a:t>New ARR</a:t>
                      </a:r>
                    </a:p>
                  </a:txBody>
                  <a:tcPr/>
                </a:tc>
                <a:tc>
                  <a:txBody>
                    <a:bodyPr/>
                    <a:lstStyle/>
                    <a:p>
                      <a:pPr algn="r"/>
                      <a:r>
                        <a:rPr lang="en-US" sz="2400" dirty="0"/>
                        <a:t>$50,000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spTree>
    <p:extLst>
      <p:ext uri="{BB962C8B-B14F-4D97-AF65-F5344CB8AC3E}">
        <p14:creationId xmlns:p14="http://schemas.microsoft.com/office/powerpoint/2010/main" val="406131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A1639-AB98-8AB6-C563-C4B80EB03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5BB50-67A6-1161-B384-7A513BC40314}"/>
              </a:ext>
            </a:extLst>
          </p:cNvPr>
          <p:cNvSpPr>
            <a:spLocks noGrp="1"/>
          </p:cNvSpPr>
          <p:nvPr>
            <p:ph type="title"/>
          </p:nvPr>
        </p:nvSpPr>
        <p:spPr/>
        <p:txBody>
          <a:bodyPr/>
          <a:lstStyle/>
          <a:p>
            <a:r>
              <a:rPr lang="en-US" dirty="0"/>
              <a:t>Spreadsheet - Leverage</a:t>
            </a:r>
          </a:p>
        </p:txBody>
      </p:sp>
      <p:graphicFrame>
        <p:nvGraphicFramePr>
          <p:cNvPr id="8" name="Table 7">
            <a:extLst>
              <a:ext uri="{FF2B5EF4-FFF2-40B4-BE49-F238E27FC236}">
                <a16:creationId xmlns:a16="http://schemas.microsoft.com/office/drawing/2014/main" id="{8193112E-6902-F8CA-F29E-49C05E21B71B}"/>
              </a:ext>
            </a:extLst>
          </p:cNvPr>
          <p:cNvGraphicFramePr>
            <a:graphicFrameLocks noGrp="1"/>
          </p:cNvGraphicFramePr>
          <p:nvPr/>
        </p:nvGraphicFramePr>
        <p:xfrm>
          <a:off x="257432" y="4864841"/>
          <a:ext cx="11677135" cy="1501140"/>
        </p:xfrm>
        <a:graphic>
          <a:graphicData uri="http://schemas.openxmlformats.org/drawingml/2006/table">
            <a:tbl>
              <a:tblPr firstRow="1" firstCol="1">
                <a:tableStyleId>{5C22544A-7EE6-4342-B048-85BDC9FD1C3A}</a:tableStyleId>
              </a:tblPr>
              <a:tblGrid>
                <a:gridCol w="1571760">
                  <a:extLst>
                    <a:ext uri="{9D8B030D-6E8A-4147-A177-3AD203B41FA5}">
                      <a16:colId xmlns:a16="http://schemas.microsoft.com/office/drawing/2014/main" val="2188465525"/>
                    </a:ext>
                  </a:extLst>
                </a:gridCol>
                <a:gridCol w="1527175">
                  <a:extLst>
                    <a:ext uri="{9D8B030D-6E8A-4147-A177-3AD203B41FA5}">
                      <a16:colId xmlns:a16="http://schemas.microsoft.com/office/drawing/2014/main" val="4240031440"/>
                    </a:ext>
                  </a:extLst>
                </a:gridCol>
                <a:gridCol w="1429700">
                  <a:extLst>
                    <a:ext uri="{9D8B030D-6E8A-4147-A177-3AD203B41FA5}">
                      <a16:colId xmlns:a16="http://schemas.microsoft.com/office/drawing/2014/main" val="1007461099"/>
                    </a:ext>
                  </a:extLst>
                </a:gridCol>
                <a:gridCol w="1429700">
                  <a:extLst>
                    <a:ext uri="{9D8B030D-6E8A-4147-A177-3AD203B41FA5}">
                      <a16:colId xmlns:a16="http://schemas.microsoft.com/office/drawing/2014/main" val="1898115056"/>
                    </a:ext>
                  </a:extLst>
                </a:gridCol>
                <a:gridCol w="1429700">
                  <a:extLst>
                    <a:ext uri="{9D8B030D-6E8A-4147-A177-3AD203B41FA5}">
                      <a16:colId xmlns:a16="http://schemas.microsoft.com/office/drawing/2014/main" val="2627680090"/>
                    </a:ext>
                  </a:extLst>
                </a:gridCol>
                <a:gridCol w="1429700">
                  <a:extLst>
                    <a:ext uri="{9D8B030D-6E8A-4147-A177-3AD203B41FA5}">
                      <a16:colId xmlns:a16="http://schemas.microsoft.com/office/drawing/2014/main" val="3760606828"/>
                    </a:ext>
                  </a:extLst>
                </a:gridCol>
                <a:gridCol w="1429700">
                  <a:extLst>
                    <a:ext uri="{9D8B030D-6E8A-4147-A177-3AD203B41FA5}">
                      <a16:colId xmlns:a16="http://schemas.microsoft.com/office/drawing/2014/main" val="3936967386"/>
                    </a:ext>
                  </a:extLst>
                </a:gridCol>
                <a:gridCol w="1429700">
                  <a:extLst>
                    <a:ext uri="{9D8B030D-6E8A-4147-A177-3AD203B41FA5}">
                      <a16:colId xmlns:a16="http://schemas.microsoft.com/office/drawing/2014/main" val="3859791527"/>
                    </a:ext>
                  </a:extLst>
                </a:gridCol>
              </a:tblGrid>
              <a:tr h="190500">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1/1/2025</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1/1/2026</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1/1/2030</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1" u="none" strike="noStrike" kern="1200" dirty="0">
                          <a:solidFill>
                            <a:schemeClr val="lt1"/>
                          </a:solidFill>
                          <a:effectLst/>
                          <a:latin typeface="+mn-lt"/>
                          <a:ea typeface="+mn-ea"/>
                          <a:cs typeface="+mn-cs"/>
                        </a:rPr>
                        <a:t>Total</a:t>
                      </a:r>
                    </a:p>
                  </a:txBody>
                  <a:tcPr marL="9525" marR="9525" marT="9525" marB="0" anchor="b"/>
                </a:tc>
                <a:extLst>
                  <a:ext uri="{0D108BD9-81ED-4DB2-BD59-A6C34878D82A}">
                    <a16:rowId xmlns:a16="http://schemas.microsoft.com/office/drawing/2014/main" val="3685576421"/>
                  </a:ext>
                </a:extLst>
              </a:tr>
              <a:tr h="19050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$70,000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$110,000 </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$160,000 </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$210,000 </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$260,000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$810,000 </a:t>
                      </a:r>
                    </a:p>
                  </a:txBody>
                  <a:tcPr marL="9525" marR="9525" marT="9525" marB="0" anchor="b"/>
                </a:tc>
                <a:extLst>
                  <a:ext uri="{0D108BD9-81ED-4DB2-BD59-A6C34878D82A}">
                    <a16:rowId xmlns:a16="http://schemas.microsoft.com/office/drawing/2014/main" val="2778190887"/>
                  </a:ext>
                </a:extLst>
              </a:tr>
              <a:tr h="190500">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($70,000)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($70,000)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($70,000)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($70,000)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($70,000)</a:t>
                      </a:r>
                    </a:p>
                  </a:txBody>
                  <a:tcPr marL="9525" marR="9525" marT="9525" marB="0" anchor="b"/>
                </a:tc>
                <a:tc>
                  <a:txBody>
                    <a:bodyPr/>
                    <a:lstStyle/>
                    <a:p>
                      <a:pPr marL="0" algn="r" defTabSz="914400" rtl="0" eaLnBrk="1" fontAlgn="b" latinLnBrk="0" hangingPunct="1"/>
                      <a:r>
                        <a:rPr lang="en-US" sz="2400" u="none" strike="noStrike" kern="1200" dirty="0">
                          <a:solidFill>
                            <a:srgbClr val="FF0000"/>
                          </a:solidFill>
                          <a:effectLst/>
                          <a:latin typeface="+mn-lt"/>
                          <a:ea typeface="+mn-ea"/>
                          <a:cs typeface="+mn-cs"/>
                        </a:rPr>
                        <a:t>($600,000)</a:t>
                      </a:r>
                    </a:p>
                  </a:txBody>
                  <a:tcPr marL="9525" marR="9525" marT="9525" marB="0" anchor="b"/>
                </a:tc>
                <a:extLst>
                  <a:ext uri="{0D108BD9-81ED-4DB2-BD59-A6C34878D82A}">
                    <a16:rowId xmlns:a16="http://schemas.microsoft.com/office/drawing/2014/main" val="2795469626"/>
                  </a:ext>
                </a:extLst>
              </a:tr>
              <a:tr h="190500">
                <a:tc>
                  <a:txBody>
                    <a:bodyPr/>
                    <a:lstStyle/>
                    <a:p>
                      <a:pPr algn="l" fontAlgn="b"/>
                      <a:r>
                        <a:rPr lang="en-US" sz="2400" u="none" strike="noStrike" dirty="0">
                          <a:effectLst/>
                        </a:rPr>
                        <a:t>Total</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$40,000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$90,000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$140,000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$190,000 </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($40,000)</a:t>
                      </a:r>
                    </a:p>
                  </a:txBody>
                  <a:tcPr marL="9525" marR="9525" marT="9525" marB="0" anchor="b"/>
                </a:tc>
                <a:extLst>
                  <a:ext uri="{0D108BD9-81ED-4DB2-BD59-A6C34878D82A}">
                    <a16:rowId xmlns:a16="http://schemas.microsoft.com/office/drawing/2014/main" val="3475579046"/>
                  </a:ext>
                </a:extLst>
              </a:tr>
            </a:tbl>
          </a:graphicData>
        </a:graphic>
      </p:graphicFrame>
      <p:graphicFrame>
        <p:nvGraphicFramePr>
          <p:cNvPr id="4" name="Table 3">
            <a:extLst>
              <a:ext uri="{FF2B5EF4-FFF2-40B4-BE49-F238E27FC236}">
                <a16:creationId xmlns:a16="http://schemas.microsoft.com/office/drawing/2014/main" id="{5CF2E8FB-19FC-CB16-49AB-5647EFBAAF29}"/>
              </a:ext>
            </a:extLst>
          </p:cNvPr>
          <p:cNvGraphicFramePr>
            <a:graphicFrameLocks noGrp="1"/>
          </p:cNvGraphicFramePr>
          <p:nvPr/>
        </p:nvGraphicFramePr>
        <p:xfrm>
          <a:off x="1830172" y="1390068"/>
          <a:ext cx="7560168" cy="32004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Interest Expense</a:t>
                      </a:r>
                    </a:p>
                  </a:txBody>
                  <a:tcPr/>
                </a:tc>
                <a:tc>
                  <a:txBody>
                    <a:bodyPr/>
                    <a:lstStyle/>
                    <a:p>
                      <a:pPr algn="r"/>
                      <a:endParaRPr lang="en-US" sz="2400" dirty="0"/>
                    </a:p>
                  </a:txBody>
                  <a:tcPr/>
                </a:tc>
                <a:tc>
                  <a:txBody>
                    <a:bodyPr/>
                    <a:lstStyle/>
                    <a:p>
                      <a:pPr algn="r"/>
                      <a:r>
                        <a:rPr lang="en-US" sz="2400" dirty="0">
                          <a:solidFill>
                            <a:srgbClr val="FF0000"/>
                          </a:solidFill>
                        </a:rPr>
                        <a:t>10%</a:t>
                      </a:r>
                    </a:p>
                  </a:txBody>
                  <a:tcPr/>
                </a:tc>
                <a:extLst>
                  <a:ext uri="{0D108BD9-81ED-4DB2-BD59-A6C34878D82A}">
                    <a16:rowId xmlns:a16="http://schemas.microsoft.com/office/drawing/2014/main" val="3531074217"/>
                  </a:ext>
                </a:extLst>
              </a:tr>
              <a:tr h="370840">
                <a:tc>
                  <a:txBody>
                    <a:bodyPr/>
                    <a:lstStyle/>
                    <a:p>
                      <a:r>
                        <a:rPr lang="en-US" sz="2400" dirty="0"/>
                        <a:t>One-time revenue</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2785931957"/>
                  </a:ext>
                </a:extLst>
              </a:tr>
              <a:tr h="370840">
                <a:tc>
                  <a:txBody>
                    <a:bodyPr/>
                    <a:lstStyle/>
                    <a:p>
                      <a:r>
                        <a:rPr lang="en-US" sz="2400" dirty="0"/>
                        <a:t>Incremental ARR</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15959515"/>
                  </a:ext>
                </a:extLst>
              </a:tr>
              <a:tr h="370840">
                <a:tc>
                  <a:txBody>
                    <a:bodyPr/>
                    <a:lstStyle/>
                    <a:p>
                      <a:r>
                        <a:rPr lang="en-US" sz="2400" dirty="0"/>
                        <a:t>New ARR</a:t>
                      </a:r>
                    </a:p>
                  </a:txBody>
                  <a:tcPr/>
                </a:tc>
                <a:tc>
                  <a:txBody>
                    <a:bodyPr/>
                    <a:lstStyle/>
                    <a:p>
                      <a:pPr algn="r"/>
                      <a:r>
                        <a:rPr lang="en-US" sz="2400" dirty="0"/>
                        <a:t>$50,000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graphicFrame>
        <p:nvGraphicFramePr>
          <p:cNvPr id="3" name="Table 2">
            <a:extLst>
              <a:ext uri="{FF2B5EF4-FFF2-40B4-BE49-F238E27FC236}">
                <a16:creationId xmlns:a16="http://schemas.microsoft.com/office/drawing/2014/main" id="{D83D79BB-10A3-9DDD-9423-F85DBC441C40}"/>
              </a:ext>
            </a:extLst>
          </p:cNvPr>
          <p:cNvGraphicFramePr>
            <a:graphicFrameLocks noGrp="1"/>
          </p:cNvGraphicFramePr>
          <p:nvPr>
            <p:extLst>
              <p:ext uri="{D42A27DB-BD31-4B8C-83A1-F6EECF244321}">
                <p14:modId xmlns:p14="http://schemas.microsoft.com/office/powerpoint/2010/main" val="2884634579"/>
              </p:ext>
            </p:extLst>
          </p:nvPr>
        </p:nvGraphicFramePr>
        <p:xfrm>
          <a:off x="10135802" y="2472108"/>
          <a:ext cx="1615045" cy="1036320"/>
        </p:xfrm>
        <a:graphic>
          <a:graphicData uri="http://schemas.openxmlformats.org/drawingml/2006/table">
            <a:tbl>
              <a:tblPr firstRow="1" bandRow="1">
                <a:tableStyleId>{5C22544A-7EE6-4342-B048-85BDC9FD1C3A}</a:tableStyleId>
              </a:tblPr>
              <a:tblGrid>
                <a:gridCol w="1615045">
                  <a:extLst>
                    <a:ext uri="{9D8B030D-6E8A-4147-A177-3AD203B41FA5}">
                      <a16:colId xmlns:a16="http://schemas.microsoft.com/office/drawing/2014/main" val="1735491859"/>
                    </a:ext>
                  </a:extLst>
                </a:gridCol>
              </a:tblGrid>
              <a:tr h="370840">
                <a:tc>
                  <a:txBody>
                    <a:bodyPr/>
                    <a:lstStyle/>
                    <a:p>
                      <a:r>
                        <a:rPr lang="en-US" sz="2800" dirty="0"/>
                        <a:t>IRR</a:t>
                      </a:r>
                    </a:p>
                  </a:txBody>
                  <a:tcPr/>
                </a:tc>
                <a:extLst>
                  <a:ext uri="{0D108BD9-81ED-4DB2-BD59-A6C34878D82A}">
                    <a16:rowId xmlns:a16="http://schemas.microsoft.com/office/drawing/2014/main" val="2351337715"/>
                  </a:ext>
                </a:extLst>
              </a:tr>
              <a:tr h="370840">
                <a:tc>
                  <a:txBody>
                    <a:bodyPr/>
                    <a:lstStyle/>
                    <a:p>
                      <a:r>
                        <a:rPr lang="en-US" sz="2800" dirty="0"/>
                        <a:t>-2.0%</a:t>
                      </a:r>
                    </a:p>
                  </a:txBody>
                  <a:tcPr/>
                </a:tc>
                <a:extLst>
                  <a:ext uri="{0D108BD9-81ED-4DB2-BD59-A6C34878D82A}">
                    <a16:rowId xmlns:a16="http://schemas.microsoft.com/office/drawing/2014/main" val="2510213956"/>
                  </a:ext>
                </a:extLst>
              </a:tr>
            </a:tbl>
          </a:graphicData>
        </a:graphic>
      </p:graphicFrame>
    </p:spTree>
    <p:extLst>
      <p:ext uri="{BB962C8B-B14F-4D97-AF65-F5344CB8AC3E}">
        <p14:creationId xmlns:p14="http://schemas.microsoft.com/office/powerpoint/2010/main" val="144675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ernal Rate of Return (IRR) Formula: What It Is and How to Use It | 2024  | Bungalow">
            <a:extLst>
              <a:ext uri="{FF2B5EF4-FFF2-40B4-BE49-F238E27FC236}">
                <a16:creationId xmlns:a16="http://schemas.microsoft.com/office/drawing/2014/main" id="{F1C6FB2C-3931-D3EE-76C1-24AB529B1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112" y="791996"/>
            <a:ext cx="8105775" cy="2600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829B3A-3C67-FC0E-16D7-8E1973C7AC1A}"/>
              </a:ext>
            </a:extLst>
          </p:cNvPr>
          <p:cNvSpPr txBox="1"/>
          <p:nvPr/>
        </p:nvSpPr>
        <p:spPr>
          <a:xfrm>
            <a:off x="1414045" y="3215698"/>
            <a:ext cx="9363908" cy="2308324"/>
          </a:xfrm>
          <a:prstGeom prst="rect">
            <a:avLst/>
          </a:prstGeom>
          <a:noFill/>
        </p:spPr>
        <p:txBody>
          <a:bodyPr wrap="square" rtlCol="0">
            <a:spAutoFit/>
          </a:bodyPr>
          <a:lstStyle/>
          <a:p>
            <a:pPr lvl="6"/>
            <a:r>
              <a:rPr lang="en-US" sz="2400" dirty="0"/>
              <a:t>N = total number of time periods</a:t>
            </a:r>
          </a:p>
          <a:p>
            <a:pPr lvl="6"/>
            <a:r>
              <a:rPr lang="en-US" sz="2400" dirty="0"/>
              <a:t>n = time period</a:t>
            </a:r>
          </a:p>
          <a:p>
            <a:pPr lvl="6"/>
            <a:r>
              <a:rPr lang="en-US" sz="2400" dirty="0" err="1"/>
              <a:t>CFn</a:t>
            </a:r>
            <a:r>
              <a:rPr lang="en-US" sz="2400" dirty="0"/>
              <a:t> = Cash Flow for period n</a:t>
            </a:r>
          </a:p>
          <a:p>
            <a:endParaRPr lang="en-US" sz="2400" dirty="0"/>
          </a:p>
          <a:p>
            <a:pPr algn="ctr"/>
            <a:r>
              <a:rPr lang="en-US" sz="2400" dirty="0"/>
              <a:t>Net Present Value is the sum of the series of cash flows over time divided by the Internal Rate of Return squared.</a:t>
            </a:r>
          </a:p>
        </p:txBody>
      </p:sp>
    </p:spTree>
    <p:extLst>
      <p:ext uri="{BB962C8B-B14F-4D97-AF65-F5344CB8AC3E}">
        <p14:creationId xmlns:p14="http://schemas.microsoft.com/office/powerpoint/2010/main" val="385306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B31C-A94A-1B0D-8EAA-9507B0DA99C5}"/>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6D41806B-FCE0-988F-88EE-378C35835E9C}"/>
              </a:ext>
            </a:extLst>
          </p:cNvPr>
          <p:cNvSpPr>
            <a:spLocks noGrp="1"/>
          </p:cNvSpPr>
          <p:nvPr>
            <p:ph idx="1"/>
          </p:nvPr>
        </p:nvSpPr>
        <p:spPr/>
        <p:txBody>
          <a:bodyPr/>
          <a:lstStyle/>
          <a:p>
            <a:r>
              <a:rPr lang="en-US" dirty="0"/>
              <a:t>Spend $100,000 on automation</a:t>
            </a:r>
          </a:p>
          <a:p>
            <a:r>
              <a:rPr lang="en-US" dirty="0"/>
              <a:t>Spend $10,000 on employee retention</a:t>
            </a:r>
          </a:p>
          <a:p>
            <a:r>
              <a:rPr lang="en-US" dirty="0"/>
              <a:t>Spend $1MM on upskilling customer service</a:t>
            </a:r>
          </a:p>
          <a:p>
            <a:r>
              <a:rPr lang="en-US" dirty="0"/>
              <a:t>Spend $500K in improving security</a:t>
            </a:r>
          </a:p>
          <a:p>
            <a:endParaRPr lang="en-US" dirty="0"/>
          </a:p>
        </p:txBody>
      </p:sp>
    </p:spTree>
    <p:extLst>
      <p:ext uri="{BB962C8B-B14F-4D97-AF65-F5344CB8AC3E}">
        <p14:creationId xmlns:p14="http://schemas.microsoft.com/office/powerpoint/2010/main" val="168675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1C8D-599A-B6CF-6ABA-DBD4DB6A6100}"/>
              </a:ext>
            </a:extLst>
          </p:cNvPr>
          <p:cNvSpPr>
            <a:spLocks noGrp="1"/>
          </p:cNvSpPr>
          <p:nvPr>
            <p:ph type="title"/>
          </p:nvPr>
        </p:nvSpPr>
        <p:spPr/>
        <p:txBody>
          <a:bodyPr/>
          <a:lstStyle/>
          <a:p>
            <a:r>
              <a:rPr lang="en-US" dirty="0"/>
              <a:t>Should we spend $100,000 on Automation?</a:t>
            </a:r>
          </a:p>
        </p:txBody>
      </p:sp>
      <p:sp>
        <p:nvSpPr>
          <p:cNvPr id="7" name="TextBox 6">
            <a:extLst>
              <a:ext uri="{FF2B5EF4-FFF2-40B4-BE49-F238E27FC236}">
                <a16:creationId xmlns:a16="http://schemas.microsoft.com/office/drawing/2014/main" id="{4CF5DD55-A41B-90E4-E69A-330041827419}"/>
              </a:ext>
            </a:extLst>
          </p:cNvPr>
          <p:cNvSpPr txBox="1"/>
          <p:nvPr/>
        </p:nvSpPr>
        <p:spPr>
          <a:xfrm>
            <a:off x="2098589" y="4195728"/>
            <a:ext cx="7994822" cy="2062103"/>
          </a:xfrm>
          <a:prstGeom prst="rect">
            <a:avLst/>
          </a:prstGeom>
          <a:noFill/>
        </p:spPr>
        <p:txBody>
          <a:bodyPr wrap="square" rtlCol="0">
            <a:spAutoFit/>
          </a:bodyPr>
          <a:lstStyle/>
          <a:p>
            <a:r>
              <a:rPr lang="en-US" sz="3200" dirty="0"/>
              <a:t>Risk ($) = Probability (%) X Impact ($)</a:t>
            </a:r>
          </a:p>
          <a:p>
            <a:endParaRPr lang="en-US" sz="3200" dirty="0"/>
          </a:p>
          <a:p>
            <a:r>
              <a:rPr lang="en-US" sz="3200" dirty="0"/>
              <a:t>		80%		X	$1500</a:t>
            </a:r>
          </a:p>
          <a:p>
            <a:r>
              <a:rPr lang="en-US" sz="3200" dirty="0"/>
              <a:t>$1,200 = 	80%		X	$1500</a:t>
            </a:r>
          </a:p>
        </p:txBody>
      </p:sp>
      <p:graphicFrame>
        <p:nvGraphicFramePr>
          <p:cNvPr id="3" name="Table 2">
            <a:extLst>
              <a:ext uri="{FF2B5EF4-FFF2-40B4-BE49-F238E27FC236}">
                <a16:creationId xmlns:a16="http://schemas.microsoft.com/office/drawing/2014/main" id="{7739C0BB-127E-7B7B-3240-335DFB0C5645}"/>
              </a:ext>
            </a:extLst>
          </p:cNvPr>
          <p:cNvGraphicFramePr>
            <a:graphicFrameLocks noGrp="1"/>
          </p:cNvGraphicFramePr>
          <p:nvPr>
            <p:extLst>
              <p:ext uri="{D42A27DB-BD31-4B8C-83A1-F6EECF244321}">
                <p14:modId xmlns:p14="http://schemas.microsoft.com/office/powerpoint/2010/main" val="3228529370"/>
              </p:ext>
            </p:extLst>
          </p:nvPr>
        </p:nvGraphicFramePr>
        <p:xfrm>
          <a:off x="677562" y="1336392"/>
          <a:ext cx="10011033" cy="2194560"/>
        </p:xfrm>
        <a:graphic>
          <a:graphicData uri="http://schemas.openxmlformats.org/drawingml/2006/table">
            <a:tbl>
              <a:tblPr firstRow="1" bandRow="1">
                <a:tableStyleId>{5C22544A-7EE6-4342-B048-85BDC9FD1C3A}</a:tableStyleId>
              </a:tblPr>
              <a:tblGrid>
                <a:gridCol w="6205152">
                  <a:extLst>
                    <a:ext uri="{9D8B030D-6E8A-4147-A177-3AD203B41FA5}">
                      <a16:colId xmlns:a16="http://schemas.microsoft.com/office/drawing/2014/main" val="2761137558"/>
                    </a:ext>
                  </a:extLst>
                </a:gridCol>
                <a:gridCol w="1804087">
                  <a:extLst>
                    <a:ext uri="{9D8B030D-6E8A-4147-A177-3AD203B41FA5}">
                      <a16:colId xmlns:a16="http://schemas.microsoft.com/office/drawing/2014/main" val="3720797683"/>
                    </a:ext>
                  </a:extLst>
                </a:gridCol>
                <a:gridCol w="2001794">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Development Time (300 hours @$100/hr)</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($30,000)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Manual Entry Reduction (150 hours $100/</a:t>
                      </a:r>
                      <a:r>
                        <a:rPr lang="en-US" sz="2400" dirty="0" err="1"/>
                        <a:t>hr</a:t>
                      </a:r>
                      <a:r>
                        <a:rPr lang="en-US" sz="2400" dirty="0"/>
                        <a:t>)</a:t>
                      </a:r>
                    </a:p>
                  </a:txBody>
                  <a:tcPr/>
                </a:tc>
                <a:tc>
                  <a:txBody>
                    <a:bodyPr/>
                    <a:lstStyle/>
                    <a:p>
                      <a:pPr algn="r"/>
                      <a:endParaRPr lang="en-US" sz="2400" dirty="0"/>
                    </a:p>
                  </a:txBody>
                  <a:tcPr/>
                </a:tc>
                <a:tc>
                  <a:txBody>
                    <a:bodyPr/>
                    <a:lstStyle/>
                    <a:p>
                      <a:pPr algn="r"/>
                      <a:r>
                        <a:rPr lang="en-US" sz="2400" dirty="0"/>
                        <a:t>$15,000</a:t>
                      </a:r>
                    </a:p>
                  </a:txBody>
                  <a:tcPr/>
                </a:tc>
                <a:extLst>
                  <a:ext uri="{0D108BD9-81ED-4DB2-BD59-A6C34878D82A}">
                    <a16:rowId xmlns:a16="http://schemas.microsoft.com/office/drawing/2014/main" val="2785931957"/>
                  </a:ext>
                </a:extLst>
              </a:tr>
              <a:tr h="370840">
                <a:tc>
                  <a:txBody>
                    <a:bodyPr/>
                    <a:lstStyle/>
                    <a:p>
                      <a:r>
                        <a:rPr lang="en-US" sz="2400" dirty="0"/>
                        <a:t>Reduced downtime (10 hours $150/</a:t>
                      </a:r>
                      <a:r>
                        <a:rPr lang="en-US" sz="2400" dirty="0" err="1"/>
                        <a:t>hr</a:t>
                      </a:r>
                      <a:r>
                        <a:rPr lang="en-US" sz="2400" dirty="0"/>
                        <a:t>, 80% chance)</a:t>
                      </a:r>
                    </a:p>
                  </a:txBody>
                  <a:tcPr/>
                </a:tc>
                <a:tc>
                  <a:txBody>
                    <a:bodyPr/>
                    <a:lstStyle/>
                    <a:p>
                      <a:pPr algn="r"/>
                      <a:endParaRPr lang="en-US" sz="2400" dirty="0"/>
                    </a:p>
                  </a:txBody>
                  <a:tcPr/>
                </a:tc>
                <a:tc>
                  <a:txBody>
                    <a:bodyPr/>
                    <a:lstStyle/>
                    <a:p>
                      <a:pPr algn="r"/>
                      <a:r>
                        <a:rPr lang="en-US" sz="2400" dirty="0"/>
                        <a:t>$1,200</a:t>
                      </a:r>
                    </a:p>
                  </a:txBody>
                  <a:tcPr/>
                </a:tc>
                <a:extLst>
                  <a:ext uri="{0D108BD9-81ED-4DB2-BD59-A6C34878D82A}">
                    <a16:rowId xmlns:a16="http://schemas.microsoft.com/office/drawing/2014/main" val="15959515"/>
                  </a:ext>
                </a:extLst>
              </a:tr>
            </a:tbl>
          </a:graphicData>
        </a:graphic>
      </p:graphicFrame>
    </p:spTree>
    <p:extLst>
      <p:ext uri="{BB962C8B-B14F-4D97-AF65-F5344CB8AC3E}">
        <p14:creationId xmlns:p14="http://schemas.microsoft.com/office/powerpoint/2010/main" val="406621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0078A-D87F-121D-E1BD-79111B482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A1F65-6E69-5046-2919-10409DFF1618}"/>
              </a:ext>
            </a:extLst>
          </p:cNvPr>
          <p:cNvSpPr>
            <a:spLocks noGrp="1"/>
          </p:cNvSpPr>
          <p:nvPr>
            <p:ph type="title"/>
          </p:nvPr>
        </p:nvSpPr>
        <p:spPr/>
        <p:txBody>
          <a:bodyPr/>
          <a:lstStyle/>
          <a:p>
            <a:r>
              <a:rPr lang="en-US" dirty="0"/>
              <a:t>Should we spend $100,000 on Automation?</a:t>
            </a:r>
          </a:p>
        </p:txBody>
      </p:sp>
      <p:graphicFrame>
        <p:nvGraphicFramePr>
          <p:cNvPr id="5" name="Table 4">
            <a:extLst>
              <a:ext uri="{FF2B5EF4-FFF2-40B4-BE49-F238E27FC236}">
                <a16:creationId xmlns:a16="http://schemas.microsoft.com/office/drawing/2014/main" id="{AD026BC5-6CE6-8E46-0683-5000C0E64FD7}"/>
              </a:ext>
            </a:extLst>
          </p:cNvPr>
          <p:cNvGraphicFramePr>
            <a:graphicFrameLocks noGrp="1"/>
          </p:cNvGraphicFramePr>
          <p:nvPr>
            <p:extLst>
              <p:ext uri="{D42A27DB-BD31-4B8C-83A1-F6EECF244321}">
                <p14:modId xmlns:p14="http://schemas.microsoft.com/office/powerpoint/2010/main" val="3565764925"/>
              </p:ext>
            </p:extLst>
          </p:nvPr>
        </p:nvGraphicFramePr>
        <p:xfrm>
          <a:off x="487235" y="3983510"/>
          <a:ext cx="11217530" cy="2691650"/>
        </p:xfrm>
        <a:graphic>
          <a:graphicData uri="http://schemas.openxmlformats.org/drawingml/2006/table">
            <a:tbl>
              <a:tblPr firstRow="1" firstCol="1">
                <a:tableStyleId>{5C22544A-7EE6-4342-B048-85BDC9FD1C3A}</a:tableStyleId>
              </a:tblPr>
              <a:tblGrid>
                <a:gridCol w="1394023">
                  <a:extLst>
                    <a:ext uri="{9D8B030D-6E8A-4147-A177-3AD203B41FA5}">
                      <a16:colId xmlns:a16="http://schemas.microsoft.com/office/drawing/2014/main" val="2348673281"/>
                    </a:ext>
                  </a:extLst>
                </a:gridCol>
                <a:gridCol w="1459369">
                  <a:extLst>
                    <a:ext uri="{9D8B030D-6E8A-4147-A177-3AD203B41FA5}">
                      <a16:colId xmlns:a16="http://schemas.microsoft.com/office/drawing/2014/main" val="2421829431"/>
                    </a:ext>
                  </a:extLst>
                </a:gridCol>
                <a:gridCol w="1394023">
                  <a:extLst>
                    <a:ext uri="{9D8B030D-6E8A-4147-A177-3AD203B41FA5}">
                      <a16:colId xmlns:a16="http://schemas.microsoft.com/office/drawing/2014/main" val="1103972742"/>
                    </a:ext>
                  </a:extLst>
                </a:gridCol>
                <a:gridCol w="1394023">
                  <a:extLst>
                    <a:ext uri="{9D8B030D-6E8A-4147-A177-3AD203B41FA5}">
                      <a16:colId xmlns:a16="http://schemas.microsoft.com/office/drawing/2014/main" val="480778866"/>
                    </a:ext>
                  </a:extLst>
                </a:gridCol>
                <a:gridCol w="1394023">
                  <a:extLst>
                    <a:ext uri="{9D8B030D-6E8A-4147-A177-3AD203B41FA5}">
                      <a16:colId xmlns:a16="http://schemas.microsoft.com/office/drawing/2014/main" val="1318469150"/>
                    </a:ext>
                  </a:extLst>
                </a:gridCol>
                <a:gridCol w="1394023">
                  <a:extLst>
                    <a:ext uri="{9D8B030D-6E8A-4147-A177-3AD203B41FA5}">
                      <a16:colId xmlns:a16="http://schemas.microsoft.com/office/drawing/2014/main" val="2135205503"/>
                    </a:ext>
                  </a:extLst>
                </a:gridCol>
                <a:gridCol w="1394023">
                  <a:extLst>
                    <a:ext uri="{9D8B030D-6E8A-4147-A177-3AD203B41FA5}">
                      <a16:colId xmlns:a16="http://schemas.microsoft.com/office/drawing/2014/main" val="720066215"/>
                    </a:ext>
                  </a:extLst>
                </a:gridCol>
                <a:gridCol w="1394023">
                  <a:extLst>
                    <a:ext uri="{9D8B030D-6E8A-4147-A177-3AD203B41FA5}">
                      <a16:colId xmlns:a16="http://schemas.microsoft.com/office/drawing/2014/main" val="66595569"/>
                    </a:ext>
                  </a:extLst>
                </a:gridCol>
              </a:tblGrid>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1/1/2025</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1/1/2026</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1/1/2030</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92446991"/>
                  </a:ext>
                </a:extLst>
              </a:tr>
              <a:tr h="43994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94097160"/>
                  </a:ext>
                </a:extLst>
              </a:tr>
              <a:tr h="243061">
                <a:tc>
                  <a:txBody>
                    <a:bodyPr/>
                    <a:lstStyle/>
                    <a:p>
                      <a:pPr algn="l" fontAlgn="b"/>
                      <a:r>
                        <a:rPr lang="en-US" sz="2400" u="none" strike="noStrike">
                          <a:effectLst/>
                        </a:rPr>
                        <a:t>Expenses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rPr>
                        <a:t>($30,000)</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$50,600 </a:t>
                      </a:r>
                    </a:p>
                  </a:txBody>
                  <a:tcPr marL="9525" marR="9525" marT="9525" marB="0" anchor="b"/>
                </a:tc>
                <a:extLst>
                  <a:ext uri="{0D108BD9-81ED-4DB2-BD59-A6C34878D82A}">
                    <a16:rowId xmlns:a16="http://schemas.microsoft.com/office/drawing/2014/main" val="3454417169"/>
                  </a:ext>
                </a:extLst>
              </a:tr>
              <a:tr h="243061">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rPr>
                        <a:t>($30,000)</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$16,120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$50,600 </a:t>
                      </a:r>
                    </a:p>
                  </a:txBody>
                  <a:tcPr marL="9525" marR="9525" marT="9525" marB="0" anchor="b"/>
                </a:tc>
                <a:extLst>
                  <a:ext uri="{0D108BD9-81ED-4DB2-BD59-A6C34878D82A}">
                    <a16:rowId xmlns:a16="http://schemas.microsoft.com/office/drawing/2014/main" val="2354523541"/>
                  </a:ext>
                </a:extLst>
              </a:tr>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97005491"/>
                  </a:ext>
                </a:extLst>
              </a:tr>
              <a:tr h="243061">
                <a:tc>
                  <a:txBody>
                    <a:bodyPr/>
                    <a:lstStyle/>
                    <a:p>
                      <a:pPr algn="l" fontAlgn="b"/>
                      <a:r>
                        <a:rPr lang="en-US" sz="2400" u="none" strike="noStrike">
                          <a:effectLst/>
                        </a:rPr>
                        <a:t>IRR</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45.5%</a:t>
                      </a: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10941622"/>
                  </a:ext>
                </a:extLst>
              </a:tr>
              <a:tr h="243061">
                <a:tc>
                  <a:txBody>
                    <a:bodyPr/>
                    <a:lstStyle/>
                    <a:p>
                      <a:pPr algn="l" fontAlgn="b"/>
                      <a:r>
                        <a:rPr lang="en-US" sz="2400" u="none" strike="noStrike">
                          <a:effectLst/>
                        </a:rPr>
                        <a:t>ROI</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169%</a:t>
                      </a: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88459842"/>
                  </a:ext>
                </a:extLst>
              </a:tr>
            </a:tbl>
          </a:graphicData>
        </a:graphic>
      </p:graphicFrame>
      <p:graphicFrame>
        <p:nvGraphicFramePr>
          <p:cNvPr id="7" name="Table 6">
            <a:extLst>
              <a:ext uri="{FF2B5EF4-FFF2-40B4-BE49-F238E27FC236}">
                <a16:creationId xmlns:a16="http://schemas.microsoft.com/office/drawing/2014/main" id="{FB684731-1B64-02B8-9BC6-B8D97016CBF3}"/>
              </a:ext>
            </a:extLst>
          </p:cNvPr>
          <p:cNvGraphicFramePr>
            <a:graphicFrameLocks noGrp="1"/>
          </p:cNvGraphicFramePr>
          <p:nvPr>
            <p:extLst>
              <p:ext uri="{D42A27DB-BD31-4B8C-83A1-F6EECF244321}">
                <p14:modId xmlns:p14="http://schemas.microsoft.com/office/powerpoint/2010/main" val="2107170711"/>
              </p:ext>
            </p:extLst>
          </p:nvPr>
        </p:nvGraphicFramePr>
        <p:xfrm>
          <a:off x="677562" y="1336392"/>
          <a:ext cx="10011033" cy="2194560"/>
        </p:xfrm>
        <a:graphic>
          <a:graphicData uri="http://schemas.openxmlformats.org/drawingml/2006/table">
            <a:tbl>
              <a:tblPr firstRow="1" bandRow="1">
                <a:tableStyleId>{5C22544A-7EE6-4342-B048-85BDC9FD1C3A}</a:tableStyleId>
              </a:tblPr>
              <a:tblGrid>
                <a:gridCol w="6205152">
                  <a:extLst>
                    <a:ext uri="{9D8B030D-6E8A-4147-A177-3AD203B41FA5}">
                      <a16:colId xmlns:a16="http://schemas.microsoft.com/office/drawing/2014/main" val="2761137558"/>
                    </a:ext>
                  </a:extLst>
                </a:gridCol>
                <a:gridCol w="1804087">
                  <a:extLst>
                    <a:ext uri="{9D8B030D-6E8A-4147-A177-3AD203B41FA5}">
                      <a16:colId xmlns:a16="http://schemas.microsoft.com/office/drawing/2014/main" val="3720797683"/>
                    </a:ext>
                  </a:extLst>
                </a:gridCol>
                <a:gridCol w="2001794">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Development Time (300 hours @$100/hr0</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($30,000)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Manual Entry Reduction (150 hours $100/</a:t>
                      </a:r>
                      <a:r>
                        <a:rPr lang="en-US" sz="2400" dirty="0" err="1"/>
                        <a:t>hr</a:t>
                      </a:r>
                      <a:r>
                        <a:rPr lang="en-US" sz="2400" dirty="0"/>
                        <a:t>)</a:t>
                      </a:r>
                    </a:p>
                  </a:txBody>
                  <a:tcPr/>
                </a:tc>
                <a:tc>
                  <a:txBody>
                    <a:bodyPr/>
                    <a:lstStyle/>
                    <a:p>
                      <a:pPr algn="r"/>
                      <a:endParaRPr lang="en-US" sz="2400" dirty="0"/>
                    </a:p>
                  </a:txBody>
                  <a:tcPr/>
                </a:tc>
                <a:tc>
                  <a:txBody>
                    <a:bodyPr/>
                    <a:lstStyle/>
                    <a:p>
                      <a:pPr algn="r"/>
                      <a:r>
                        <a:rPr lang="en-US" sz="2400" dirty="0"/>
                        <a:t>$15,000</a:t>
                      </a:r>
                    </a:p>
                  </a:txBody>
                  <a:tcPr/>
                </a:tc>
                <a:extLst>
                  <a:ext uri="{0D108BD9-81ED-4DB2-BD59-A6C34878D82A}">
                    <a16:rowId xmlns:a16="http://schemas.microsoft.com/office/drawing/2014/main" val="2785931957"/>
                  </a:ext>
                </a:extLst>
              </a:tr>
              <a:tr h="370840">
                <a:tc>
                  <a:txBody>
                    <a:bodyPr/>
                    <a:lstStyle/>
                    <a:p>
                      <a:r>
                        <a:rPr lang="en-US" sz="2400" dirty="0"/>
                        <a:t>Reduced downtime (10 hours $150/</a:t>
                      </a:r>
                      <a:r>
                        <a:rPr lang="en-US" sz="2400" dirty="0" err="1"/>
                        <a:t>hr</a:t>
                      </a:r>
                      <a:r>
                        <a:rPr lang="en-US" sz="2400" dirty="0"/>
                        <a:t>, 80% chance)</a:t>
                      </a:r>
                    </a:p>
                  </a:txBody>
                  <a:tcPr/>
                </a:tc>
                <a:tc>
                  <a:txBody>
                    <a:bodyPr/>
                    <a:lstStyle/>
                    <a:p>
                      <a:pPr algn="r"/>
                      <a:endParaRPr lang="en-US" sz="2400" dirty="0"/>
                    </a:p>
                  </a:txBody>
                  <a:tcPr/>
                </a:tc>
                <a:tc>
                  <a:txBody>
                    <a:bodyPr/>
                    <a:lstStyle/>
                    <a:p>
                      <a:pPr algn="r"/>
                      <a:r>
                        <a:rPr lang="en-US" sz="2400" dirty="0"/>
                        <a:t>$1,200</a:t>
                      </a:r>
                    </a:p>
                  </a:txBody>
                  <a:tcPr/>
                </a:tc>
                <a:extLst>
                  <a:ext uri="{0D108BD9-81ED-4DB2-BD59-A6C34878D82A}">
                    <a16:rowId xmlns:a16="http://schemas.microsoft.com/office/drawing/2014/main" val="15959515"/>
                  </a:ext>
                </a:extLst>
              </a:tr>
            </a:tbl>
          </a:graphicData>
        </a:graphic>
      </p:graphicFrame>
    </p:spTree>
    <p:extLst>
      <p:ext uri="{BB962C8B-B14F-4D97-AF65-F5344CB8AC3E}">
        <p14:creationId xmlns:p14="http://schemas.microsoft.com/office/powerpoint/2010/main" val="26982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6E3C8-FD43-6F2A-7B6E-973E02C1F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FDF60-71F0-E5E5-719B-14E22E3A078A}"/>
              </a:ext>
            </a:extLst>
          </p:cNvPr>
          <p:cNvSpPr>
            <a:spLocks noGrp="1"/>
          </p:cNvSpPr>
          <p:nvPr>
            <p:ph type="title"/>
          </p:nvPr>
        </p:nvSpPr>
        <p:spPr>
          <a:xfrm>
            <a:off x="838200" y="365125"/>
            <a:ext cx="10727724" cy="1325563"/>
          </a:xfrm>
        </p:spPr>
        <p:txBody>
          <a:bodyPr/>
          <a:lstStyle/>
          <a:p>
            <a:r>
              <a:rPr lang="en-US" dirty="0"/>
              <a:t>Should we spend $10K to Keep Employees?</a:t>
            </a:r>
          </a:p>
        </p:txBody>
      </p:sp>
      <p:graphicFrame>
        <p:nvGraphicFramePr>
          <p:cNvPr id="4" name="Content Placeholder 3">
            <a:extLst>
              <a:ext uri="{FF2B5EF4-FFF2-40B4-BE49-F238E27FC236}">
                <a16:creationId xmlns:a16="http://schemas.microsoft.com/office/drawing/2014/main" id="{C81E29A6-2107-BEE4-ACA0-E2E152027CF6}"/>
              </a:ext>
            </a:extLst>
          </p:cNvPr>
          <p:cNvGraphicFramePr>
            <a:graphicFrameLocks noGrp="1"/>
          </p:cNvGraphicFramePr>
          <p:nvPr>
            <p:ph idx="1"/>
            <p:extLst>
              <p:ext uri="{D42A27DB-BD31-4B8C-83A1-F6EECF244321}">
                <p14:modId xmlns:p14="http://schemas.microsoft.com/office/powerpoint/2010/main" val="1046089162"/>
              </p:ext>
            </p:extLst>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Cost of Prof. Dev. Opportunity</a:t>
                      </a:r>
                    </a:p>
                  </a:txBody>
                  <a:tcPr/>
                </a:tc>
                <a:tc>
                  <a:txBody>
                    <a:bodyPr/>
                    <a:lstStyle/>
                    <a:p>
                      <a:r>
                        <a:rPr lang="en-US" sz="2400" dirty="0">
                          <a:solidFill>
                            <a:srgbClr val="FF0000"/>
                          </a:solidFill>
                        </a:rPr>
                        <a:t>40</a:t>
                      </a:r>
                    </a:p>
                  </a:txBody>
                  <a:tcPr/>
                </a:tc>
                <a:tc>
                  <a:txBody>
                    <a:bodyPr/>
                    <a:lstStyle/>
                    <a:p>
                      <a:r>
                        <a:rPr lang="en-US" sz="2400" dirty="0">
                          <a:solidFill>
                            <a:srgbClr val="FF0000"/>
                          </a:solidFill>
                        </a:rPr>
                        <a:t>$10</a:t>
                      </a:r>
                    </a:p>
                  </a:txBody>
                  <a:tcPr/>
                </a:tc>
                <a:tc>
                  <a:txBody>
                    <a:bodyPr/>
                    <a:lstStyle/>
                    <a:p>
                      <a:r>
                        <a:rPr lang="en-US" sz="2400" dirty="0">
                          <a:solidFill>
                            <a:srgbClr val="FF0000"/>
                          </a:solidFill>
                        </a:rPr>
                        <a:t>$4,000</a:t>
                      </a:r>
                    </a:p>
                  </a:txBody>
                  <a:tcPr/>
                </a:tc>
                <a:extLst>
                  <a:ext uri="{0D108BD9-81ED-4DB2-BD59-A6C34878D82A}">
                    <a16:rowId xmlns:a16="http://schemas.microsoft.com/office/drawing/2014/main" val="2570349243"/>
                  </a:ext>
                </a:extLst>
              </a:tr>
              <a:tr h="370840">
                <a:tc>
                  <a:txBody>
                    <a:bodyPr/>
                    <a:lstStyle/>
                    <a:p>
                      <a:r>
                        <a:rPr lang="en-US" sz="2400" dirty="0"/>
                        <a:t>Cost of Employee Away</a:t>
                      </a:r>
                    </a:p>
                  </a:txBody>
                  <a:tcPr/>
                </a:tc>
                <a:tc>
                  <a:txBody>
                    <a:bodyPr/>
                    <a:lstStyle/>
                    <a:p>
                      <a:r>
                        <a:rPr lang="en-US" sz="2400" dirty="0">
                          <a:solidFill>
                            <a:srgbClr val="FF0000"/>
                          </a:solidFill>
                        </a:rPr>
                        <a:t>40</a:t>
                      </a:r>
                    </a:p>
                  </a:txBody>
                  <a:tcPr/>
                </a:tc>
                <a:tc>
                  <a:txBody>
                    <a:bodyPr/>
                    <a:lstStyle/>
                    <a:p>
                      <a:r>
                        <a:rPr lang="en-US" sz="2400" dirty="0">
                          <a:solidFill>
                            <a:srgbClr val="FF0000"/>
                          </a:solidFill>
                        </a:rPr>
                        <a:t>$150</a:t>
                      </a:r>
                    </a:p>
                  </a:txBody>
                  <a:tcPr/>
                </a:tc>
                <a:tc>
                  <a:txBody>
                    <a:bodyPr/>
                    <a:lstStyle/>
                    <a:p>
                      <a:r>
                        <a:rPr lang="en-US" sz="2400" dirty="0">
                          <a:solidFill>
                            <a:srgbClr val="FF0000"/>
                          </a:solidFill>
                        </a:rPr>
                        <a:t>$6,000</a:t>
                      </a:r>
                    </a:p>
                  </a:txBody>
                  <a:tcPr/>
                </a:tc>
                <a:extLst>
                  <a:ext uri="{0D108BD9-81ED-4DB2-BD59-A6C34878D82A}">
                    <a16:rowId xmlns:a16="http://schemas.microsoft.com/office/drawing/2014/main" val="854921221"/>
                  </a:ext>
                </a:extLst>
              </a:tr>
              <a:tr h="370840">
                <a:tc>
                  <a:txBody>
                    <a:bodyPr/>
                    <a:lstStyle/>
                    <a:p>
                      <a:r>
                        <a:rPr lang="en-US" sz="2400" dirty="0"/>
                        <a:t>Cost Avoided: Work Undone</a:t>
                      </a:r>
                    </a:p>
                  </a:txBody>
                  <a:tcPr/>
                </a:tc>
                <a:tc>
                  <a:txBody>
                    <a:bodyPr/>
                    <a:lstStyle/>
                    <a:p>
                      <a:r>
                        <a:rPr lang="en-US" sz="2400" dirty="0"/>
                        <a:t>480</a:t>
                      </a:r>
                    </a:p>
                  </a:txBody>
                  <a:tcPr/>
                </a:tc>
                <a:tc>
                  <a:txBody>
                    <a:bodyPr/>
                    <a:lstStyle/>
                    <a:p>
                      <a:r>
                        <a:rPr lang="en-US" sz="2400" dirty="0"/>
                        <a:t>$150</a:t>
                      </a:r>
                    </a:p>
                  </a:txBody>
                  <a:tcPr/>
                </a:tc>
                <a:tc>
                  <a:txBody>
                    <a:bodyPr/>
                    <a:lstStyle/>
                    <a:p>
                      <a:r>
                        <a:rPr lang="en-US" sz="2400" dirty="0"/>
                        <a:t>$7,200</a:t>
                      </a:r>
                    </a:p>
                  </a:txBody>
                  <a:tcPr/>
                </a:tc>
                <a:extLst>
                  <a:ext uri="{0D108BD9-81ED-4DB2-BD59-A6C34878D82A}">
                    <a16:rowId xmlns:a16="http://schemas.microsoft.com/office/drawing/2014/main" val="3413833797"/>
                  </a:ext>
                </a:extLst>
              </a:tr>
              <a:tr h="370840">
                <a:tc>
                  <a:txBody>
                    <a:bodyPr/>
                    <a:lstStyle/>
                    <a:p>
                      <a:r>
                        <a:rPr lang="en-US" sz="2400" dirty="0"/>
                        <a:t>Cost Avoided: Ramp Up</a:t>
                      </a:r>
                    </a:p>
                  </a:txBody>
                  <a:tcPr/>
                </a:tc>
                <a:tc>
                  <a:txBody>
                    <a:bodyPr/>
                    <a:lstStyle/>
                    <a:p>
                      <a:r>
                        <a:rPr lang="en-US" sz="2400" dirty="0"/>
                        <a:t>960</a:t>
                      </a:r>
                    </a:p>
                  </a:txBody>
                  <a:tcPr/>
                </a:tc>
                <a:tc>
                  <a:txBody>
                    <a:bodyPr/>
                    <a:lstStyle/>
                    <a:p>
                      <a:r>
                        <a:rPr lang="en-US" sz="2400" dirty="0"/>
                        <a:t>$50</a:t>
                      </a:r>
                    </a:p>
                  </a:txBody>
                  <a:tcPr/>
                </a:tc>
                <a:tc>
                  <a:txBody>
                    <a:bodyPr/>
                    <a:lstStyle/>
                    <a:p>
                      <a:r>
                        <a:rPr lang="en-US" sz="2400" dirty="0"/>
                        <a:t>$48,000</a:t>
                      </a:r>
                    </a:p>
                  </a:txBody>
                  <a:tcPr/>
                </a:tc>
                <a:extLst>
                  <a:ext uri="{0D108BD9-81ED-4DB2-BD59-A6C34878D82A}">
                    <a16:rowId xmlns:a16="http://schemas.microsoft.com/office/drawing/2014/main" val="1698242292"/>
                  </a:ext>
                </a:extLst>
              </a:tr>
              <a:tr h="370840">
                <a:tc>
                  <a:txBody>
                    <a:bodyPr/>
                    <a:lstStyle/>
                    <a:p>
                      <a:r>
                        <a:rPr lang="en-US" sz="2400" dirty="0"/>
                        <a:t>Chance of Losing Employee</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rgbClr val="FF0000"/>
                          </a:solidFill>
                        </a:rPr>
                        <a:t>25%</a:t>
                      </a:r>
                    </a:p>
                  </a:txBody>
                  <a:tcPr/>
                </a:tc>
                <a:extLst>
                  <a:ext uri="{0D108BD9-81ED-4DB2-BD59-A6C34878D82A}">
                    <a16:rowId xmlns:a16="http://schemas.microsoft.com/office/drawing/2014/main" val="3563579671"/>
                  </a:ext>
                </a:extLst>
              </a:tr>
            </a:tbl>
          </a:graphicData>
        </a:graphic>
      </p:graphicFrame>
    </p:spTree>
    <p:extLst>
      <p:ext uri="{BB962C8B-B14F-4D97-AF65-F5344CB8AC3E}">
        <p14:creationId xmlns:p14="http://schemas.microsoft.com/office/powerpoint/2010/main" val="373512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D37F2370-7767-E9D9-E4A8-6834D0E7E385}"/>
              </a:ext>
            </a:extLst>
          </p:cNvPr>
          <p:cNvSpPr/>
          <p:nvPr/>
        </p:nvSpPr>
        <p:spPr>
          <a:xfrm>
            <a:off x="3401239" y="1315387"/>
            <a:ext cx="5389522" cy="464614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9042D7-5271-6E32-ED39-BCEEEC6758FD}"/>
              </a:ext>
            </a:extLst>
          </p:cNvPr>
          <p:cNvSpPr txBox="1"/>
          <p:nvPr/>
        </p:nvSpPr>
        <p:spPr>
          <a:xfrm>
            <a:off x="5501390" y="768975"/>
            <a:ext cx="1299148" cy="584775"/>
          </a:xfrm>
          <a:prstGeom prst="rect">
            <a:avLst/>
          </a:prstGeom>
          <a:noFill/>
        </p:spPr>
        <p:txBody>
          <a:bodyPr wrap="square" rtlCol="0">
            <a:spAutoFit/>
          </a:bodyPr>
          <a:lstStyle/>
          <a:p>
            <a:r>
              <a:rPr lang="en-US" sz="3200" dirty="0"/>
              <a:t>Good</a:t>
            </a:r>
          </a:p>
        </p:txBody>
      </p:sp>
      <p:sp>
        <p:nvSpPr>
          <p:cNvPr id="7" name="TextBox 6">
            <a:extLst>
              <a:ext uri="{FF2B5EF4-FFF2-40B4-BE49-F238E27FC236}">
                <a16:creationId xmlns:a16="http://schemas.microsoft.com/office/drawing/2014/main" id="{4E937240-EBEC-E2C4-CD45-C2A0E9060AC2}"/>
              </a:ext>
            </a:extLst>
          </p:cNvPr>
          <p:cNvSpPr txBox="1"/>
          <p:nvPr/>
        </p:nvSpPr>
        <p:spPr>
          <a:xfrm>
            <a:off x="8790761" y="5778188"/>
            <a:ext cx="1299148" cy="584775"/>
          </a:xfrm>
          <a:prstGeom prst="rect">
            <a:avLst/>
          </a:prstGeom>
          <a:noFill/>
        </p:spPr>
        <p:txBody>
          <a:bodyPr wrap="square" rtlCol="0">
            <a:spAutoFit/>
          </a:bodyPr>
          <a:lstStyle/>
          <a:p>
            <a:r>
              <a:rPr lang="en-US" sz="3200" dirty="0"/>
              <a:t>Fast</a:t>
            </a:r>
          </a:p>
        </p:txBody>
      </p:sp>
      <p:sp>
        <p:nvSpPr>
          <p:cNvPr id="8" name="TextBox 7">
            <a:extLst>
              <a:ext uri="{FF2B5EF4-FFF2-40B4-BE49-F238E27FC236}">
                <a16:creationId xmlns:a16="http://schemas.microsoft.com/office/drawing/2014/main" id="{E90270A5-4518-3ACE-9C8C-56C15F195DB9}"/>
              </a:ext>
            </a:extLst>
          </p:cNvPr>
          <p:cNvSpPr txBox="1"/>
          <p:nvPr/>
        </p:nvSpPr>
        <p:spPr>
          <a:xfrm>
            <a:off x="2137628" y="5793178"/>
            <a:ext cx="1504983" cy="584775"/>
          </a:xfrm>
          <a:prstGeom prst="rect">
            <a:avLst/>
          </a:prstGeom>
          <a:noFill/>
        </p:spPr>
        <p:txBody>
          <a:bodyPr wrap="square" rtlCol="0">
            <a:spAutoFit/>
          </a:bodyPr>
          <a:lstStyle/>
          <a:p>
            <a:r>
              <a:rPr lang="en-US" sz="3200" dirty="0"/>
              <a:t>Cheap</a:t>
            </a:r>
          </a:p>
        </p:txBody>
      </p:sp>
      <p:sp>
        <p:nvSpPr>
          <p:cNvPr id="10" name="TextBox 9">
            <a:extLst>
              <a:ext uri="{FF2B5EF4-FFF2-40B4-BE49-F238E27FC236}">
                <a16:creationId xmlns:a16="http://schemas.microsoft.com/office/drawing/2014/main" id="{8779D15F-DBDF-40CD-3468-582EB1190C15}"/>
              </a:ext>
            </a:extLst>
          </p:cNvPr>
          <p:cNvSpPr txBox="1"/>
          <p:nvPr/>
        </p:nvSpPr>
        <p:spPr>
          <a:xfrm>
            <a:off x="4864588" y="2097746"/>
            <a:ext cx="1989944" cy="646331"/>
          </a:xfrm>
          <a:prstGeom prst="rect">
            <a:avLst/>
          </a:prstGeom>
          <a:noFill/>
        </p:spPr>
        <p:txBody>
          <a:bodyPr wrap="square">
            <a:spAutoFit/>
          </a:bodyPr>
          <a:lstStyle/>
          <a:p>
            <a:pPr lvl="1" algn="ctr"/>
            <a:r>
              <a:rPr lang="en-US" dirty="0">
                <a:solidFill>
                  <a:schemeClr val="bg1"/>
                </a:solidFill>
              </a:rPr>
              <a:t>Reliable</a:t>
            </a:r>
          </a:p>
          <a:p>
            <a:pPr lvl="1" algn="ctr"/>
            <a:r>
              <a:rPr lang="en-US" dirty="0">
                <a:solidFill>
                  <a:schemeClr val="bg1"/>
                </a:solidFill>
              </a:rPr>
              <a:t>White-glove</a:t>
            </a:r>
          </a:p>
        </p:txBody>
      </p:sp>
      <p:sp>
        <p:nvSpPr>
          <p:cNvPr id="12" name="TextBox 11">
            <a:extLst>
              <a:ext uri="{FF2B5EF4-FFF2-40B4-BE49-F238E27FC236}">
                <a16:creationId xmlns:a16="http://schemas.microsoft.com/office/drawing/2014/main" id="{A1C9D562-3B58-A79D-4C41-FD87D7736FB3}"/>
              </a:ext>
            </a:extLst>
          </p:cNvPr>
          <p:cNvSpPr txBox="1"/>
          <p:nvPr/>
        </p:nvSpPr>
        <p:spPr>
          <a:xfrm>
            <a:off x="5172860" y="5080948"/>
            <a:ext cx="3196651" cy="923330"/>
          </a:xfrm>
          <a:prstGeom prst="rect">
            <a:avLst/>
          </a:prstGeom>
          <a:noFill/>
        </p:spPr>
        <p:txBody>
          <a:bodyPr wrap="square">
            <a:spAutoFit/>
          </a:bodyPr>
          <a:lstStyle/>
          <a:p>
            <a:pPr lvl="1" algn="r"/>
            <a:r>
              <a:rPr lang="en-US" dirty="0">
                <a:solidFill>
                  <a:schemeClr val="bg1"/>
                </a:solidFill>
              </a:rPr>
              <a:t>High bandwidth</a:t>
            </a:r>
          </a:p>
          <a:p>
            <a:pPr lvl="1" algn="r"/>
            <a:r>
              <a:rPr lang="en-US" dirty="0">
                <a:solidFill>
                  <a:schemeClr val="bg1"/>
                </a:solidFill>
              </a:rPr>
              <a:t>Immediate installation/service</a:t>
            </a:r>
          </a:p>
        </p:txBody>
      </p:sp>
      <p:sp>
        <p:nvSpPr>
          <p:cNvPr id="14" name="TextBox 13">
            <a:extLst>
              <a:ext uri="{FF2B5EF4-FFF2-40B4-BE49-F238E27FC236}">
                <a16:creationId xmlns:a16="http://schemas.microsoft.com/office/drawing/2014/main" id="{06848FF0-3A55-B01E-E3D3-FB34CDF48233}"/>
              </a:ext>
            </a:extLst>
          </p:cNvPr>
          <p:cNvSpPr txBox="1"/>
          <p:nvPr/>
        </p:nvSpPr>
        <p:spPr>
          <a:xfrm>
            <a:off x="3346835" y="5083167"/>
            <a:ext cx="2749165" cy="923330"/>
          </a:xfrm>
          <a:prstGeom prst="rect">
            <a:avLst/>
          </a:prstGeom>
          <a:noFill/>
        </p:spPr>
        <p:txBody>
          <a:bodyPr wrap="square">
            <a:spAutoFit/>
          </a:bodyPr>
          <a:lstStyle/>
          <a:p>
            <a:pPr lvl="1"/>
            <a:r>
              <a:rPr lang="en-US" dirty="0">
                <a:solidFill>
                  <a:schemeClr val="bg1"/>
                </a:solidFill>
              </a:rPr>
              <a:t>Low bill</a:t>
            </a:r>
          </a:p>
          <a:p>
            <a:pPr lvl="1"/>
            <a:r>
              <a:rPr lang="en-US" dirty="0">
                <a:solidFill>
                  <a:schemeClr val="bg1"/>
                </a:solidFill>
              </a:rPr>
              <a:t>Additional services</a:t>
            </a:r>
          </a:p>
          <a:p>
            <a:pPr lvl="1"/>
            <a:r>
              <a:rPr lang="en-US" dirty="0">
                <a:solidFill>
                  <a:schemeClr val="bg1"/>
                </a:solidFill>
              </a:rPr>
              <a:t>TCO</a:t>
            </a:r>
          </a:p>
        </p:txBody>
      </p:sp>
      <p:sp>
        <p:nvSpPr>
          <p:cNvPr id="16" name="TextBox 15">
            <a:extLst>
              <a:ext uri="{FF2B5EF4-FFF2-40B4-BE49-F238E27FC236}">
                <a16:creationId xmlns:a16="http://schemas.microsoft.com/office/drawing/2014/main" id="{7FE62178-DD81-578B-C335-7FE4EA2E96E1}"/>
              </a:ext>
            </a:extLst>
          </p:cNvPr>
          <p:cNvSpPr txBox="1"/>
          <p:nvPr/>
        </p:nvSpPr>
        <p:spPr>
          <a:xfrm rot="17971287">
            <a:off x="1996752" y="2492534"/>
            <a:ext cx="6093500" cy="461665"/>
          </a:xfrm>
          <a:prstGeom prst="rect">
            <a:avLst/>
          </a:prstGeom>
          <a:noFill/>
        </p:spPr>
        <p:txBody>
          <a:bodyPr wrap="square">
            <a:spAutoFit/>
          </a:bodyPr>
          <a:lstStyle/>
          <a:p>
            <a:r>
              <a:rPr lang="en-US" sz="2400" dirty="0"/>
              <a:t>low cost, great service/reliable</a:t>
            </a:r>
          </a:p>
        </p:txBody>
      </p:sp>
      <p:sp>
        <p:nvSpPr>
          <p:cNvPr id="18" name="TextBox 17">
            <a:extLst>
              <a:ext uri="{FF2B5EF4-FFF2-40B4-BE49-F238E27FC236}">
                <a16:creationId xmlns:a16="http://schemas.microsoft.com/office/drawing/2014/main" id="{EA2E937F-60ED-5029-FCCF-5D71977C80BE}"/>
              </a:ext>
            </a:extLst>
          </p:cNvPr>
          <p:cNvSpPr txBox="1"/>
          <p:nvPr/>
        </p:nvSpPr>
        <p:spPr>
          <a:xfrm rot="3583876">
            <a:off x="4938032" y="3904804"/>
            <a:ext cx="6093500" cy="461665"/>
          </a:xfrm>
          <a:prstGeom prst="rect">
            <a:avLst/>
          </a:prstGeom>
          <a:noFill/>
        </p:spPr>
        <p:txBody>
          <a:bodyPr wrap="square">
            <a:spAutoFit/>
          </a:bodyPr>
          <a:lstStyle/>
          <a:p>
            <a:r>
              <a:rPr lang="en-US" sz="2400" dirty="0"/>
              <a:t>premium with top-tier performance</a:t>
            </a:r>
          </a:p>
        </p:txBody>
      </p:sp>
      <p:sp>
        <p:nvSpPr>
          <p:cNvPr id="20" name="TextBox 19">
            <a:extLst>
              <a:ext uri="{FF2B5EF4-FFF2-40B4-BE49-F238E27FC236}">
                <a16:creationId xmlns:a16="http://schemas.microsoft.com/office/drawing/2014/main" id="{E4D17FA5-5C0E-0FCB-8984-1A5D5BAA17FA}"/>
              </a:ext>
            </a:extLst>
          </p:cNvPr>
          <p:cNvSpPr txBox="1"/>
          <p:nvPr/>
        </p:nvSpPr>
        <p:spPr>
          <a:xfrm>
            <a:off x="2992309" y="5964242"/>
            <a:ext cx="6093500" cy="461665"/>
          </a:xfrm>
          <a:prstGeom prst="rect">
            <a:avLst/>
          </a:prstGeom>
          <a:noFill/>
        </p:spPr>
        <p:txBody>
          <a:bodyPr wrap="square">
            <a:spAutoFit/>
          </a:bodyPr>
          <a:lstStyle/>
          <a:p>
            <a:pPr algn="ctr"/>
            <a:r>
              <a:rPr lang="en-US" sz="2400" dirty="0"/>
              <a:t>fast and cheap self-service </a:t>
            </a:r>
          </a:p>
        </p:txBody>
      </p:sp>
    </p:spTree>
    <p:extLst>
      <p:ext uri="{BB962C8B-B14F-4D97-AF65-F5344CB8AC3E}">
        <p14:creationId xmlns:p14="http://schemas.microsoft.com/office/powerpoint/2010/main" val="3288093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BC3F-2616-ED50-D1A9-FE5FF022F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41315-C815-3804-B877-F9E93C063EF6}"/>
              </a:ext>
            </a:extLst>
          </p:cNvPr>
          <p:cNvSpPr>
            <a:spLocks noGrp="1"/>
          </p:cNvSpPr>
          <p:nvPr>
            <p:ph type="title"/>
          </p:nvPr>
        </p:nvSpPr>
        <p:spPr>
          <a:xfrm>
            <a:off x="838200" y="365125"/>
            <a:ext cx="10727724" cy="1325563"/>
          </a:xfrm>
        </p:spPr>
        <p:txBody>
          <a:bodyPr/>
          <a:lstStyle/>
          <a:p>
            <a:r>
              <a:rPr lang="en-US" dirty="0"/>
              <a:t>Should we spend $10K to Keep Employees?</a:t>
            </a:r>
          </a:p>
        </p:txBody>
      </p:sp>
      <p:graphicFrame>
        <p:nvGraphicFramePr>
          <p:cNvPr id="4" name="Content Placeholder 3">
            <a:extLst>
              <a:ext uri="{FF2B5EF4-FFF2-40B4-BE49-F238E27FC236}">
                <a16:creationId xmlns:a16="http://schemas.microsoft.com/office/drawing/2014/main" id="{645CE6E1-3B39-7C01-7698-D4E32945809E}"/>
              </a:ext>
            </a:extLst>
          </p:cNvPr>
          <p:cNvGraphicFramePr>
            <a:graphicFrameLocks noGrp="1"/>
          </p:cNvGraphicFramePr>
          <p:nvPr>
            <p:ph idx="1"/>
            <p:extLst>
              <p:ext uri="{D42A27DB-BD31-4B8C-83A1-F6EECF244321}">
                <p14:modId xmlns:p14="http://schemas.microsoft.com/office/powerpoint/2010/main" val="1499632617"/>
              </p:ext>
            </p:extLst>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Cost of Prof. Dev. Opportunity</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rgbClr val="FF0000"/>
                          </a:solidFill>
                        </a:rPr>
                        <a:t>$4,000</a:t>
                      </a:r>
                    </a:p>
                  </a:txBody>
                  <a:tcPr/>
                </a:tc>
                <a:extLst>
                  <a:ext uri="{0D108BD9-81ED-4DB2-BD59-A6C34878D82A}">
                    <a16:rowId xmlns:a16="http://schemas.microsoft.com/office/drawing/2014/main" val="2570349243"/>
                  </a:ext>
                </a:extLst>
              </a:tr>
              <a:tr h="370840">
                <a:tc>
                  <a:txBody>
                    <a:bodyPr/>
                    <a:lstStyle/>
                    <a:p>
                      <a:r>
                        <a:rPr lang="en-US" sz="2400" dirty="0"/>
                        <a:t>Cost of Employee Away</a:t>
                      </a:r>
                    </a:p>
                  </a:txBody>
                  <a:tcPr/>
                </a:tc>
                <a:tc>
                  <a:txBody>
                    <a:bodyPr/>
                    <a:lstStyle/>
                    <a:p>
                      <a:r>
                        <a:rPr lang="en-US" sz="2400" dirty="0">
                          <a:solidFill>
                            <a:srgbClr val="FF0000"/>
                          </a:solidFill>
                        </a:rPr>
                        <a:t>40</a:t>
                      </a:r>
                    </a:p>
                  </a:txBody>
                  <a:tcPr/>
                </a:tc>
                <a:tc>
                  <a:txBody>
                    <a:bodyPr/>
                    <a:lstStyle/>
                    <a:p>
                      <a:r>
                        <a:rPr lang="en-US" sz="2400" dirty="0">
                          <a:solidFill>
                            <a:srgbClr val="FF0000"/>
                          </a:solidFill>
                        </a:rPr>
                        <a:t>$150</a:t>
                      </a:r>
                    </a:p>
                  </a:txBody>
                  <a:tcPr/>
                </a:tc>
                <a:tc>
                  <a:txBody>
                    <a:bodyPr/>
                    <a:lstStyle/>
                    <a:p>
                      <a:r>
                        <a:rPr lang="en-US" sz="2400" dirty="0">
                          <a:solidFill>
                            <a:srgbClr val="FF0000"/>
                          </a:solidFill>
                        </a:rPr>
                        <a:t>$6,000</a:t>
                      </a:r>
                    </a:p>
                  </a:txBody>
                  <a:tcPr/>
                </a:tc>
                <a:extLst>
                  <a:ext uri="{0D108BD9-81ED-4DB2-BD59-A6C34878D82A}">
                    <a16:rowId xmlns:a16="http://schemas.microsoft.com/office/drawing/2014/main" val="854921221"/>
                  </a:ext>
                </a:extLst>
              </a:tr>
              <a:tr h="370840">
                <a:tc>
                  <a:txBody>
                    <a:bodyPr/>
                    <a:lstStyle/>
                    <a:p>
                      <a:r>
                        <a:rPr lang="en-US" sz="2400" dirty="0"/>
                        <a:t>Cost Avoided: Work Undone</a:t>
                      </a:r>
                    </a:p>
                  </a:txBody>
                  <a:tcPr/>
                </a:tc>
                <a:tc>
                  <a:txBody>
                    <a:bodyPr/>
                    <a:lstStyle/>
                    <a:p>
                      <a:r>
                        <a:rPr lang="en-US" sz="2400" dirty="0"/>
                        <a:t>480</a:t>
                      </a:r>
                    </a:p>
                  </a:txBody>
                  <a:tcPr/>
                </a:tc>
                <a:tc>
                  <a:txBody>
                    <a:bodyPr/>
                    <a:lstStyle/>
                    <a:p>
                      <a:r>
                        <a:rPr lang="en-US" sz="2400" dirty="0"/>
                        <a:t>$150</a:t>
                      </a:r>
                    </a:p>
                  </a:txBody>
                  <a:tcPr/>
                </a:tc>
                <a:tc>
                  <a:txBody>
                    <a:bodyPr/>
                    <a:lstStyle/>
                    <a:p>
                      <a:r>
                        <a:rPr lang="en-US" sz="2400" dirty="0"/>
                        <a:t>$7,200</a:t>
                      </a:r>
                    </a:p>
                  </a:txBody>
                  <a:tcPr/>
                </a:tc>
                <a:extLst>
                  <a:ext uri="{0D108BD9-81ED-4DB2-BD59-A6C34878D82A}">
                    <a16:rowId xmlns:a16="http://schemas.microsoft.com/office/drawing/2014/main" val="3413833797"/>
                  </a:ext>
                </a:extLst>
              </a:tr>
              <a:tr h="370840">
                <a:tc>
                  <a:txBody>
                    <a:bodyPr/>
                    <a:lstStyle/>
                    <a:p>
                      <a:r>
                        <a:rPr lang="en-US" sz="2400" dirty="0"/>
                        <a:t>Cost Avoided: Ramp Up</a:t>
                      </a:r>
                    </a:p>
                  </a:txBody>
                  <a:tcPr/>
                </a:tc>
                <a:tc>
                  <a:txBody>
                    <a:bodyPr/>
                    <a:lstStyle/>
                    <a:p>
                      <a:r>
                        <a:rPr lang="en-US" sz="2400" dirty="0"/>
                        <a:t>960</a:t>
                      </a:r>
                    </a:p>
                  </a:txBody>
                  <a:tcPr/>
                </a:tc>
                <a:tc>
                  <a:txBody>
                    <a:bodyPr/>
                    <a:lstStyle/>
                    <a:p>
                      <a:r>
                        <a:rPr lang="en-US" sz="2400" dirty="0"/>
                        <a:t>$50</a:t>
                      </a:r>
                    </a:p>
                  </a:txBody>
                  <a:tcPr/>
                </a:tc>
                <a:tc>
                  <a:txBody>
                    <a:bodyPr/>
                    <a:lstStyle/>
                    <a:p>
                      <a:r>
                        <a:rPr lang="en-US" sz="2400" dirty="0"/>
                        <a:t>$48,000</a:t>
                      </a:r>
                    </a:p>
                  </a:txBody>
                  <a:tcPr/>
                </a:tc>
                <a:extLst>
                  <a:ext uri="{0D108BD9-81ED-4DB2-BD59-A6C34878D82A}">
                    <a16:rowId xmlns:a16="http://schemas.microsoft.com/office/drawing/2014/main" val="1698242292"/>
                  </a:ext>
                </a:extLst>
              </a:tr>
              <a:tr h="370840">
                <a:tc>
                  <a:txBody>
                    <a:bodyPr/>
                    <a:lstStyle/>
                    <a:p>
                      <a:r>
                        <a:rPr lang="en-US" sz="2400" dirty="0"/>
                        <a:t>Chance of Losing Employee</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rgbClr val="FF0000"/>
                          </a:solidFill>
                        </a:rPr>
                        <a:t>25%</a:t>
                      </a:r>
                    </a:p>
                  </a:txBody>
                  <a:tcPr/>
                </a:tc>
                <a:extLst>
                  <a:ext uri="{0D108BD9-81ED-4DB2-BD59-A6C34878D82A}">
                    <a16:rowId xmlns:a16="http://schemas.microsoft.com/office/drawing/2014/main" val="3563579671"/>
                  </a:ext>
                </a:extLst>
              </a:tr>
            </a:tbl>
          </a:graphicData>
        </a:graphic>
      </p:graphicFrame>
      <p:graphicFrame>
        <p:nvGraphicFramePr>
          <p:cNvPr id="5" name="Table 4">
            <a:extLst>
              <a:ext uri="{FF2B5EF4-FFF2-40B4-BE49-F238E27FC236}">
                <a16:creationId xmlns:a16="http://schemas.microsoft.com/office/drawing/2014/main" id="{006F520B-0875-2676-1A81-DE98935673F4}"/>
              </a:ext>
            </a:extLst>
          </p:cNvPr>
          <p:cNvGraphicFramePr>
            <a:graphicFrameLocks noGrp="1"/>
          </p:cNvGraphicFramePr>
          <p:nvPr/>
        </p:nvGraphicFramePr>
        <p:xfrm>
          <a:off x="348394" y="4127478"/>
          <a:ext cx="11217530" cy="2691650"/>
        </p:xfrm>
        <a:graphic>
          <a:graphicData uri="http://schemas.openxmlformats.org/drawingml/2006/table">
            <a:tbl>
              <a:tblPr firstRow="1" firstCol="1">
                <a:tableStyleId>{5C22544A-7EE6-4342-B048-85BDC9FD1C3A}</a:tableStyleId>
              </a:tblPr>
              <a:tblGrid>
                <a:gridCol w="1394023">
                  <a:extLst>
                    <a:ext uri="{9D8B030D-6E8A-4147-A177-3AD203B41FA5}">
                      <a16:colId xmlns:a16="http://schemas.microsoft.com/office/drawing/2014/main" val="2348673281"/>
                    </a:ext>
                  </a:extLst>
                </a:gridCol>
                <a:gridCol w="1459369">
                  <a:extLst>
                    <a:ext uri="{9D8B030D-6E8A-4147-A177-3AD203B41FA5}">
                      <a16:colId xmlns:a16="http://schemas.microsoft.com/office/drawing/2014/main" val="2421829431"/>
                    </a:ext>
                  </a:extLst>
                </a:gridCol>
                <a:gridCol w="1394023">
                  <a:extLst>
                    <a:ext uri="{9D8B030D-6E8A-4147-A177-3AD203B41FA5}">
                      <a16:colId xmlns:a16="http://schemas.microsoft.com/office/drawing/2014/main" val="1103972742"/>
                    </a:ext>
                  </a:extLst>
                </a:gridCol>
                <a:gridCol w="1394023">
                  <a:extLst>
                    <a:ext uri="{9D8B030D-6E8A-4147-A177-3AD203B41FA5}">
                      <a16:colId xmlns:a16="http://schemas.microsoft.com/office/drawing/2014/main" val="480778866"/>
                    </a:ext>
                  </a:extLst>
                </a:gridCol>
                <a:gridCol w="1394023">
                  <a:extLst>
                    <a:ext uri="{9D8B030D-6E8A-4147-A177-3AD203B41FA5}">
                      <a16:colId xmlns:a16="http://schemas.microsoft.com/office/drawing/2014/main" val="1318469150"/>
                    </a:ext>
                  </a:extLst>
                </a:gridCol>
                <a:gridCol w="1394023">
                  <a:extLst>
                    <a:ext uri="{9D8B030D-6E8A-4147-A177-3AD203B41FA5}">
                      <a16:colId xmlns:a16="http://schemas.microsoft.com/office/drawing/2014/main" val="2135205503"/>
                    </a:ext>
                  </a:extLst>
                </a:gridCol>
                <a:gridCol w="1394023">
                  <a:extLst>
                    <a:ext uri="{9D8B030D-6E8A-4147-A177-3AD203B41FA5}">
                      <a16:colId xmlns:a16="http://schemas.microsoft.com/office/drawing/2014/main" val="720066215"/>
                    </a:ext>
                  </a:extLst>
                </a:gridCol>
                <a:gridCol w="1394023">
                  <a:extLst>
                    <a:ext uri="{9D8B030D-6E8A-4147-A177-3AD203B41FA5}">
                      <a16:colId xmlns:a16="http://schemas.microsoft.com/office/drawing/2014/main" val="66595569"/>
                    </a:ext>
                  </a:extLst>
                </a:gridCol>
              </a:tblGrid>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1/1/2025</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1/1/2026</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1/1/2030</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92446991"/>
                  </a:ext>
                </a:extLst>
              </a:tr>
              <a:tr h="43994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$13,800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$13,800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$13,800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$13,800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$13,800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$69,000 </a:t>
                      </a:r>
                    </a:p>
                  </a:txBody>
                  <a:tcPr marL="9525" marR="9525" marT="9525" marB="0" anchor="b"/>
                </a:tc>
                <a:extLst>
                  <a:ext uri="{0D108BD9-81ED-4DB2-BD59-A6C34878D82A}">
                    <a16:rowId xmlns:a16="http://schemas.microsoft.com/office/drawing/2014/main" val="294097160"/>
                  </a:ext>
                </a:extLst>
              </a:tr>
              <a:tr h="243061">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($60,000)</a:t>
                      </a:r>
                    </a:p>
                  </a:txBody>
                  <a:tcPr marL="9525" marR="9525" marT="9525" marB="0" anchor="b"/>
                </a:tc>
                <a:extLst>
                  <a:ext uri="{0D108BD9-81ED-4DB2-BD59-A6C34878D82A}">
                    <a16:rowId xmlns:a16="http://schemas.microsoft.com/office/drawing/2014/main" val="3454417169"/>
                  </a:ext>
                </a:extLst>
              </a:tr>
              <a:tr h="243061">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$3,800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$3,800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$3,800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$3,800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$3,800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$9,000 </a:t>
                      </a:r>
                    </a:p>
                  </a:txBody>
                  <a:tcPr marL="9525" marR="9525" marT="9525" marB="0" anchor="b"/>
                </a:tc>
                <a:extLst>
                  <a:ext uri="{0D108BD9-81ED-4DB2-BD59-A6C34878D82A}">
                    <a16:rowId xmlns:a16="http://schemas.microsoft.com/office/drawing/2014/main" val="2354523541"/>
                  </a:ext>
                </a:extLst>
              </a:tr>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97005491"/>
                  </a:ext>
                </a:extLst>
              </a:tr>
              <a:tr h="243061">
                <a:tc>
                  <a:txBody>
                    <a:bodyPr/>
                    <a:lstStyle/>
                    <a:p>
                      <a:pPr algn="l" fontAlgn="b"/>
                      <a:r>
                        <a:rPr lang="en-US" sz="2400" u="none" strike="noStrike">
                          <a:effectLst/>
                        </a:rPr>
                        <a:t>IRR</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26.1%</a:t>
                      </a: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10941622"/>
                  </a:ext>
                </a:extLst>
              </a:tr>
              <a:tr h="243061">
                <a:tc>
                  <a:txBody>
                    <a:bodyPr/>
                    <a:lstStyle/>
                    <a:p>
                      <a:pPr algn="l" fontAlgn="b"/>
                      <a:r>
                        <a:rPr lang="en-US" sz="2400" u="none" strike="noStrike" dirty="0">
                          <a:effectLst/>
                        </a:rPr>
                        <a:t>ROI</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90%</a:t>
                      </a: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88459842"/>
                  </a:ext>
                </a:extLst>
              </a:tr>
            </a:tbl>
          </a:graphicData>
        </a:graphic>
      </p:graphicFrame>
    </p:spTree>
    <p:extLst>
      <p:ext uri="{BB962C8B-B14F-4D97-AF65-F5344CB8AC3E}">
        <p14:creationId xmlns:p14="http://schemas.microsoft.com/office/powerpoint/2010/main" val="3711193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BC116-9E60-36F7-EDEF-B3180BEB5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1F157-CFE6-D0B2-5A1A-C1AF90CE4761}"/>
              </a:ext>
            </a:extLst>
          </p:cNvPr>
          <p:cNvSpPr>
            <a:spLocks noGrp="1"/>
          </p:cNvSpPr>
          <p:nvPr>
            <p:ph type="title"/>
          </p:nvPr>
        </p:nvSpPr>
        <p:spPr>
          <a:xfrm>
            <a:off x="838200" y="365125"/>
            <a:ext cx="10727724" cy="1325563"/>
          </a:xfrm>
        </p:spPr>
        <p:txBody>
          <a:bodyPr/>
          <a:lstStyle/>
          <a:p>
            <a:r>
              <a:rPr lang="en-US" dirty="0"/>
              <a:t>Should we spend $1MM on Customer Service?</a:t>
            </a:r>
          </a:p>
        </p:txBody>
      </p:sp>
      <p:graphicFrame>
        <p:nvGraphicFramePr>
          <p:cNvPr id="4" name="Content Placeholder 3">
            <a:extLst>
              <a:ext uri="{FF2B5EF4-FFF2-40B4-BE49-F238E27FC236}">
                <a16:creationId xmlns:a16="http://schemas.microsoft.com/office/drawing/2014/main" id="{2FC7FBA8-2B0C-F587-D702-B85968CC6E8E}"/>
              </a:ext>
            </a:extLst>
          </p:cNvPr>
          <p:cNvGraphicFramePr>
            <a:graphicFrameLocks noGrp="1"/>
          </p:cNvGraphicFramePr>
          <p:nvPr>
            <p:ph idx="1"/>
            <p:extLst>
              <p:ext uri="{D42A27DB-BD31-4B8C-83A1-F6EECF244321}">
                <p14:modId xmlns:p14="http://schemas.microsoft.com/office/powerpoint/2010/main" val="782629937"/>
              </p:ext>
            </p:extLst>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Course Development</a:t>
                      </a:r>
                    </a:p>
                  </a:txBody>
                  <a:tcPr/>
                </a:tc>
                <a:tc>
                  <a:txBody>
                    <a:bodyPr/>
                    <a:lstStyle/>
                    <a:p>
                      <a:r>
                        <a:rPr lang="en-US" sz="2400" dirty="0">
                          <a:solidFill>
                            <a:srgbClr val="FF0000"/>
                          </a:solidFill>
                        </a:rPr>
                        <a:t>300</a:t>
                      </a:r>
                    </a:p>
                  </a:txBody>
                  <a:tcPr/>
                </a:tc>
                <a:tc>
                  <a:txBody>
                    <a:bodyPr/>
                    <a:lstStyle/>
                    <a:p>
                      <a:r>
                        <a:rPr lang="en-US" sz="2400" dirty="0">
                          <a:solidFill>
                            <a:srgbClr val="FF0000"/>
                          </a:solidFill>
                        </a:rPr>
                        <a:t>$100</a:t>
                      </a:r>
                    </a:p>
                  </a:txBody>
                  <a:tcPr/>
                </a:tc>
                <a:tc>
                  <a:txBody>
                    <a:bodyPr/>
                    <a:lstStyle/>
                    <a:p>
                      <a:r>
                        <a:rPr lang="en-US" sz="2400" dirty="0">
                          <a:solidFill>
                            <a:srgbClr val="FF0000"/>
                          </a:solidFill>
                        </a:rPr>
                        <a:t>$30,000</a:t>
                      </a:r>
                    </a:p>
                  </a:txBody>
                  <a:tcPr/>
                </a:tc>
                <a:extLst>
                  <a:ext uri="{0D108BD9-81ED-4DB2-BD59-A6C34878D82A}">
                    <a16:rowId xmlns:a16="http://schemas.microsoft.com/office/drawing/2014/main" val="2570349243"/>
                  </a:ext>
                </a:extLst>
              </a:tr>
              <a:tr h="370840">
                <a:tc>
                  <a:txBody>
                    <a:bodyPr/>
                    <a:lstStyle/>
                    <a:p>
                      <a:r>
                        <a:rPr lang="en-US" sz="2400" dirty="0"/>
                        <a:t>CSR Time in Training Annually</a:t>
                      </a:r>
                    </a:p>
                  </a:txBody>
                  <a:tcPr/>
                </a:tc>
                <a:tc>
                  <a:txBody>
                    <a:bodyPr/>
                    <a:lstStyle/>
                    <a:p>
                      <a:r>
                        <a:rPr lang="en-US" sz="2400" dirty="0">
                          <a:solidFill>
                            <a:srgbClr val="FF0000"/>
                          </a:solidFill>
                        </a:rPr>
                        <a:t>50</a:t>
                      </a:r>
                    </a:p>
                  </a:txBody>
                  <a:tcPr/>
                </a:tc>
                <a:tc>
                  <a:txBody>
                    <a:bodyPr/>
                    <a:lstStyle/>
                    <a:p>
                      <a:r>
                        <a:rPr lang="en-US" sz="2400" dirty="0">
                          <a:solidFill>
                            <a:srgbClr val="FF0000"/>
                          </a:solidFill>
                        </a:rPr>
                        <a:t>$80</a:t>
                      </a:r>
                    </a:p>
                  </a:txBody>
                  <a:tcPr/>
                </a:tc>
                <a:tc>
                  <a:txBody>
                    <a:bodyPr/>
                    <a:lstStyle/>
                    <a:p>
                      <a:r>
                        <a:rPr lang="en-US" sz="2400" dirty="0">
                          <a:solidFill>
                            <a:srgbClr val="FF0000"/>
                          </a:solidFill>
                        </a:rPr>
                        <a:t>$4,000</a:t>
                      </a:r>
                    </a:p>
                  </a:txBody>
                  <a:tcPr/>
                </a:tc>
                <a:extLst>
                  <a:ext uri="{0D108BD9-81ED-4DB2-BD59-A6C34878D82A}">
                    <a16:rowId xmlns:a16="http://schemas.microsoft.com/office/drawing/2014/main" val="854921221"/>
                  </a:ext>
                </a:extLst>
              </a:tr>
              <a:tr h="370840">
                <a:tc>
                  <a:txBody>
                    <a:bodyPr/>
                    <a:lstStyle/>
                    <a:p>
                      <a:r>
                        <a:rPr lang="en-US" sz="2400" dirty="0"/>
                        <a:t>Reduced Ticket Time Annually</a:t>
                      </a:r>
                    </a:p>
                  </a:txBody>
                  <a:tcPr/>
                </a:tc>
                <a:tc>
                  <a:txBody>
                    <a:bodyPr/>
                    <a:lstStyle/>
                    <a:p>
                      <a:r>
                        <a:rPr lang="en-US" sz="2400" dirty="0"/>
                        <a:t>500</a:t>
                      </a:r>
                    </a:p>
                  </a:txBody>
                  <a:tcPr/>
                </a:tc>
                <a:tc>
                  <a:txBody>
                    <a:bodyPr/>
                    <a:lstStyle/>
                    <a:p>
                      <a:r>
                        <a:rPr lang="en-US" sz="2400" dirty="0"/>
                        <a:t>$80</a:t>
                      </a:r>
                    </a:p>
                  </a:txBody>
                  <a:tcPr/>
                </a:tc>
                <a:tc>
                  <a:txBody>
                    <a:bodyPr/>
                    <a:lstStyle/>
                    <a:p>
                      <a:r>
                        <a:rPr lang="en-US" sz="2400" dirty="0"/>
                        <a:t>$40,000</a:t>
                      </a:r>
                    </a:p>
                  </a:txBody>
                  <a:tcPr/>
                </a:tc>
                <a:extLst>
                  <a:ext uri="{0D108BD9-81ED-4DB2-BD59-A6C34878D82A}">
                    <a16:rowId xmlns:a16="http://schemas.microsoft.com/office/drawing/2014/main" val="3413833797"/>
                  </a:ext>
                </a:extLst>
              </a:tr>
              <a:tr h="370840">
                <a:tc>
                  <a:txBody>
                    <a:bodyPr/>
                    <a:lstStyle/>
                    <a:p>
                      <a:r>
                        <a:rPr lang="en-US" sz="2400" dirty="0"/>
                        <a:t>Reduced Cancel + New Sales</a:t>
                      </a:r>
                    </a:p>
                  </a:txBody>
                  <a:tcPr/>
                </a:tc>
                <a:tc>
                  <a:txBody>
                    <a:bodyPr/>
                    <a:lstStyle/>
                    <a:p>
                      <a:r>
                        <a:rPr lang="en-US" sz="2400" dirty="0"/>
                        <a:t>10</a:t>
                      </a:r>
                    </a:p>
                  </a:txBody>
                  <a:tcPr/>
                </a:tc>
                <a:tc>
                  <a:txBody>
                    <a:bodyPr/>
                    <a:lstStyle/>
                    <a:p>
                      <a:r>
                        <a:rPr lang="en-US" sz="2400" dirty="0"/>
                        <a:t>$200</a:t>
                      </a:r>
                    </a:p>
                  </a:txBody>
                  <a:tcPr/>
                </a:tc>
                <a:tc>
                  <a:txBody>
                    <a:bodyPr/>
                    <a:lstStyle/>
                    <a:p>
                      <a:r>
                        <a:rPr lang="en-US" sz="2400" dirty="0"/>
                        <a:t>$2,000</a:t>
                      </a:r>
                    </a:p>
                  </a:txBody>
                  <a:tcPr/>
                </a:tc>
                <a:extLst>
                  <a:ext uri="{0D108BD9-81ED-4DB2-BD59-A6C34878D82A}">
                    <a16:rowId xmlns:a16="http://schemas.microsoft.com/office/drawing/2014/main" val="1698242292"/>
                  </a:ext>
                </a:extLst>
              </a:tr>
              <a:tr h="370840">
                <a:tc>
                  <a:txBody>
                    <a:bodyPr/>
                    <a:lstStyle/>
                    <a:p>
                      <a:r>
                        <a:rPr lang="en-US" sz="2400" dirty="0"/>
                        <a:t>CSR staff churn</a:t>
                      </a:r>
                    </a:p>
                  </a:txBody>
                  <a:tcPr/>
                </a:tc>
                <a:tc>
                  <a:txBody>
                    <a:bodyPr/>
                    <a:lstStyle/>
                    <a:p>
                      <a:r>
                        <a:rPr lang="en-US" sz="2400" dirty="0">
                          <a:solidFill>
                            <a:srgbClr val="FF0000"/>
                          </a:solidFill>
                        </a:rPr>
                        <a:t>120</a:t>
                      </a:r>
                    </a:p>
                  </a:txBody>
                  <a:tcPr/>
                </a:tc>
                <a:tc>
                  <a:txBody>
                    <a:bodyPr/>
                    <a:lstStyle/>
                    <a:p>
                      <a:r>
                        <a:rPr lang="en-US" sz="2400" dirty="0">
                          <a:solidFill>
                            <a:srgbClr val="FF0000"/>
                          </a:solidFill>
                        </a:rPr>
                        <a:t>$200</a:t>
                      </a:r>
                    </a:p>
                  </a:txBody>
                  <a:tcPr/>
                </a:tc>
                <a:tc>
                  <a:txBody>
                    <a:bodyPr/>
                    <a:lstStyle/>
                    <a:p>
                      <a:r>
                        <a:rPr lang="en-US" sz="2400" dirty="0">
                          <a:solidFill>
                            <a:srgbClr val="FF0000"/>
                          </a:solidFill>
                        </a:rPr>
                        <a:t>$24,000</a:t>
                      </a:r>
                    </a:p>
                  </a:txBody>
                  <a:tcPr/>
                </a:tc>
                <a:extLst>
                  <a:ext uri="{0D108BD9-81ED-4DB2-BD59-A6C34878D82A}">
                    <a16:rowId xmlns:a16="http://schemas.microsoft.com/office/drawing/2014/main" val="3563579671"/>
                  </a:ext>
                </a:extLst>
              </a:tr>
            </a:tbl>
          </a:graphicData>
        </a:graphic>
      </p:graphicFrame>
    </p:spTree>
    <p:extLst>
      <p:ext uri="{BB962C8B-B14F-4D97-AF65-F5344CB8AC3E}">
        <p14:creationId xmlns:p14="http://schemas.microsoft.com/office/powerpoint/2010/main" val="3485654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16ED-8D3E-C4E5-2079-100B714D7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69A2B-19B7-F317-D6BF-A608A1AC0058}"/>
              </a:ext>
            </a:extLst>
          </p:cNvPr>
          <p:cNvSpPr>
            <a:spLocks noGrp="1"/>
          </p:cNvSpPr>
          <p:nvPr>
            <p:ph type="title"/>
          </p:nvPr>
        </p:nvSpPr>
        <p:spPr>
          <a:xfrm>
            <a:off x="838200" y="365125"/>
            <a:ext cx="10727724" cy="1325563"/>
          </a:xfrm>
        </p:spPr>
        <p:txBody>
          <a:bodyPr/>
          <a:lstStyle/>
          <a:p>
            <a:r>
              <a:rPr lang="en-US" dirty="0"/>
              <a:t>Should we spend $1MM on Customer Service?</a:t>
            </a:r>
          </a:p>
        </p:txBody>
      </p:sp>
      <p:graphicFrame>
        <p:nvGraphicFramePr>
          <p:cNvPr id="4" name="Content Placeholder 3">
            <a:extLst>
              <a:ext uri="{FF2B5EF4-FFF2-40B4-BE49-F238E27FC236}">
                <a16:creationId xmlns:a16="http://schemas.microsoft.com/office/drawing/2014/main" id="{48249951-9671-DB68-84B3-81E020CDCA4F}"/>
              </a:ext>
            </a:extLst>
          </p:cNvPr>
          <p:cNvGraphicFramePr>
            <a:graphicFrameLocks noGrp="1"/>
          </p:cNvGraphicFramePr>
          <p:nvPr>
            <p:ph idx="1"/>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Course Development</a:t>
                      </a:r>
                    </a:p>
                  </a:txBody>
                  <a:tcPr/>
                </a:tc>
                <a:tc>
                  <a:txBody>
                    <a:bodyPr/>
                    <a:lstStyle/>
                    <a:p>
                      <a:r>
                        <a:rPr lang="en-US" sz="2400" dirty="0">
                          <a:solidFill>
                            <a:srgbClr val="FF0000"/>
                          </a:solidFill>
                        </a:rPr>
                        <a:t>300</a:t>
                      </a:r>
                    </a:p>
                  </a:txBody>
                  <a:tcPr/>
                </a:tc>
                <a:tc>
                  <a:txBody>
                    <a:bodyPr/>
                    <a:lstStyle/>
                    <a:p>
                      <a:r>
                        <a:rPr lang="en-US" sz="2400" dirty="0">
                          <a:solidFill>
                            <a:srgbClr val="FF0000"/>
                          </a:solidFill>
                        </a:rPr>
                        <a:t>$100</a:t>
                      </a:r>
                    </a:p>
                  </a:txBody>
                  <a:tcPr/>
                </a:tc>
                <a:tc>
                  <a:txBody>
                    <a:bodyPr/>
                    <a:lstStyle/>
                    <a:p>
                      <a:r>
                        <a:rPr lang="en-US" sz="2400" dirty="0">
                          <a:solidFill>
                            <a:srgbClr val="FF0000"/>
                          </a:solidFill>
                        </a:rPr>
                        <a:t>$30,000</a:t>
                      </a:r>
                    </a:p>
                  </a:txBody>
                  <a:tcPr/>
                </a:tc>
                <a:extLst>
                  <a:ext uri="{0D108BD9-81ED-4DB2-BD59-A6C34878D82A}">
                    <a16:rowId xmlns:a16="http://schemas.microsoft.com/office/drawing/2014/main" val="2570349243"/>
                  </a:ext>
                </a:extLst>
              </a:tr>
              <a:tr h="370840">
                <a:tc>
                  <a:txBody>
                    <a:bodyPr/>
                    <a:lstStyle/>
                    <a:p>
                      <a:r>
                        <a:rPr lang="en-US" sz="2400" dirty="0"/>
                        <a:t>CSR Time in Training Annually</a:t>
                      </a:r>
                    </a:p>
                  </a:txBody>
                  <a:tcPr/>
                </a:tc>
                <a:tc>
                  <a:txBody>
                    <a:bodyPr/>
                    <a:lstStyle/>
                    <a:p>
                      <a:r>
                        <a:rPr lang="en-US" sz="2400" dirty="0">
                          <a:solidFill>
                            <a:srgbClr val="FF0000"/>
                          </a:solidFill>
                        </a:rPr>
                        <a:t>50</a:t>
                      </a:r>
                    </a:p>
                  </a:txBody>
                  <a:tcPr/>
                </a:tc>
                <a:tc>
                  <a:txBody>
                    <a:bodyPr/>
                    <a:lstStyle/>
                    <a:p>
                      <a:r>
                        <a:rPr lang="en-US" sz="2400" dirty="0">
                          <a:solidFill>
                            <a:srgbClr val="FF0000"/>
                          </a:solidFill>
                        </a:rPr>
                        <a:t>$80</a:t>
                      </a:r>
                    </a:p>
                  </a:txBody>
                  <a:tcPr/>
                </a:tc>
                <a:tc>
                  <a:txBody>
                    <a:bodyPr/>
                    <a:lstStyle/>
                    <a:p>
                      <a:r>
                        <a:rPr lang="en-US" sz="2400" dirty="0">
                          <a:solidFill>
                            <a:srgbClr val="FF0000"/>
                          </a:solidFill>
                        </a:rPr>
                        <a:t>$4,000</a:t>
                      </a:r>
                    </a:p>
                  </a:txBody>
                  <a:tcPr/>
                </a:tc>
                <a:extLst>
                  <a:ext uri="{0D108BD9-81ED-4DB2-BD59-A6C34878D82A}">
                    <a16:rowId xmlns:a16="http://schemas.microsoft.com/office/drawing/2014/main" val="854921221"/>
                  </a:ext>
                </a:extLst>
              </a:tr>
              <a:tr h="370840">
                <a:tc>
                  <a:txBody>
                    <a:bodyPr/>
                    <a:lstStyle/>
                    <a:p>
                      <a:r>
                        <a:rPr lang="en-US" sz="2400" dirty="0"/>
                        <a:t>Reduced Ticket Time Annually</a:t>
                      </a:r>
                    </a:p>
                  </a:txBody>
                  <a:tcPr/>
                </a:tc>
                <a:tc>
                  <a:txBody>
                    <a:bodyPr/>
                    <a:lstStyle/>
                    <a:p>
                      <a:r>
                        <a:rPr lang="en-US" sz="2400" dirty="0"/>
                        <a:t>500</a:t>
                      </a:r>
                    </a:p>
                  </a:txBody>
                  <a:tcPr/>
                </a:tc>
                <a:tc>
                  <a:txBody>
                    <a:bodyPr/>
                    <a:lstStyle/>
                    <a:p>
                      <a:r>
                        <a:rPr lang="en-US" sz="2400" dirty="0"/>
                        <a:t>$80</a:t>
                      </a:r>
                    </a:p>
                  </a:txBody>
                  <a:tcPr/>
                </a:tc>
                <a:tc>
                  <a:txBody>
                    <a:bodyPr/>
                    <a:lstStyle/>
                    <a:p>
                      <a:r>
                        <a:rPr lang="en-US" sz="2400" dirty="0"/>
                        <a:t>$40,000</a:t>
                      </a:r>
                    </a:p>
                  </a:txBody>
                  <a:tcPr/>
                </a:tc>
                <a:extLst>
                  <a:ext uri="{0D108BD9-81ED-4DB2-BD59-A6C34878D82A}">
                    <a16:rowId xmlns:a16="http://schemas.microsoft.com/office/drawing/2014/main" val="3413833797"/>
                  </a:ext>
                </a:extLst>
              </a:tr>
              <a:tr h="370840">
                <a:tc>
                  <a:txBody>
                    <a:bodyPr/>
                    <a:lstStyle/>
                    <a:p>
                      <a:r>
                        <a:rPr lang="en-US" sz="2400" dirty="0"/>
                        <a:t>Reduced Cancel + New Sales</a:t>
                      </a:r>
                    </a:p>
                  </a:txBody>
                  <a:tcPr/>
                </a:tc>
                <a:tc>
                  <a:txBody>
                    <a:bodyPr/>
                    <a:lstStyle/>
                    <a:p>
                      <a:r>
                        <a:rPr lang="en-US" sz="2400" dirty="0"/>
                        <a:t>10</a:t>
                      </a:r>
                    </a:p>
                  </a:txBody>
                  <a:tcPr/>
                </a:tc>
                <a:tc>
                  <a:txBody>
                    <a:bodyPr/>
                    <a:lstStyle/>
                    <a:p>
                      <a:r>
                        <a:rPr lang="en-US" sz="2400" dirty="0"/>
                        <a:t>$200</a:t>
                      </a:r>
                    </a:p>
                  </a:txBody>
                  <a:tcPr/>
                </a:tc>
                <a:tc>
                  <a:txBody>
                    <a:bodyPr/>
                    <a:lstStyle/>
                    <a:p>
                      <a:r>
                        <a:rPr lang="en-US" sz="2400" dirty="0"/>
                        <a:t>$2,000</a:t>
                      </a:r>
                    </a:p>
                  </a:txBody>
                  <a:tcPr/>
                </a:tc>
                <a:extLst>
                  <a:ext uri="{0D108BD9-81ED-4DB2-BD59-A6C34878D82A}">
                    <a16:rowId xmlns:a16="http://schemas.microsoft.com/office/drawing/2014/main" val="1698242292"/>
                  </a:ext>
                </a:extLst>
              </a:tr>
              <a:tr h="370840">
                <a:tc>
                  <a:txBody>
                    <a:bodyPr/>
                    <a:lstStyle/>
                    <a:p>
                      <a:r>
                        <a:rPr lang="en-US" sz="2400" dirty="0"/>
                        <a:t>CSR staff churn</a:t>
                      </a:r>
                    </a:p>
                  </a:txBody>
                  <a:tcPr/>
                </a:tc>
                <a:tc>
                  <a:txBody>
                    <a:bodyPr/>
                    <a:lstStyle/>
                    <a:p>
                      <a:r>
                        <a:rPr lang="en-US" sz="2400" dirty="0">
                          <a:solidFill>
                            <a:srgbClr val="FF0000"/>
                          </a:solidFill>
                        </a:rPr>
                        <a:t>120</a:t>
                      </a:r>
                    </a:p>
                  </a:txBody>
                  <a:tcPr/>
                </a:tc>
                <a:tc>
                  <a:txBody>
                    <a:bodyPr/>
                    <a:lstStyle/>
                    <a:p>
                      <a:r>
                        <a:rPr lang="en-US" sz="2400" dirty="0">
                          <a:solidFill>
                            <a:srgbClr val="FF0000"/>
                          </a:solidFill>
                        </a:rPr>
                        <a:t>$200</a:t>
                      </a:r>
                    </a:p>
                  </a:txBody>
                  <a:tcPr/>
                </a:tc>
                <a:tc>
                  <a:txBody>
                    <a:bodyPr/>
                    <a:lstStyle/>
                    <a:p>
                      <a:r>
                        <a:rPr lang="en-US" sz="2400" dirty="0">
                          <a:solidFill>
                            <a:srgbClr val="FF0000"/>
                          </a:solidFill>
                        </a:rPr>
                        <a:t>$24,000</a:t>
                      </a:r>
                    </a:p>
                  </a:txBody>
                  <a:tcPr/>
                </a:tc>
                <a:extLst>
                  <a:ext uri="{0D108BD9-81ED-4DB2-BD59-A6C34878D82A}">
                    <a16:rowId xmlns:a16="http://schemas.microsoft.com/office/drawing/2014/main" val="3563579671"/>
                  </a:ext>
                </a:extLst>
              </a:tr>
            </a:tbl>
          </a:graphicData>
        </a:graphic>
      </p:graphicFrame>
      <p:graphicFrame>
        <p:nvGraphicFramePr>
          <p:cNvPr id="5" name="Table 4">
            <a:extLst>
              <a:ext uri="{FF2B5EF4-FFF2-40B4-BE49-F238E27FC236}">
                <a16:creationId xmlns:a16="http://schemas.microsoft.com/office/drawing/2014/main" id="{65B02279-05BE-E481-5030-2410EC79C9B6}"/>
              </a:ext>
            </a:extLst>
          </p:cNvPr>
          <p:cNvGraphicFramePr>
            <a:graphicFrameLocks noGrp="1"/>
          </p:cNvGraphicFramePr>
          <p:nvPr/>
        </p:nvGraphicFramePr>
        <p:xfrm>
          <a:off x="348394" y="4127478"/>
          <a:ext cx="11217530" cy="2691650"/>
        </p:xfrm>
        <a:graphic>
          <a:graphicData uri="http://schemas.openxmlformats.org/drawingml/2006/table">
            <a:tbl>
              <a:tblPr firstRow="1" firstCol="1">
                <a:tableStyleId>{5C22544A-7EE6-4342-B048-85BDC9FD1C3A}</a:tableStyleId>
              </a:tblPr>
              <a:tblGrid>
                <a:gridCol w="1394023">
                  <a:extLst>
                    <a:ext uri="{9D8B030D-6E8A-4147-A177-3AD203B41FA5}">
                      <a16:colId xmlns:a16="http://schemas.microsoft.com/office/drawing/2014/main" val="2348673281"/>
                    </a:ext>
                  </a:extLst>
                </a:gridCol>
                <a:gridCol w="1459369">
                  <a:extLst>
                    <a:ext uri="{9D8B030D-6E8A-4147-A177-3AD203B41FA5}">
                      <a16:colId xmlns:a16="http://schemas.microsoft.com/office/drawing/2014/main" val="2421829431"/>
                    </a:ext>
                  </a:extLst>
                </a:gridCol>
                <a:gridCol w="1394023">
                  <a:extLst>
                    <a:ext uri="{9D8B030D-6E8A-4147-A177-3AD203B41FA5}">
                      <a16:colId xmlns:a16="http://schemas.microsoft.com/office/drawing/2014/main" val="1103972742"/>
                    </a:ext>
                  </a:extLst>
                </a:gridCol>
                <a:gridCol w="1394023">
                  <a:extLst>
                    <a:ext uri="{9D8B030D-6E8A-4147-A177-3AD203B41FA5}">
                      <a16:colId xmlns:a16="http://schemas.microsoft.com/office/drawing/2014/main" val="480778866"/>
                    </a:ext>
                  </a:extLst>
                </a:gridCol>
                <a:gridCol w="1394023">
                  <a:extLst>
                    <a:ext uri="{9D8B030D-6E8A-4147-A177-3AD203B41FA5}">
                      <a16:colId xmlns:a16="http://schemas.microsoft.com/office/drawing/2014/main" val="1318469150"/>
                    </a:ext>
                  </a:extLst>
                </a:gridCol>
                <a:gridCol w="1394023">
                  <a:extLst>
                    <a:ext uri="{9D8B030D-6E8A-4147-A177-3AD203B41FA5}">
                      <a16:colId xmlns:a16="http://schemas.microsoft.com/office/drawing/2014/main" val="2135205503"/>
                    </a:ext>
                  </a:extLst>
                </a:gridCol>
                <a:gridCol w="1394023">
                  <a:extLst>
                    <a:ext uri="{9D8B030D-6E8A-4147-A177-3AD203B41FA5}">
                      <a16:colId xmlns:a16="http://schemas.microsoft.com/office/drawing/2014/main" val="720066215"/>
                    </a:ext>
                  </a:extLst>
                </a:gridCol>
                <a:gridCol w="1394023">
                  <a:extLst>
                    <a:ext uri="{9D8B030D-6E8A-4147-A177-3AD203B41FA5}">
                      <a16:colId xmlns:a16="http://schemas.microsoft.com/office/drawing/2014/main" val="66595569"/>
                    </a:ext>
                  </a:extLst>
                </a:gridCol>
              </a:tblGrid>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1/1/2025</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1/1/2026</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1/1/2030</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92446991"/>
                  </a:ext>
                </a:extLst>
              </a:tr>
              <a:tr h="43994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$42,000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$42,000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$42,000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$42,000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$42,000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$210,000 </a:t>
                      </a:r>
                    </a:p>
                  </a:txBody>
                  <a:tcPr marL="9525" marR="9525" marT="9525" marB="0" anchor="b"/>
                </a:tc>
                <a:extLst>
                  <a:ext uri="{0D108BD9-81ED-4DB2-BD59-A6C34878D82A}">
                    <a16:rowId xmlns:a16="http://schemas.microsoft.com/office/drawing/2014/main" val="294097160"/>
                  </a:ext>
                </a:extLst>
              </a:tr>
              <a:tr h="243061">
                <a:tc>
                  <a:txBody>
                    <a:bodyPr/>
                    <a:lstStyle/>
                    <a:p>
                      <a:pPr algn="l" fontAlgn="b"/>
                      <a:r>
                        <a:rPr lang="en-US" sz="2400" u="none" strike="noStrike">
                          <a:effectLst/>
                        </a:rPr>
                        <a:t>Expenses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($30,000)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($24,000)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($24,000)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($24,000)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($24,000)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($24,000)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($150,000)</a:t>
                      </a:r>
                    </a:p>
                  </a:txBody>
                  <a:tcPr marL="9525" marR="9525" marT="9525" marB="0" anchor="b"/>
                </a:tc>
                <a:extLst>
                  <a:ext uri="{0D108BD9-81ED-4DB2-BD59-A6C34878D82A}">
                    <a16:rowId xmlns:a16="http://schemas.microsoft.com/office/drawing/2014/main" val="3454417169"/>
                  </a:ext>
                </a:extLst>
              </a:tr>
              <a:tr h="243061">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($30,000)</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$18,000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$18,000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$18,000 </a:t>
                      </a: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$60,000 </a:t>
                      </a:r>
                    </a:p>
                  </a:txBody>
                  <a:tcPr marL="9525" marR="9525" marT="9525" marB="0" anchor="b"/>
                </a:tc>
                <a:extLst>
                  <a:ext uri="{0D108BD9-81ED-4DB2-BD59-A6C34878D82A}">
                    <a16:rowId xmlns:a16="http://schemas.microsoft.com/office/drawing/2014/main" val="2354523541"/>
                  </a:ext>
                </a:extLst>
              </a:tr>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97005491"/>
                  </a:ext>
                </a:extLst>
              </a:tr>
              <a:tr h="243061">
                <a:tc>
                  <a:txBody>
                    <a:bodyPr/>
                    <a:lstStyle/>
                    <a:p>
                      <a:pPr algn="l" fontAlgn="b"/>
                      <a:r>
                        <a:rPr lang="en-US" sz="2400" u="none" strike="noStrike">
                          <a:effectLst/>
                        </a:rPr>
                        <a:t>IRR</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52.8%</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10941622"/>
                  </a:ext>
                </a:extLst>
              </a:tr>
              <a:tr h="243061">
                <a:tc>
                  <a:txBody>
                    <a:bodyPr/>
                    <a:lstStyle/>
                    <a:p>
                      <a:pPr algn="l" fontAlgn="b"/>
                      <a:r>
                        <a:rPr lang="en-US" sz="2400" u="none" strike="noStrike" dirty="0">
                          <a:effectLst/>
                        </a:rPr>
                        <a:t>ROI</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200%</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88459842"/>
                  </a:ext>
                </a:extLst>
              </a:tr>
            </a:tbl>
          </a:graphicData>
        </a:graphic>
      </p:graphicFrame>
    </p:spTree>
    <p:extLst>
      <p:ext uri="{BB962C8B-B14F-4D97-AF65-F5344CB8AC3E}">
        <p14:creationId xmlns:p14="http://schemas.microsoft.com/office/powerpoint/2010/main" val="3070517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165E8-2DDC-3AF1-8AD9-8BAB6F7A6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CBFA8-BE96-D4F0-BBCB-9B6C116E8DD8}"/>
              </a:ext>
            </a:extLst>
          </p:cNvPr>
          <p:cNvSpPr>
            <a:spLocks noGrp="1"/>
          </p:cNvSpPr>
          <p:nvPr>
            <p:ph type="title"/>
          </p:nvPr>
        </p:nvSpPr>
        <p:spPr>
          <a:xfrm>
            <a:off x="838200" y="365125"/>
            <a:ext cx="10727724" cy="1325563"/>
          </a:xfrm>
        </p:spPr>
        <p:txBody>
          <a:bodyPr/>
          <a:lstStyle/>
          <a:p>
            <a:r>
              <a:rPr lang="en-US" dirty="0"/>
              <a:t>Should we spend $500K Improving Security?</a:t>
            </a:r>
          </a:p>
        </p:txBody>
      </p:sp>
      <p:graphicFrame>
        <p:nvGraphicFramePr>
          <p:cNvPr id="4" name="Content Placeholder 3">
            <a:extLst>
              <a:ext uri="{FF2B5EF4-FFF2-40B4-BE49-F238E27FC236}">
                <a16:creationId xmlns:a16="http://schemas.microsoft.com/office/drawing/2014/main" id="{214656D3-85F1-8A23-07E0-1DABF3890145}"/>
              </a:ext>
            </a:extLst>
          </p:cNvPr>
          <p:cNvGraphicFramePr>
            <a:graphicFrameLocks noGrp="1"/>
          </p:cNvGraphicFramePr>
          <p:nvPr>
            <p:ph idx="1"/>
            <p:extLst>
              <p:ext uri="{D42A27DB-BD31-4B8C-83A1-F6EECF244321}">
                <p14:modId xmlns:p14="http://schemas.microsoft.com/office/powerpoint/2010/main" val="986475767"/>
              </p:ext>
            </p:extLst>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Avoided lost work</a:t>
                      </a:r>
                    </a:p>
                  </a:txBody>
                  <a:tcPr/>
                </a:tc>
                <a:tc>
                  <a:txBody>
                    <a:bodyPr/>
                    <a:lstStyle/>
                    <a:p>
                      <a:r>
                        <a:rPr lang="en-US" sz="2400" dirty="0">
                          <a:solidFill>
                            <a:schemeClr val="tx1"/>
                          </a:solidFill>
                        </a:rPr>
                        <a:t>800</a:t>
                      </a:r>
                    </a:p>
                  </a:txBody>
                  <a:tcPr/>
                </a:tc>
                <a:tc>
                  <a:txBody>
                    <a:bodyPr/>
                    <a:lstStyle/>
                    <a:p>
                      <a:r>
                        <a:rPr lang="en-US" sz="2400" dirty="0">
                          <a:solidFill>
                            <a:schemeClr val="tx1"/>
                          </a:solidFill>
                        </a:rPr>
                        <a:t>$150</a:t>
                      </a:r>
                    </a:p>
                  </a:txBody>
                  <a:tcPr/>
                </a:tc>
                <a:tc>
                  <a:txBody>
                    <a:bodyPr/>
                    <a:lstStyle/>
                    <a:p>
                      <a:r>
                        <a:rPr lang="en-US" sz="2400" dirty="0">
                          <a:solidFill>
                            <a:schemeClr val="tx1"/>
                          </a:solidFill>
                        </a:rPr>
                        <a:t>$120,000</a:t>
                      </a:r>
                    </a:p>
                  </a:txBody>
                  <a:tcPr/>
                </a:tc>
                <a:extLst>
                  <a:ext uri="{0D108BD9-81ED-4DB2-BD59-A6C34878D82A}">
                    <a16:rowId xmlns:a16="http://schemas.microsoft.com/office/drawing/2014/main" val="2570349243"/>
                  </a:ext>
                </a:extLst>
              </a:tr>
              <a:tr h="370840">
                <a:tc>
                  <a:txBody>
                    <a:bodyPr/>
                    <a:lstStyle/>
                    <a:p>
                      <a:r>
                        <a:rPr lang="en-US" sz="2400" dirty="0"/>
                        <a:t>Avoided lost business</a:t>
                      </a:r>
                    </a:p>
                  </a:txBody>
                  <a:tcPr/>
                </a:tc>
                <a:tc>
                  <a:txBody>
                    <a:bodyPr/>
                    <a:lstStyle/>
                    <a:p>
                      <a:endParaRPr lang="en-US" sz="2400" dirty="0">
                        <a:solidFill>
                          <a:schemeClr val="tx1"/>
                        </a:solidFill>
                      </a:endParaRPr>
                    </a:p>
                  </a:txBody>
                  <a:tcPr/>
                </a:tc>
                <a:tc>
                  <a:txBody>
                    <a:bodyPr/>
                    <a:lstStyle/>
                    <a:p>
                      <a:r>
                        <a:rPr lang="en-US" sz="2400" dirty="0">
                          <a:solidFill>
                            <a:schemeClr val="tx1"/>
                          </a:solidFill>
                        </a:rPr>
                        <a:t>$100,000</a:t>
                      </a:r>
                    </a:p>
                  </a:txBody>
                  <a:tcPr/>
                </a:tc>
                <a:tc>
                  <a:txBody>
                    <a:bodyPr/>
                    <a:lstStyle/>
                    <a:p>
                      <a:r>
                        <a:rPr lang="en-US" sz="2400" dirty="0">
                          <a:solidFill>
                            <a:schemeClr val="tx1"/>
                          </a:solidFill>
                        </a:rPr>
                        <a:t>$100,000</a:t>
                      </a:r>
                    </a:p>
                  </a:txBody>
                  <a:tcPr/>
                </a:tc>
                <a:extLst>
                  <a:ext uri="{0D108BD9-81ED-4DB2-BD59-A6C34878D82A}">
                    <a16:rowId xmlns:a16="http://schemas.microsoft.com/office/drawing/2014/main" val="854921221"/>
                  </a:ext>
                </a:extLst>
              </a:tr>
              <a:tr h="370840">
                <a:tc>
                  <a:txBody>
                    <a:bodyPr/>
                    <a:lstStyle/>
                    <a:p>
                      <a:r>
                        <a:rPr lang="en-US" sz="2400" dirty="0"/>
                        <a:t>Project Cost</a:t>
                      </a:r>
                    </a:p>
                  </a:txBody>
                  <a:tcPr/>
                </a:tc>
                <a:tc>
                  <a:txBody>
                    <a:bodyPr/>
                    <a:lstStyle/>
                    <a:p>
                      <a:endParaRPr lang="en-US" sz="2400" dirty="0"/>
                    </a:p>
                  </a:txBody>
                  <a:tcPr/>
                </a:tc>
                <a:tc>
                  <a:txBody>
                    <a:bodyPr/>
                    <a:lstStyle/>
                    <a:p>
                      <a:endParaRPr lang="en-US" sz="2400" dirty="0"/>
                    </a:p>
                  </a:txBody>
                  <a:tcPr/>
                </a:tc>
                <a:tc>
                  <a:txBody>
                    <a:bodyPr/>
                    <a:lstStyle/>
                    <a:p>
                      <a:r>
                        <a:rPr lang="en-US" sz="2400" dirty="0">
                          <a:solidFill>
                            <a:srgbClr val="FF0000"/>
                          </a:solidFill>
                        </a:rPr>
                        <a:t>$500,000</a:t>
                      </a:r>
                    </a:p>
                  </a:txBody>
                  <a:tcPr/>
                </a:tc>
                <a:extLst>
                  <a:ext uri="{0D108BD9-81ED-4DB2-BD59-A6C34878D82A}">
                    <a16:rowId xmlns:a16="http://schemas.microsoft.com/office/drawing/2014/main" val="3413833797"/>
                  </a:ext>
                </a:extLst>
              </a:tr>
              <a:tr h="370840">
                <a:tc>
                  <a:txBody>
                    <a:bodyPr/>
                    <a:lstStyle/>
                    <a:p>
                      <a:r>
                        <a:rPr lang="en-US" sz="2400" dirty="0"/>
                        <a:t>Annual Maintenance</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rgbClr val="FF0000"/>
                          </a:solidFill>
                        </a:rPr>
                        <a:t>$10,000</a:t>
                      </a:r>
                    </a:p>
                  </a:txBody>
                  <a:tcPr/>
                </a:tc>
                <a:extLst>
                  <a:ext uri="{0D108BD9-81ED-4DB2-BD59-A6C34878D82A}">
                    <a16:rowId xmlns:a16="http://schemas.microsoft.com/office/drawing/2014/main" val="3081902886"/>
                  </a:ext>
                </a:extLst>
              </a:tr>
              <a:tr h="370840">
                <a:tc>
                  <a:txBody>
                    <a:bodyPr/>
                    <a:lstStyle/>
                    <a:p>
                      <a:r>
                        <a:rPr lang="en-US" sz="2400" dirty="0"/>
                        <a:t>Probability of Attack per Year</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chemeClr val="tx1"/>
                          </a:solidFill>
                        </a:rPr>
                        <a:t>40%</a:t>
                      </a:r>
                    </a:p>
                  </a:txBody>
                  <a:tcPr/>
                </a:tc>
                <a:extLst>
                  <a:ext uri="{0D108BD9-81ED-4DB2-BD59-A6C34878D82A}">
                    <a16:rowId xmlns:a16="http://schemas.microsoft.com/office/drawing/2014/main" val="3563579671"/>
                  </a:ext>
                </a:extLst>
              </a:tr>
            </a:tbl>
          </a:graphicData>
        </a:graphic>
      </p:graphicFrame>
    </p:spTree>
    <p:extLst>
      <p:ext uri="{BB962C8B-B14F-4D97-AF65-F5344CB8AC3E}">
        <p14:creationId xmlns:p14="http://schemas.microsoft.com/office/powerpoint/2010/main" val="2189763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78ED6-994C-F61B-634E-842B6EF815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75D7E-EB7B-EFF3-2B43-1DF17DE955FC}"/>
              </a:ext>
            </a:extLst>
          </p:cNvPr>
          <p:cNvSpPr>
            <a:spLocks noGrp="1"/>
          </p:cNvSpPr>
          <p:nvPr>
            <p:ph type="title"/>
          </p:nvPr>
        </p:nvSpPr>
        <p:spPr>
          <a:xfrm>
            <a:off x="838200" y="365125"/>
            <a:ext cx="10727724" cy="1325563"/>
          </a:xfrm>
        </p:spPr>
        <p:txBody>
          <a:bodyPr/>
          <a:lstStyle/>
          <a:p>
            <a:r>
              <a:rPr lang="en-US" dirty="0"/>
              <a:t>Should we spend $500K Improving Security?</a:t>
            </a:r>
          </a:p>
        </p:txBody>
      </p:sp>
      <p:graphicFrame>
        <p:nvGraphicFramePr>
          <p:cNvPr id="4" name="Content Placeholder 3">
            <a:extLst>
              <a:ext uri="{FF2B5EF4-FFF2-40B4-BE49-F238E27FC236}">
                <a16:creationId xmlns:a16="http://schemas.microsoft.com/office/drawing/2014/main" id="{24EDF72D-86B8-4282-92AA-41D170468126}"/>
              </a:ext>
            </a:extLst>
          </p:cNvPr>
          <p:cNvGraphicFramePr>
            <a:graphicFrameLocks noGrp="1"/>
          </p:cNvGraphicFramePr>
          <p:nvPr>
            <p:ph idx="1"/>
          </p:nvPr>
        </p:nvGraphicFramePr>
        <p:xfrm>
          <a:off x="951642" y="1282914"/>
          <a:ext cx="10011033" cy="2743200"/>
        </p:xfrm>
        <a:graphic>
          <a:graphicData uri="http://schemas.openxmlformats.org/drawingml/2006/table">
            <a:tbl>
              <a:tblPr firstRow="1" bandRow="1">
                <a:tableStyleId>{5C22544A-7EE6-4342-B048-85BDC9FD1C3A}</a:tableStyleId>
              </a:tblPr>
              <a:tblGrid>
                <a:gridCol w="4207278">
                  <a:extLst>
                    <a:ext uri="{9D8B030D-6E8A-4147-A177-3AD203B41FA5}">
                      <a16:colId xmlns:a16="http://schemas.microsoft.com/office/drawing/2014/main" val="4086921166"/>
                    </a:ext>
                  </a:extLst>
                </a:gridCol>
                <a:gridCol w="1934585">
                  <a:extLst>
                    <a:ext uri="{9D8B030D-6E8A-4147-A177-3AD203B41FA5}">
                      <a16:colId xmlns:a16="http://schemas.microsoft.com/office/drawing/2014/main" val="193357129"/>
                    </a:ext>
                  </a:extLst>
                </a:gridCol>
                <a:gridCol w="1934585">
                  <a:extLst>
                    <a:ext uri="{9D8B030D-6E8A-4147-A177-3AD203B41FA5}">
                      <a16:colId xmlns:a16="http://schemas.microsoft.com/office/drawing/2014/main" val="3785542253"/>
                    </a:ext>
                  </a:extLst>
                </a:gridCol>
                <a:gridCol w="1934585">
                  <a:extLst>
                    <a:ext uri="{9D8B030D-6E8A-4147-A177-3AD203B41FA5}">
                      <a16:colId xmlns:a16="http://schemas.microsoft.com/office/drawing/2014/main" val="1112276944"/>
                    </a:ext>
                  </a:extLst>
                </a:gridCol>
              </a:tblGrid>
              <a:tr h="370840">
                <a:tc>
                  <a:txBody>
                    <a:bodyPr/>
                    <a:lstStyle/>
                    <a:p>
                      <a:endParaRPr lang="en-US" sz="2400" dirty="0"/>
                    </a:p>
                  </a:txBody>
                  <a:tcPr/>
                </a:tc>
                <a:tc>
                  <a:txBody>
                    <a:bodyPr/>
                    <a:lstStyle/>
                    <a:p>
                      <a:r>
                        <a:rPr lang="en-US" sz="2400" dirty="0"/>
                        <a:t>Hours</a:t>
                      </a:r>
                    </a:p>
                  </a:txBody>
                  <a:tcPr/>
                </a:tc>
                <a:tc>
                  <a:txBody>
                    <a:bodyPr/>
                    <a:lstStyle/>
                    <a:p>
                      <a:r>
                        <a:rPr lang="en-US" sz="2400" dirty="0"/>
                        <a:t>Cost/Unit</a:t>
                      </a:r>
                    </a:p>
                  </a:txBody>
                  <a:tcPr/>
                </a:tc>
                <a:tc>
                  <a:txBody>
                    <a:bodyPr/>
                    <a:lstStyle/>
                    <a:p>
                      <a:r>
                        <a:rPr lang="en-US" sz="2400" dirty="0"/>
                        <a:t>Extended</a:t>
                      </a:r>
                    </a:p>
                  </a:txBody>
                  <a:tcPr/>
                </a:tc>
                <a:extLst>
                  <a:ext uri="{0D108BD9-81ED-4DB2-BD59-A6C34878D82A}">
                    <a16:rowId xmlns:a16="http://schemas.microsoft.com/office/drawing/2014/main" val="105501069"/>
                  </a:ext>
                </a:extLst>
              </a:tr>
              <a:tr h="370840">
                <a:tc>
                  <a:txBody>
                    <a:bodyPr/>
                    <a:lstStyle/>
                    <a:p>
                      <a:r>
                        <a:rPr lang="en-US" sz="2400" dirty="0"/>
                        <a:t>Avoided lost work</a:t>
                      </a:r>
                    </a:p>
                  </a:txBody>
                  <a:tcPr/>
                </a:tc>
                <a:tc>
                  <a:txBody>
                    <a:bodyPr/>
                    <a:lstStyle/>
                    <a:p>
                      <a:r>
                        <a:rPr lang="en-US" sz="2400" dirty="0">
                          <a:solidFill>
                            <a:schemeClr val="tx1"/>
                          </a:solidFill>
                        </a:rPr>
                        <a:t>800</a:t>
                      </a:r>
                    </a:p>
                  </a:txBody>
                  <a:tcPr/>
                </a:tc>
                <a:tc>
                  <a:txBody>
                    <a:bodyPr/>
                    <a:lstStyle/>
                    <a:p>
                      <a:r>
                        <a:rPr lang="en-US" sz="2400" dirty="0">
                          <a:solidFill>
                            <a:schemeClr val="tx1"/>
                          </a:solidFill>
                        </a:rPr>
                        <a:t>$150</a:t>
                      </a:r>
                    </a:p>
                  </a:txBody>
                  <a:tcPr/>
                </a:tc>
                <a:tc>
                  <a:txBody>
                    <a:bodyPr/>
                    <a:lstStyle/>
                    <a:p>
                      <a:r>
                        <a:rPr lang="en-US" sz="2400" dirty="0">
                          <a:solidFill>
                            <a:schemeClr val="tx1"/>
                          </a:solidFill>
                        </a:rPr>
                        <a:t>$120,000</a:t>
                      </a:r>
                    </a:p>
                  </a:txBody>
                  <a:tcPr/>
                </a:tc>
                <a:extLst>
                  <a:ext uri="{0D108BD9-81ED-4DB2-BD59-A6C34878D82A}">
                    <a16:rowId xmlns:a16="http://schemas.microsoft.com/office/drawing/2014/main" val="2570349243"/>
                  </a:ext>
                </a:extLst>
              </a:tr>
              <a:tr h="370840">
                <a:tc>
                  <a:txBody>
                    <a:bodyPr/>
                    <a:lstStyle/>
                    <a:p>
                      <a:r>
                        <a:rPr lang="en-US" sz="2400" dirty="0"/>
                        <a:t>Avoided lost business</a:t>
                      </a:r>
                    </a:p>
                  </a:txBody>
                  <a:tcPr/>
                </a:tc>
                <a:tc>
                  <a:txBody>
                    <a:bodyPr/>
                    <a:lstStyle/>
                    <a:p>
                      <a:endParaRPr lang="en-US" sz="2400" dirty="0">
                        <a:solidFill>
                          <a:schemeClr val="tx1"/>
                        </a:solidFill>
                      </a:endParaRPr>
                    </a:p>
                  </a:txBody>
                  <a:tcPr/>
                </a:tc>
                <a:tc>
                  <a:txBody>
                    <a:bodyPr/>
                    <a:lstStyle/>
                    <a:p>
                      <a:r>
                        <a:rPr lang="en-US" sz="2400" dirty="0">
                          <a:solidFill>
                            <a:schemeClr val="tx1"/>
                          </a:solidFill>
                        </a:rPr>
                        <a:t>$100,000</a:t>
                      </a:r>
                    </a:p>
                  </a:txBody>
                  <a:tcPr/>
                </a:tc>
                <a:tc>
                  <a:txBody>
                    <a:bodyPr/>
                    <a:lstStyle/>
                    <a:p>
                      <a:r>
                        <a:rPr lang="en-US" sz="2400" dirty="0">
                          <a:solidFill>
                            <a:schemeClr val="tx1"/>
                          </a:solidFill>
                        </a:rPr>
                        <a:t>$100,000</a:t>
                      </a:r>
                    </a:p>
                  </a:txBody>
                  <a:tcPr/>
                </a:tc>
                <a:extLst>
                  <a:ext uri="{0D108BD9-81ED-4DB2-BD59-A6C34878D82A}">
                    <a16:rowId xmlns:a16="http://schemas.microsoft.com/office/drawing/2014/main" val="854921221"/>
                  </a:ext>
                </a:extLst>
              </a:tr>
              <a:tr h="370840">
                <a:tc>
                  <a:txBody>
                    <a:bodyPr/>
                    <a:lstStyle/>
                    <a:p>
                      <a:r>
                        <a:rPr lang="en-US" sz="2400" dirty="0"/>
                        <a:t>Project Cost</a:t>
                      </a:r>
                    </a:p>
                  </a:txBody>
                  <a:tcPr/>
                </a:tc>
                <a:tc>
                  <a:txBody>
                    <a:bodyPr/>
                    <a:lstStyle/>
                    <a:p>
                      <a:endParaRPr lang="en-US" sz="2400" dirty="0"/>
                    </a:p>
                  </a:txBody>
                  <a:tcPr/>
                </a:tc>
                <a:tc>
                  <a:txBody>
                    <a:bodyPr/>
                    <a:lstStyle/>
                    <a:p>
                      <a:endParaRPr lang="en-US" sz="2400" dirty="0"/>
                    </a:p>
                  </a:txBody>
                  <a:tcPr/>
                </a:tc>
                <a:tc>
                  <a:txBody>
                    <a:bodyPr/>
                    <a:lstStyle/>
                    <a:p>
                      <a:r>
                        <a:rPr lang="en-US" sz="2400" dirty="0">
                          <a:solidFill>
                            <a:srgbClr val="FF0000"/>
                          </a:solidFill>
                        </a:rPr>
                        <a:t>$500,000</a:t>
                      </a:r>
                    </a:p>
                  </a:txBody>
                  <a:tcPr/>
                </a:tc>
                <a:extLst>
                  <a:ext uri="{0D108BD9-81ED-4DB2-BD59-A6C34878D82A}">
                    <a16:rowId xmlns:a16="http://schemas.microsoft.com/office/drawing/2014/main" val="3413833797"/>
                  </a:ext>
                </a:extLst>
              </a:tr>
              <a:tr h="370840">
                <a:tc>
                  <a:txBody>
                    <a:bodyPr/>
                    <a:lstStyle/>
                    <a:p>
                      <a:r>
                        <a:rPr lang="en-US" sz="2400" dirty="0"/>
                        <a:t>Annual Maintenance</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rgbClr val="FF0000"/>
                          </a:solidFill>
                        </a:rPr>
                        <a:t>$10,000</a:t>
                      </a:r>
                    </a:p>
                  </a:txBody>
                  <a:tcPr/>
                </a:tc>
                <a:extLst>
                  <a:ext uri="{0D108BD9-81ED-4DB2-BD59-A6C34878D82A}">
                    <a16:rowId xmlns:a16="http://schemas.microsoft.com/office/drawing/2014/main" val="3081902886"/>
                  </a:ext>
                </a:extLst>
              </a:tr>
              <a:tr h="370840">
                <a:tc>
                  <a:txBody>
                    <a:bodyPr/>
                    <a:lstStyle/>
                    <a:p>
                      <a:r>
                        <a:rPr lang="en-US" sz="2400" dirty="0"/>
                        <a:t>Probability of Attack per Year</a:t>
                      </a:r>
                    </a:p>
                  </a:txBody>
                  <a:tcPr/>
                </a:tc>
                <a:tc>
                  <a:txBody>
                    <a:bodyPr/>
                    <a:lstStyle/>
                    <a:p>
                      <a:endParaRPr lang="en-US" sz="2400" dirty="0">
                        <a:solidFill>
                          <a:srgbClr val="FF0000"/>
                        </a:solidFill>
                      </a:endParaRPr>
                    </a:p>
                  </a:txBody>
                  <a:tcPr/>
                </a:tc>
                <a:tc>
                  <a:txBody>
                    <a:bodyPr/>
                    <a:lstStyle/>
                    <a:p>
                      <a:endParaRPr lang="en-US" sz="2400" dirty="0">
                        <a:solidFill>
                          <a:srgbClr val="FF0000"/>
                        </a:solidFill>
                      </a:endParaRPr>
                    </a:p>
                  </a:txBody>
                  <a:tcPr/>
                </a:tc>
                <a:tc>
                  <a:txBody>
                    <a:bodyPr/>
                    <a:lstStyle/>
                    <a:p>
                      <a:r>
                        <a:rPr lang="en-US" sz="2400" dirty="0">
                          <a:solidFill>
                            <a:schemeClr val="tx1"/>
                          </a:solidFill>
                        </a:rPr>
                        <a:t>40%</a:t>
                      </a:r>
                    </a:p>
                  </a:txBody>
                  <a:tcPr/>
                </a:tc>
                <a:extLst>
                  <a:ext uri="{0D108BD9-81ED-4DB2-BD59-A6C34878D82A}">
                    <a16:rowId xmlns:a16="http://schemas.microsoft.com/office/drawing/2014/main" val="3563579671"/>
                  </a:ext>
                </a:extLst>
              </a:tr>
            </a:tbl>
          </a:graphicData>
        </a:graphic>
      </p:graphicFrame>
      <p:graphicFrame>
        <p:nvGraphicFramePr>
          <p:cNvPr id="5" name="Table 4">
            <a:extLst>
              <a:ext uri="{FF2B5EF4-FFF2-40B4-BE49-F238E27FC236}">
                <a16:creationId xmlns:a16="http://schemas.microsoft.com/office/drawing/2014/main" id="{21E7A398-7ADB-9713-3D2B-79DE01BFD321}"/>
              </a:ext>
            </a:extLst>
          </p:cNvPr>
          <p:cNvGraphicFramePr>
            <a:graphicFrameLocks noGrp="1"/>
          </p:cNvGraphicFramePr>
          <p:nvPr/>
        </p:nvGraphicFramePr>
        <p:xfrm>
          <a:off x="153892" y="4073352"/>
          <a:ext cx="11884216" cy="2691650"/>
        </p:xfrm>
        <a:graphic>
          <a:graphicData uri="http://schemas.openxmlformats.org/drawingml/2006/table">
            <a:tbl>
              <a:tblPr firstRow="1" firstCol="1">
                <a:tableStyleId>{5C22544A-7EE6-4342-B048-85BDC9FD1C3A}</a:tableStyleId>
              </a:tblPr>
              <a:tblGrid>
                <a:gridCol w="1461888">
                  <a:extLst>
                    <a:ext uri="{9D8B030D-6E8A-4147-A177-3AD203B41FA5}">
                      <a16:colId xmlns:a16="http://schemas.microsoft.com/office/drawing/2014/main" val="2348673281"/>
                    </a:ext>
                  </a:extLst>
                </a:gridCol>
                <a:gridCol w="1651000">
                  <a:extLst>
                    <a:ext uri="{9D8B030D-6E8A-4147-A177-3AD203B41FA5}">
                      <a16:colId xmlns:a16="http://schemas.microsoft.com/office/drawing/2014/main" val="2421829431"/>
                    </a:ext>
                  </a:extLst>
                </a:gridCol>
                <a:gridCol w="1461888">
                  <a:extLst>
                    <a:ext uri="{9D8B030D-6E8A-4147-A177-3AD203B41FA5}">
                      <a16:colId xmlns:a16="http://schemas.microsoft.com/office/drawing/2014/main" val="1103972742"/>
                    </a:ext>
                  </a:extLst>
                </a:gridCol>
                <a:gridCol w="1461888">
                  <a:extLst>
                    <a:ext uri="{9D8B030D-6E8A-4147-A177-3AD203B41FA5}">
                      <a16:colId xmlns:a16="http://schemas.microsoft.com/office/drawing/2014/main" val="480778866"/>
                    </a:ext>
                  </a:extLst>
                </a:gridCol>
                <a:gridCol w="1461888">
                  <a:extLst>
                    <a:ext uri="{9D8B030D-6E8A-4147-A177-3AD203B41FA5}">
                      <a16:colId xmlns:a16="http://schemas.microsoft.com/office/drawing/2014/main" val="1318469150"/>
                    </a:ext>
                  </a:extLst>
                </a:gridCol>
                <a:gridCol w="1461888">
                  <a:extLst>
                    <a:ext uri="{9D8B030D-6E8A-4147-A177-3AD203B41FA5}">
                      <a16:colId xmlns:a16="http://schemas.microsoft.com/office/drawing/2014/main" val="2135205503"/>
                    </a:ext>
                  </a:extLst>
                </a:gridCol>
                <a:gridCol w="1461888">
                  <a:extLst>
                    <a:ext uri="{9D8B030D-6E8A-4147-A177-3AD203B41FA5}">
                      <a16:colId xmlns:a16="http://schemas.microsoft.com/office/drawing/2014/main" val="720066215"/>
                    </a:ext>
                  </a:extLst>
                </a:gridCol>
                <a:gridCol w="1461888">
                  <a:extLst>
                    <a:ext uri="{9D8B030D-6E8A-4147-A177-3AD203B41FA5}">
                      <a16:colId xmlns:a16="http://schemas.microsoft.com/office/drawing/2014/main" val="66595569"/>
                    </a:ext>
                  </a:extLst>
                </a:gridCol>
              </a:tblGrid>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1/1/2025</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1/1/2026</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1/1/2030</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092446991"/>
                  </a:ext>
                </a:extLst>
              </a:tr>
              <a:tr h="43994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$88,000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$88,000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$88,000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$88,000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$88,000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$440,000 </a:t>
                      </a:r>
                    </a:p>
                  </a:txBody>
                  <a:tcPr marL="9525" marR="9525" marT="9525" marB="0" anchor="b"/>
                </a:tc>
                <a:extLst>
                  <a:ext uri="{0D108BD9-81ED-4DB2-BD59-A6C34878D82A}">
                    <a16:rowId xmlns:a16="http://schemas.microsoft.com/office/drawing/2014/main" val="294097160"/>
                  </a:ext>
                </a:extLst>
              </a:tr>
              <a:tr h="243061">
                <a:tc>
                  <a:txBody>
                    <a:bodyPr/>
                    <a:lstStyle/>
                    <a:p>
                      <a:pPr algn="l" fontAlgn="b"/>
                      <a:r>
                        <a:rPr lang="en-US" sz="2400" u="none" strike="noStrike">
                          <a:effectLst/>
                        </a:rPr>
                        <a:t>Expenses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($500,000)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a:solidFill>
                            <a:srgbClr val="FF0000"/>
                          </a:solidFill>
                          <a:effectLst/>
                          <a:latin typeface="Aptos Narrow" panose="020B0004020202020204" pitchFamily="34" charset="0"/>
                        </a:rPr>
                        <a:t>($10,000)</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($550,000)</a:t>
                      </a:r>
                    </a:p>
                  </a:txBody>
                  <a:tcPr marL="9525" marR="9525" marT="9525" marB="0" anchor="b"/>
                </a:tc>
                <a:extLst>
                  <a:ext uri="{0D108BD9-81ED-4DB2-BD59-A6C34878D82A}">
                    <a16:rowId xmlns:a16="http://schemas.microsoft.com/office/drawing/2014/main" val="3454417169"/>
                  </a:ext>
                </a:extLst>
              </a:tr>
              <a:tr h="243061">
                <a:tc>
                  <a:txBody>
                    <a:bodyPr/>
                    <a:lstStyle/>
                    <a:p>
                      <a:pPr algn="l" fontAlgn="b"/>
                      <a:r>
                        <a:rPr lang="en-US" sz="2400" u="none" strike="noStrike">
                          <a:effectLst/>
                        </a:rPr>
                        <a:t>Total</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($500,000)</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$78,000 </a:t>
                      </a: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$78,000 </a:t>
                      </a:r>
                    </a:p>
                  </a:txBody>
                  <a:tcPr marL="9525" marR="9525" marT="9525" marB="0" anchor="b"/>
                </a:tc>
                <a:tc>
                  <a:txBody>
                    <a:bodyPr/>
                    <a:lstStyle/>
                    <a:p>
                      <a:pPr algn="r" fontAlgn="b"/>
                      <a:r>
                        <a:rPr lang="en-US" sz="2400" b="0" i="0" u="none" strike="noStrike" dirty="0">
                          <a:solidFill>
                            <a:srgbClr val="FF0000"/>
                          </a:solidFill>
                          <a:effectLst/>
                          <a:latin typeface="Aptos Narrow" panose="020B0004020202020204" pitchFamily="34" charset="0"/>
                        </a:rPr>
                        <a:t>($110,000)</a:t>
                      </a:r>
                    </a:p>
                  </a:txBody>
                  <a:tcPr marL="9525" marR="9525" marT="9525" marB="0" anchor="b"/>
                </a:tc>
                <a:extLst>
                  <a:ext uri="{0D108BD9-81ED-4DB2-BD59-A6C34878D82A}">
                    <a16:rowId xmlns:a16="http://schemas.microsoft.com/office/drawing/2014/main" val="2354523541"/>
                  </a:ext>
                </a:extLst>
              </a:tr>
              <a:tr h="243061">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97005491"/>
                  </a:ext>
                </a:extLst>
              </a:tr>
              <a:tr h="243061">
                <a:tc>
                  <a:txBody>
                    <a:bodyPr/>
                    <a:lstStyle/>
                    <a:p>
                      <a:pPr algn="l" fontAlgn="b"/>
                      <a:r>
                        <a:rPr lang="en-US" sz="2400" u="none" strike="noStrike">
                          <a:effectLst/>
                        </a:rPr>
                        <a:t>IRR</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latin typeface="Aptos Narrow" panose="020B0004020202020204" pitchFamily="34" charset="0"/>
                        </a:rPr>
                        <a:t>-7.7%</a:t>
                      </a: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610941622"/>
                  </a:ext>
                </a:extLst>
              </a:tr>
              <a:tr h="243061">
                <a:tc>
                  <a:txBody>
                    <a:bodyPr/>
                    <a:lstStyle/>
                    <a:p>
                      <a:pPr algn="l" fontAlgn="b"/>
                      <a:r>
                        <a:rPr lang="en-US" sz="2400" u="none" strike="noStrike" dirty="0">
                          <a:effectLst/>
                        </a:rPr>
                        <a:t>ROI</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i="0" u="none" strike="noStrike" dirty="0">
                          <a:solidFill>
                            <a:srgbClr val="000000"/>
                          </a:solidFill>
                          <a:effectLst/>
                          <a:latin typeface="Aptos Narrow" panose="020B0004020202020204" pitchFamily="34" charset="0"/>
                        </a:rPr>
                        <a:t>-22%</a:t>
                      </a: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88459842"/>
                  </a:ext>
                </a:extLst>
              </a:tr>
            </a:tbl>
          </a:graphicData>
        </a:graphic>
      </p:graphicFrame>
    </p:spTree>
    <p:extLst>
      <p:ext uri="{BB962C8B-B14F-4D97-AF65-F5344CB8AC3E}">
        <p14:creationId xmlns:p14="http://schemas.microsoft.com/office/powerpoint/2010/main" val="300899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1B59-B529-55D4-82D7-67895153A75A}"/>
              </a:ext>
            </a:extLst>
          </p:cNvPr>
          <p:cNvSpPr>
            <a:spLocks noGrp="1"/>
          </p:cNvSpPr>
          <p:nvPr>
            <p:ph type="title"/>
          </p:nvPr>
        </p:nvSpPr>
        <p:spPr/>
        <p:txBody>
          <a:bodyPr/>
          <a:lstStyle/>
          <a:p>
            <a:r>
              <a:rPr lang="en-US" dirty="0"/>
              <a:t>Key Notes</a:t>
            </a:r>
          </a:p>
        </p:txBody>
      </p:sp>
      <p:sp>
        <p:nvSpPr>
          <p:cNvPr id="3" name="Content Placeholder 2">
            <a:extLst>
              <a:ext uri="{FF2B5EF4-FFF2-40B4-BE49-F238E27FC236}">
                <a16:creationId xmlns:a16="http://schemas.microsoft.com/office/drawing/2014/main" id="{D009AB57-C1A9-C9BA-FF07-D66B6819A365}"/>
              </a:ext>
            </a:extLst>
          </p:cNvPr>
          <p:cNvSpPr>
            <a:spLocks noGrp="1"/>
          </p:cNvSpPr>
          <p:nvPr>
            <p:ph idx="1"/>
          </p:nvPr>
        </p:nvSpPr>
        <p:spPr/>
        <p:txBody>
          <a:bodyPr/>
          <a:lstStyle/>
          <a:p>
            <a:r>
              <a:rPr lang="en-US" dirty="0"/>
              <a:t>Define your position in the triangle</a:t>
            </a:r>
          </a:p>
          <a:p>
            <a:r>
              <a:rPr lang="en-US" dirty="0"/>
              <a:t>If you don’t know the value of an activity, you don’t know if is matters</a:t>
            </a:r>
          </a:p>
          <a:p>
            <a:pPr lvl="1"/>
            <a:r>
              <a:rPr lang="en-US" i="1" dirty="0"/>
              <a:t>How much </a:t>
            </a:r>
            <a:r>
              <a:rPr lang="en-US" dirty="0"/>
              <a:t>revenue does  it add?</a:t>
            </a:r>
          </a:p>
          <a:p>
            <a:pPr lvl="1"/>
            <a:r>
              <a:rPr lang="en-US" i="1" dirty="0"/>
              <a:t>How much </a:t>
            </a:r>
            <a:r>
              <a:rPr lang="en-US" dirty="0"/>
              <a:t>does it reduce costs? Can you  prove it?</a:t>
            </a:r>
          </a:p>
          <a:p>
            <a:pPr lvl="1"/>
            <a:r>
              <a:rPr lang="en-US" i="1" dirty="0"/>
              <a:t>How much </a:t>
            </a:r>
            <a:r>
              <a:rPr lang="en-US" dirty="0"/>
              <a:t>risk does  it mitigate?</a:t>
            </a:r>
          </a:p>
          <a:p>
            <a:r>
              <a:rPr lang="en-US" dirty="0"/>
              <a:t>Risk ($) = Probability (%) X Impact ($)</a:t>
            </a:r>
          </a:p>
          <a:p>
            <a:r>
              <a:rPr lang="en-US" dirty="0"/>
              <a:t>ROI tells you amount of return</a:t>
            </a:r>
          </a:p>
          <a:p>
            <a:r>
              <a:rPr lang="en-US" dirty="0"/>
              <a:t>IRR takes the time value of money into account</a:t>
            </a:r>
          </a:p>
        </p:txBody>
      </p:sp>
    </p:spTree>
    <p:extLst>
      <p:ext uri="{BB962C8B-B14F-4D97-AF65-F5344CB8AC3E}">
        <p14:creationId xmlns:p14="http://schemas.microsoft.com/office/powerpoint/2010/main" val="1470876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A63E8D-B2BD-0926-095C-0D8E337A5E5B}"/>
              </a:ext>
            </a:extLst>
          </p:cNvPr>
          <p:cNvSpPr txBox="1"/>
          <p:nvPr/>
        </p:nvSpPr>
        <p:spPr>
          <a:xfrm>
            <a:off x="5906493" y="3719550"/>
            <a:ext cx="6153702" cy="1938992"/>
          </a:xfrm>
          <a:prstGeom prst="rect">
            <a:avLst/>
          </a:prstGeom>
          <a:noFill/>
        </p:spPr>
        <p:txBody>
          <a:bodyPr wrap="square">
            <a:spAutoFit/>
          </a:bodyPr>
          <a:lstStyle/>
          <a:p>
            <a:r>
              <a:rPr lang="en-US" sz="2400" dirty="0">
                <a:latin typeface="+mj-lt"/>
                <a:hlinkClick r:id="rId3"/>
              </a:rPr>
              <a:t>LeeHoward@HilcoStreambank.com</a:t>
            </a:r>
            <a:endParaRPr lang="en-US" sz="2400" dirty="0">
              <a:latin typeface="+mj-lt"/>
            </a:endParaRPr>
          </a:p>
          <a:p>
            <a:endParaRPr lang="en-US" sz="2400" dirty="0">
              <a:latin typeface="+mj-lt"/>
            </a:endParaRPr>
          </a:p>
          <a:p>
            <a:r>
              <a:rPr lang="en-US" sz="2400" dirty="0">
                <a:latin typeface="+mj-lt"/>
                <a:hlinkClick r:id="rId4"/>
              </a:rPr>
              <a:t>https://www.linkedin.com/in/lee-howard-ipv6/</a:t>
            </a:r>
            <a:endParaRPr lang="en-US" sz="2400" dirty="0">
              <a:latin typeface="+mj-lt"/>
            </a:endParaRPr>
          </a:p>
          <a:p>
            <a:endParaRPr lang="en-US" sz="2400" dirty="0">
              <a:latin typeface="+mj-lt"/>
            </a:endParaRPr>
          </a:p>
          <a:p>
            <a:r>
              <a:rPr lang="en-US" sz="2400" dirty="0">
                <a:latin typeface="+mj-lt"/>
                <a:hlinkClick r:id="rId5"/>
              </a:rPr>
              <a:t>https://calendly.com/leehoward-ipv4</a:t>
            </a:r>
            <a:r>
              <a:rPr lang="en-US" sz="2400" dirty="0">
                <a:latin typeface="+mj-lt"/>
              </a:rPr>
              <a:t> </a:t>
            </a:r>
          </a:p>
        </p:txBody>
      </p:sp>
      <p:pic>
        <p:nvPicPr>
          <p:cNvPr id="5" name="Graphic 4">
            <a:extLst>
              <a:ext uri="{FF2B5EF4-FFF2-40B4-BE49-F238E27FC236}">
                <a16:creationId xmlns:a16="http://schemas.microsoft.com/office/drawing/2014/main" id="{6FD65281-C906-9786-344E-5D61D02775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98633" y="1820289"/>
            <a:ext cx="3898202" cy="1464779"/>
          </a:xfrm>
          <a:prstGeom prst="rect">
            <a:avLst/>
          </a:prstGeom>
        </p:spPr>
      </p:pic>
      <p:pic>
        <p:nvPicPr>
          <p:cNvPr id="4" name="Picture 3" descr="A person wearing glasses and a suit&#10;&#10;Description automatically generated">
            <a:extLst>
              <a:ext uri="{FF2B5EF4-FFF2-40B4-BE49-F238E27FC236}">
                <a16:creationId xmlns:a16="http://schemas.microsoft.com/office/drawing/2014/main" id="{B584BC6B-3E83-6FEC-39A7-9EF7E8E1AAA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9198" y="1618736"/>
            <a:ext cx="3853615" cy="3855308"/>
          </a:xfrm>
          <a:prstGeom prst="rect">
            <a:avLst/>
          </a:prstGeom>
        </p:spPr>
      </p:pic>
    </p:spTree>
    <p:extLst>
      <p:ext uri="{BB962C8B-B14F-4D97-AF65-F5344CB8AC3E}">
        <p14:creationId xmlns:p14="http://schemas.microsoft.com/office/powerpoint/2010/main" val="420354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13B3B7-97A3-76E0-475E-1567537B947F}"/>
              </a:ext>
            </a:extLst>
          </p:cNvPr>
          <p:cNvPicPr>
            <a:picLocks noChangeAspect="1"/>
          </p:cNvPicPr>
          <p:nvPr/>
        </p:nvPicPr>
        <p:blipFill>
          <a:blip r:embed="rId3"/>
          <a:stretch>
            <a:fillRect/>
          </a:stretch>
        </p:blipFill>
        <p:spPr>
          <a:xfrm>
            <a:off x="-3729" y="1038484"/>
            <a:ext cx="12195729" cy="4946679"/>
          </a:xfrm>
          <a:prstGeom prst="rect">
            <a:avLst/>
          </a:prstGeom>
        </p:spPr>
      </p:pic>
    </p:spTree>
    <p:extLst>
      <p:ext uri="{BB962C8B-B14F-4D97-AF65-F5344CB8AC3E}">
        <p14:creationId xmlns:p14="http://schemas.microsoft.com/office/powerpoint/2010/main" val="245974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32DF-7E3E-1D88-87FE-A8EB65F183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408BCD-050E-78E3-7DF5-FB86AD016C82}"/>
              </a:ext>
            </a:extLst>
          </p:cNvPr>
          <p:cNvPicPr>
            <a:picLocks noChangeAspect="1"/>
          </p:cNvPicPr>
          <p:nvPr/>
        </p:nvPicPr>
        <p:blipFill>
          <a:blip r:embed="rId3"/>
          <a:stretch>
            <a:fillRect/>
          </a:stretch>
        </p:blipFill>
        <p:spPr>
          <a:xfrm>
            <a:off x="-3729" y="1038484"/>
            <a:ext cx="12195729" cy="4946679"/>
          </a:xfrm>
          <a:prstGeom prst="rect">
            <a:avLst/>
          </a:prstGeom>
        </p:spPr>
      </p:pic>
      <p:pic>
        <p:nvPicPr>
          <p:cNvPr id="3" name="Picture 2">
            <a:extLst>
              <a:ext uri="{FF2B5EF4-FFF2-40B4-BE49-F238E27FC236}">
                <a16:creationId xmlns:a16="http://schemas.microsoft.com/office/drawing/2014/main" id="{0E8CD251-6E0E-D026-A3AB-2AF76D4D567D}"/>
              </a:ext>
            </a:extLst>
          </p:cNvPr>
          <p:cNvPicPr>
            <a:picLocks noChangeAspect="1"/>
          </p:cNvPicPr>
          <p:nvPr/>
        </p:nvPicPr>
        <p:blipFill>
          <a:blip r:embed="rId4"/>
          <a:stretch>
            <a:fillRect/>
          </a:stretch>
        </p:blipFill>
        <p:spPr>
          <a:xfrm>
            <a:off x="3035080" y="0"/>
            <a:ext cx="5544324" cy="1638529"/>
          </a:xfrm>
          <a:prstGeom prst="rect">
            <a:avLst/>
          </a:prstGeom>
        </p:spPr>
      </p:pic>
      <p:sp>
        <p:nvSpPr>
          <p:cNvPr id="2" name="Rectangle 1">
            <a:extLst>
              <a:ext uri="{FF2B5EF4-FFF2-40B4-BE49-F238E27FC236}">
                <a16:creationId xmlns:a16="http://schemas.microsoft.com/office/drawing/2014/main" id="{0874B8C8-168E-626F-2BCC-7F79C7DF2B44}"/>
              </a:ext>
            </a:extLst>
          </p:cNvPr>
          <p:cNvSpPr/>
          <p:nvPr/>
        </p:nvSpPr>
        <p:spPr>
          <a:xfrm>
            <a:off x="5671751" y="1161535"/>
            <a:ext cx="135925" cy="1638529"/>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lock Arc 3">
            <a:extLst>
              <a:ext uri="{FF2B5EF4-FFF2-40B4-BE49-F238E27FC236}">
                <a16:creationId xmlns:a16="http://schemas.microsoft.com/office/drawing/2014/main" id="{0350CF61-228A-566F-AB93-DFAA85B17B8C}"/>
              </a:ext>
            </a:extLst>
          </p:cNvPr>
          <p:cNvSpPr/>
          <p:nvPr/>
        </p:nvSpPr>
        <p:spPr>
          <a:xfrm rot="10800000">
            <a:off x="5276335" y="2550470"/>
            <a:ext cx="531341" cy="499190"/>
          </a:xfrm>
          <a:prstGeom prst="blockArc">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2163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7F4FBA2-428F-A50B-056C-18635FBA3E98}"/>
              </a:ext>
            </a:extLst>
          </p:cNvPr>
          <p:cNvGraphicFramePr>
            <a:graphicFrameLocks noChangeAspect="1"/>
          </p:cNvGraphicFramePr>
          <p:nvPr>
            <p:extLst>
              <p:ext uri="{D42A27DB-BD31-4B8C-83A1-F6EECF244321}">
                <p14:modId xmlns:p14="http://schemas.microsoft.com/office/powerpoint/2010/main" val="253046138"/>
              </p:ext>
            </p:extLst>
          </p:nvPr>
        </p:nvGraphicFramePr>
        <p:xfrm>
          <a:off x="3317875" y="1747838"/>
          <a:ext cx="5040313" cy="3633787"/>
        </p:xfrm>
        <a:graphic>
          <a:graphicData uri="http://schemas.openxmlformats.org/presentationml/2006/ole">
            <mc:AlternateContent xmlns:mc="http://schemas.openxmlformats.org/markup-compatibility/2006">
              <mc:Choice xmlns:v="urn:schemas-microsoft-com:vml" Requires="v">
                <p:oleObj name="Bitmap Image" r:id="rId3" imgW="7515360" imgH="5419800" progId="Paint.Picture">
                  <p:embed/>
                </p:oleObj>
              </mc:Choice>
              <mc:Fallback>
                <p:oleObj name="Bitmap Image" r:id="rId3" imgW="7515360" imgH="5419800" progId="Paint.Picture">
                  <p:embed/>
                  <p:pic>
                    <p:nvPicPr>
                      <p:cNvPr id="2" name="Object 1">
                        <a:extLst>
                          <a:ext uri="{FF2B5EF4-FFF2-40B4-BE49-F238E27FC236}">
                            <a16:creationId xmlns:a16="http://schemas.microsoft.com/office/drawing/2014/main" id="{77F4FBA2-428F-A50B-056C-18635FBA3E98}"/>
                          </a:ext>
                        </a:extLst>
                      </p:cNvPr>
                      <p:cNvPicPr/>
                      <p:nvPr/>
                    </p:nvPicPr>
                    <p:blipFill>
                      <a:blip r:embed="rId4"/>
                      <a:stretch>
                        <a:fillRect/>
                      </a:stretch>
                    </p:blipFill>
                    <p:spPr>
                      <a:xfrm>
                        <a:off x="3317875" y="1747838"/>
                        <a:ext cx="5040313" cy="3633787"/>
                      </a:xfrm>
                      <a:prstGeom prst="rect">
                        <a:avLst/>
                      </a:prstGeom>
                    </p:spPr>
                  </p:pic>
                </p:oleObj>
              </mc:Fallback>
            </mc:AlternateContent>
          </a:graphicData>
        </a:graphic>
      </p:graphicFrame>
    </p:spTree>
    <p:extLst>
      <p:ext uri="{BB962C8B-B14F-4D97-AF65-F5344CB8AC3E}">
        <p14:creationId xmlns:p14="http://schemas.microsoft.com/office/powerpoint/2010/main" val="404312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4A67-94D3-3E76-EAA1-E6682726BE5D}"/>
              </a:ext>
            </a:extLst>
          </p:cNvPr>
          <p:cNvSpPr>
            <a:spLocks noGrp="1"/>
          </p:cNvSpPr>
          <p:nvPr>
            <p:ph type="title"/>
          </p:nvPr>
        </p:nvSpPr>
        <p:spPr>
          <a:xfrm>
            <a:off x="838200" y="365125"/>
            <a:ext cx="10515600" cy="807607"/>
          </a:xfrm>
        </p:spPr>
        <p:txBody>
          <a:bodyPr/>
          <a:lstStyle/>
          <a:p>
            <a:pPr algn="ctr"/>
            <a:r>
              <a:rPr lang="en-US" dirty="0"/>
              <a:t>Align Revenues and Expenses</a:t>
            </a:r>
          </a:p>
        </p:txBody>
      </p:sp>
      <p:sp>
        <p:nvSpPr>
          <p:cNvPr id="5" name="Oval 4">
            <a:extLst>
              <a:ext uri="{FF2B5EF4-FFF2-40B4-BE49-F238E27FC236}">
                <a16:creationId xmlns:a16="http://schemas.microsoft.com/office/drawing/2014/main" id="{62E642EC-6ADD-15D9-062C-31AD53A9C8AA}"/>
              </a:ext>
            </a:extLst>
          </p:cNvPr>
          <p:cNvSpPr/>
          <p:nvPr/>
        </p:nvSpPr>
        <p:spPr>
          <a:xfrm>
            <a:off x="83820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9876CE1-2248-E7B9-D814-05759D7C9D99}"/>
              </a:ext>
            </a:extLst>
          </p:cNvPr>
          <p:cNvCxnSpPr>
            <a:cxnSpLocks/>
            <a:stCxn id="5" idx="4"/>
          </p:cNvCxnSpPr>
          <p:nvPr/>
        </p:nvCxnSpPr>
        <p:spPr>
          <a:xfrm>
            <a:off x="101176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4D869894-8D97-FB0A-6CD4-74C21F1702D1}"/>
              </a:ext>
            </a:extLst>
          </p:cNvPr>
          <p:cNvCxnSpPr>
            <a:cxnSpLocks/>
          </p:cNvCxnSpPr>
          <p:nvPr/>
        </p:nvCxnSpPr>
        <p:spPr>
          <a:xfrm flipV="1">
            <a:off x="83820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E51DA354-1D38-3EBA-34EA-9B3944AF2DA3}"/>
              </a:ext>
            </a:extLst>
          </p:cNvPr>
          <p:cNvCxnSpPr>
            <a:cxnSpLocks/>
          </p:cNvCxnSpPr>
          <p:nvPr/>
        </p:nvCxnSpPr>
        <p:spPr>
          <a:xfrm flipH="1" flipV="1">
            <a:off x="101176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76A5A9C3-82EB-86E1-A75A-1CB7D34B0AAC}"/>
              </a:ext>
            </a:extLst>
          </p:cNvPr>
          <p:cNvCxnSpPr>
            <a:cxnSpLocks/>
          </p:cNvCxnSpPr>
          <p:nvPr/>
        </p:nvCxnSpPr>
        <p:spPr>
          <a:xfrm>
            <a:off x="84687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17" name="Oval 16">
            <a:extLst>
              <a:ext uri="{FF2B5EF4-FFF2-40B4-BE49-F238E27FC236}">
                <a16:creationId xmlns:a16="http://schemas.microsoft.com/office/drawing/2014/main" id="{5DC6302E-1034-FCF8-6D71-C991B784F5B8}"/>
              </a:ext>
            </a:extLst>
          </p:cNvPr>
          <p:cNvSpPr/>
          <p:nvPr/>
        </p:nvSpPr>
        <p:spPr>
          <a:xfrm>
            <a:off x="128016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A9874197-3323-3639-6689-EF472B9881C9}"/>
              </a:ext>
            </a:extLst>
          </p:cNvPr>
          <p:cNvCxnSpPr>
            <a:cxnSpLocks/>
            <a:stCxn id="17" idx="4"/>
          </p:cNvCxnSpPr>
          <p:nvPr/>
        </p:nvCxnSpPr>
        <p:spPr>
          <a:xfrm>
            <a:off x="145372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44909EA7-4165-B77A-E8F1-2069312E3CBD}"/>
              </a:ext>
            </a:extLst>
          </p:cNvPr>
          <p:cNvCxnSpPr>
            <a:cxnSpLocks/>
          </p:cNvCxnSpPr>
          <p:nvPr/>
        </p:nvCxnSpPr>
        <p:spPr>
          <a:xfrm flipV="1">
            <a:off x="128016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F386AB44-9E1E-698D-5B55-D7786C4FCD98}"/>
              </a:ext>
            </a:extLst>
          </p:cNvPr>
          <p:cNvCxnSpPr>
            <a:cxnSpLocks/>
          </p:cNvCxnSpPr>
          <p:nvPr/>
        </p:nvCxnSpPr>
        <p:spPr>
          <a:xfrm flipH="1" flipV="1">
            <a:off x="145372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C4ACDB05-2B8E-587A-7CD3-930103BA52F2}"/>
              </a:ext>
            </a:extLst>
          </p:cNvPr>
          <p:cNvCxnSpPr>
            <a:cxnSpLocks/>
          </p:cNvCxnSpPr>
          <p:nvPr/>
        </p:nvCxnSpPr>
        <p:spPr>
          <a:xfrm>
            <a:off x="128883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22" name="Oval 21">
            <a:extLst>
              <a:ext uri="{FF2B5EF4-FFF2-40B4-BE49-F238E27FC236}">
                <a16:creationId xmlns:a16="http://schemas.microsoft.com/office/drawing/2014/main" id="{8DE75694-50E9-38D5-0F88-2E460EDB7E1A}"/>
              </a:ext>
            </a:extLst>
          </p:cNvPr>
          <p:cNvSpPr/>
          <p:nvPr/>
        </p:nvSpPr>
        <p:spPr>
          <a:xfrm>
            <a:off x="1064997" y="289412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9F99F6F-534D-BD80-0B75-1805CD6192F3}"/>
              </a:ext>
            </a:extLst>
          </p:cNvPr>
          <p:cNvCxnSpPr>
            <a:cxnSpLocks/>
            <a:stCxn id="22" idx="4"/>
          </p:cNvCxnSpPr>
          <p:nvPr/>
        </p:nvCxnSpPr>
        <p:spPr>
          <a:xfrm>
            <a:off x="1238558" y="324124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830309A3-5D34-524D-A9DD-D46BF8593693}"/>
              </a:ext>
            </a:extLst>
          </p:cNvPr>
          <p:cNvCxnSpPr>
            <a:cxnSpLocks/>
          </p:cNvCxnSpPr>
          <p:nvPr/>
        </p:nvCxnSpPr>
        <p:spPr>
          <a:xfrm flipV="1">
            <a:off x="1064997" y="358836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2E7509E6-77EF-0716-9FFF-423A84364800}"/>
              </a:ext>
            </a:extLst>
          </p:cNvPr>
          <p:cNvCxnSpPr>
            <a:cxnSpLocks/>
          </p:cNvCxnSpPr>
          <p:nvPr/>
        </p:nvCxnSpPr>
        <p:spPr>
          <a:xfrm flipH="1" flipV="1">
            <a:off x="1238558" y="358836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E6FA97E9-17DB-5942-BE72-3AA1FEDFFECF}"/>
              </a:ext>
            </a:extLst>
          </p:cNvPr>
          <p:cNvCxnSpPr>
            <a:cxnSpLocks/>
          </p:cNvCxnSpPr>
          <p:nvPr/>
        </p:nvCxnSpPr>
        <p:spPr>
          <a:xfrm>
            <a:off x="1073672" y="3359853"/>
            <a:ext cx="330877" cy="0"/>
          </a:xfrm>
          <a:prstGeom prst="line">
            <a:avLst/>
          </a:prstGeom>
        </p:spPr>
        <p:style>
          <a:lnRef idx="2">
            <a:schemeClr val="dk1"/>
          </a:lnRef>
          <a:fillRef idx="0">
            <a:schemeClr val="dk1"/>
          </a:fillRef>
          <a:effectRef idx="1">
            <a:schemeClr val="dk1"/>
          </a:effectRef>
          <a:fontRef idx="minor">
            <a:schemeClr val="tx1"/>
          </a:fontRef>
        </p:style>
      </p:cxnSp>
      <p:sp>
        <p:nvSpPr>
          <p:cNvPr id="27" name="Oval 26">
            <a:extLst>
              <a:ext uri="{FF2B5EF4-FFF2-40B4-BE49-F238E27FC236}">
                <a16:creationId xmlns:a16="http://schemas.microsoft.com/office/drawing/2014/main" id="{7D99D71C-9985-A278-C128-5D073CC84BD4}"/>
              </a:ext>
            </a:extLst>
          </p:cNvPr>
          <p:cNvSpPr/>
          <p:nvPr/>
        </p:nvSpPr>
        <p:spPr>
          <a:xfrm>
            <a:off x="221742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FA4CC159-1A78-3398-DD05-3D73E85B8AE7}"/>
              </a:ext>
            </a:extLst>
          </p:cNvPr>
          <p:cNvCxnSpPr>
            <a:cxnSpLocks/>
            <a:stCxn id="27" idx="4"/>
          </p:cNvCxnSpPr>
          <p:nvPr/>
        </p:nvCxnSpPr>
        <p:spPr>
          <a:xfrm>
            <a:off x="239098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C7C1932F-0086-3B85-BBF0-BC652EA6A3C6}"/>
              </a:ext>
            </a:extLst>
          </p:cNvPr>
          <p:cNvCxnSpPr>
            <a:cxnSpLocks/>
          </p:cNvCxnSpPr>
          <p:nvPr/>
        </p:nvCxnSpPr>
        <p:spPr>
          <a:xfrm flipV="1">
            <a:off x="221742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B5AE3745-7200-062C-2D5E-ACBD65D10E16}"/>
              </a:ext>
            </a:extLst>
          </p:cNvPr>
          <p:cNvCxnSpPr>
            <a:cxnSpLocks/>
          </p:cNvCxnSpPr>
          <p:nvPr/>
        </p:nvCxnSpPr>
        <p:spPr>
          <a:xfrm flipH="1" flipV="1">
            <a:off x="239098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99E1BDC1-9B18-D3B5-EA38-30DDAD6DB5B2}"/>
              </a:ext>
            </a:extLst>
          </p:cNvPr>
          <p:cNvCxnSpPr>
            <a:cxnSpLocks/>
          </p:cNvCxnSpPr>
          <p:nvPr/>
        </p:nvCxnSpPr>
        <p:spPr>
          <a:xfrm>
            <a:off x="222609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32" name="Oval 31">
            <a:extLst>
              <a:ext uri="{FF2B5EF4-FFF2-40B4-BE49-F238E27FC236}">
                <a16:creationId xmlns:a16="http://schemas.microsoft.com/office/drawing/2014/main" id="{99DDCABD-67D2-E0AD-016A-C53F39E414CD}"/>
              </a:ext>
            </a:extLst>
          </p:cNvPr>
          <p:cNvSpPr/>
          <p:nvPr/>
        </p:nvSpPr>
        <p:spPr>
          <a:xfrm>
            <a:off x="265938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631CDC1A-8814-F684-7049-17F75D4DB299}"/>
              </a:ext>
            </a:extLst>
          </p:cNvPr>
          <p:cNvCxnSpPr>
            <a:cxnSpLocks/>
            <a:stCxn id="32" idx="4"/>
          </p:cNvCxnSpPr>
          <p:nvPr/>
        </p:nvCxnSpPr>
        <p:spPr>
          <a:xfrm>
            <a:off x="283294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A1C31F84-B3DC-5643-86C4-A25BBF808820}"/>
              </a:ext>
            </a:extLst>
          </p:cNvPr>
          <p:cNvCxnSpPr>
            <a:cxnSpLocks/>
          </p:cNvCxnSpPr>
          <p:nvPr/>
        </p:nvCxnSpPr>
        <p:spPr>
          <a:xfrm flipV="1">
            <a:off x="265938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62371A06-E180-F47D-CFEF-3520212F408D}"/>
              </a:ext>
            </a:extLst>
          </p:cNvPr>
          <p:cNvCxnSpPr>
            <a:cxnSpLocks/>
          </p:cNvCxnSpPr>
          <p:nvPr/>
        </p:nvCxnSpPr>
        <p:spPr>
          <a:xfrm flipH="1" flipV="1">
            <a:off x="283294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BBADA82F-B622-2F31-0AD2-9650A2D3FC2D}"/>
              </a:ext>
            </a:extLst>
          </p:cNvPr>
          <p:cNvCxnSpPr>
            <a:cxnSpLocks/>
          </p:cNvCxnSpPr>
          <p:nvPr/>
        </p:nvCxnSpPr>
        <p:spPr>
          <a:xfrm>
            <a:off x="266805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37" name="Oval 36">
            <a:extLst>
              <a:ext uri="{FF2B5EF4-FFF2-40B4-BE49-F238E27FC236}">
                <a16:creationId xmlns:a16="http://schemas.microsoft.com/office/drawing/2014/main" id="{768290AA-5F69-D6FA-C2EB-90BE27377268}"/>
              </a:ext>
            </a:extLst>
          </p:cNvPr>
          <p:cNvSpPr/>
          <p:nvPr/>
        </p:nvSpPr>
        <p:spPr>
          <a:xfrm>
            <a:off x="2444217" y="289412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E4C50C60-7B43-659C-B399-197703184EB8}"/>
              </a:ext>
            </a:extLst>
          </p:cNvPr>
          <p:cNvCxnSpPr>
            <a:cxnSpLocks/>
            <a:stCxn id="37" idx="4"/>
          </p:cNvCxnSpPr>
          <p:nvPr/>
        </p:nvCxnSpPr>
        <p:spPr>
          <a:xfrm>
            <a:off x="2617778" y="324124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B11CF912-0FAB-4814-830C-4417509520EE}"/>
              </a:ext>
            </a:extLst>
          </p:cNvPr>
          <p:cNvCxnSpPr>
            <a:cxnSpLocks/>
          </p:cNvCxnSpPr>
          <p:nvPr/>
        </p:nvCxnSpPr>
        <p:spPr>
          <a:xfrm flipV="1">
            <a:off x="2444217" y="358836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54E580E3-6467-DCF3-B5C1-6B7422A72340}"/>
              </a:ext>
            </a:extLst>
          </p:cNvPr>
          <p:cNvCxnSpPr>
            <a:cxnSpLocks/>
          </p:cNvCxnSpPr>
          <p:nvPr/>
        </p:nvCxnSpPr>
        <p:spPr>
          <a:xfrm flipH="1" flipV="1">
            <a:off x="2617778" y="358836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95C521A1-247E-A74D-88CD-2C929829BF7D}"/>
              </a:ext>
            </a:extLst>
          </p:cNvPr>
          <p:cNvCxnSpPr>
            <a:cxnSpLocks/>
          </p:cNvCxnSpPr>
          <p:nvPr/>
        </p:nvCxnSpPr>
        <p:spPr>
          <a:xfrm>
            <a:off x="2452892" y="3359853"/>
            <a:ext cx="330877" cy="0"/>
          </a:xfrm>
          <a:prstGeom prst="line">
            <a:avLst/>
          </a:prstGeom>
        </p:spPr>
        <p:style>
          <a:lnRef idx="2">
            <a:schemeClr val="dk1"/>
          </a:lnRef>
          <a:fillRef idx="0">
            <a:schemeClr val="dk1"/>
          </a:fillRef>
          <a:effectRef idx="1">
            <a:schemeClr val="dk1"/>
          </a:effectRef>
          <a:fontRef idx="minor">
            <a:schemeClr val="tx1"/>
          </a:fontRef>
        </p:style>
      </p:cxnSp>
      <p:sp>
        <p:nvSpPr>
          <p:cNvPr id="42" name="Oval 41">
            <a:extLst>
              <a:ext uri="{FF2B5EF4-FFF2-40B4-BE49-F238E27FC236}">
                <a16:creationId xmlns:a16="http://schemas.microsoft.com/office/drawing/2014/main" id="{6A2EEA5A-704F-7433-FDFE-511D447870A1}"/>
              </a:ext>
            </a:extLst>
          </p:cNvPr>
          <p:cNvSpPr/>
          <p:nvPr/>
        </p:nvSpPr>
        <p:spPr>
          <a:xfrm>
            <a:off x="285189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E3DE8984-122A-88C4-32C5-CBFC78F9AA7E}"/>
              </a:ext>
            </a:extLst>
          </p:cNvPr>
          <p:cNvCxnSpPr>
            <a:cxnSpLocks/>
            <a:stCxn id="42" idx="4"/>
          </p:cNvCxnSpPr>
          <p:nvPr/>
        </p:nvCxnSpPr>
        <p:spPr>
          <a:xfrm>
            <a:off x="302545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A6F9EBA7-99CC-F693-D580-12DC24823B1D}"/>
              </a:ext>
            </a:extLst>
          </p:cNvPr>
          <p:cNvCxnSpPr>
            <a:cxnSpLocks/>
          </p:cNvCxnSpPr>
          <p:nvPr/>
        </p:nvCxnSpPr>
        <p:spPr>
          <a:xfrm flipV="1">
            <a:off x="285189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421C8165-268F-7C07-781A-140B8E8F8BF1}"/>
              </a:ext>
            </a:extLst>
          </p:cNvPr>
          <p:cNvCxnSpPr>
            <a:cxnSpLocks/>
          </p:cNvCxnSpPr>
          <p:nvPr/>
        </p:nvCxnSpPr>
        <p:spPr>
          <a:xfrm flipH="1" flipV="1">
            <a:off x="302545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041B2E7F-208B-18C2-A5EE-999F043A8846}"/>
              </a:ext>
            </a:extLst>
          </p:cNvPr>
          <p:cNvCxnSpPr>
            <a:cxnSpLocks/>
          </p:cNvCxnSpPr>
          <p:nvPr/>
        </p:nvCxnSpPr>
        <p:spPr>
          <a:xfrm>
            <a:off x="286056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47" name="Oval 46">
            <a:extLst>
              <a:ext uri="{FF2B5EF4-FFF2-40B4-BE49-F238E27FC236}">
                <a16:creationId xmlns:a16="http://schemas.microsoft.com/office/drawing/2014/main" id="{8FAFB354-CA6F-8AF5-BDDB-6FDE55122E47}"/>
              </a:ext>
            </a:extLst>
          </p:cNvPr>
          <p:cNvSpPr/>
          <p:nvPr/>
        </p:nvSpPr>
        <p:spPr>
          <a:xfrm>
            <a:off x="3293850" y="266561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983BF85C-A334-D315-1E82-B0AB93BA4399}"/>
              </a:ext>
            </a:extLst>
          </p:cNvPr>
          <p:cNvCxnSpPr>
            <a:cxnSpLocks/>
            <a:stCxn id="47" idx="4"/>
          </p:cNvCxnSpPr>
          <p:nvPr/>
        </p:nvCxnSpPr>
        <p:spPr>
          <a:xfrm>
            <a:off x="3467411" y="301273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48E1606F-4660-1C32-42FA-15243E7B5696}"/>
              </a:ext>
            </a:extLst>
          </p:cNvPr>
          <p:cNvCxnSpPr>
            <a:cxnSpLocks/>
          </p:cNvCxnSpPr>
          <p:nvPr/>
        </p:nvCxnSpPr>
        <p:spPr>
          <a:xfrm flipV="1">
            <a:off x="3293850" y="335985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A7493999-F1CF-6658-2011-BBA00C0FFC9E}"/>
              </a:ext>
            </a:extLst>
          </p:cNvPr>
          <p:cNvCxnSpPr>
            <a:cxnSpLocks/>
          </p:cNvCxnSpPr>
          <p:nvPr/>
        </p:nvCxnSpPr>
        <p:spPr>
          <a:xfrm flipH="1" flipV="1">
            <a:off x="3467411" y="335985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962D101A-8C2E-7947-6F10-10C9F284980E}"/>
              </a:ext>
            </a:extLst>
          </p:cNvPr>
          <p:cNvCxnSpPr>
            <a:cxnSpLocks/>
          </p:cNvCxnSpPr>
          <p:nvPr/>
        </p:nvCxnSpPr>
        <p:spPr>
          <a:xfrm>
            <a:off x="3302525" y="3131343"/>
            <a:ext cx="330877" cy="0"/>
          </a:xfrm>
          <a:prstGeom prst="line">
            <a:avLst/>
          </a:prstGeom>
        </p:spPr>
        <p:style>
          <a:lnRef idx="2">
            <a:schemeClr val="dk1"/>
          </a:lnRef>
          <a:fillRef idx="0">
            <a:schemeClr val="dk1"/>
          </a:fillRef>
          <a:effectRef idx="1">
            <a:schemeClr val="dk1"/>
          </a:effectRef>
          <a:fontRef idx="minor">
            <a:schemeClr val="tx1"/>
          </a:fontRef>
        </p:style>
      </p:cxnSp>
      <p:sp>
        <p:nvSpPr>
          <p:cNvPr id="52" name="Oval 51">
            <a:extLst>
              <a:ext uri="{FF2B5EF4-FFF2-40B4-BE49-F238E27FC236}">
                <a16:creationId xmlns:a16="http://schemas.microsoft.com/office/drawing/2014/main" id="{7E988752-ADD6-8B88-F02B-7C5C46B78341}"/>
              </a:ext>
            </a:extLst>
          </p:cNvPr>
          <p:cNvSpPr/>
          <p:nvPr/>
        </p:nvSpPr>
        <p:spPr>
          <a:xfrm>
            <a:off x="3078687" y="2894121"/>
            <a:ext cx="347121" cy="347121"/>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A93DD02F-302F-5215-3F7C-D4B55A030E01}"/>
              </a:ext>
            </a:extLst>
          </p:cNvPr>
          <p:cNvCxnSpPr>
            <a:cxnSpLocks/>
            <a:stCxn id="52" idx="4"/>
          </p:cNvCxnSpPr>
          <p:nvPr/>
        </p:nvCxnSpPr>
        <p:spPr>
          <a:xfrm>
            <a:off x="3252248" y="3241242"/>
            <a:ext cx="0" cy="347121"/>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7615E775-1F5A-2FAE-F6F4-3BD5110FD4A5}"/>
              </a:ext>
            </a:extLst>
          </p:cNvPr>
          <p:cNvCxnSpPr>
            <a:cxnSpLocks/>
          </p:cNvCxnSpPr>
          <p:nvPr/>
        </p:nvCxnSpPr>
        <p:spPr>
          <a:xfrm flipV="1">
            <a:off x="3078687" y="3588363"/>
            <a:ext cx="173561" cy="347121"/>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E68AE331-9949-DEEF-DED4-4A04171C5901}"/>
              </a:ext>
            </a:extLst>
          </p:cNvPr>
          <p:cNvCxnSpPr>
            <a:cxnSpLocks/>
          </p:cNvCxnSpPr>
          <p:nvPr/>
        </p:nvCxnSpPr>
        <p:spPr>
          <a:xfrm flipH="1" flipV="1">
            <a:off x="3252248" y="3588363"/>
            <a:ext cx="138962" cy="347121"/>
          </a:xfrm>
          <a:prstGeom prst="line">
            <a:avLst/>
          </a:prstGeom>
        </p:spPr>
        <p:style>
          <a:lnRef idx="2">
            <a:schemeClr val="dk1"/>
          </a:lnRef>
          <a:fillRef idx="0">
            <a:schemeClr val="dk1"/>
          </a:fillRef>
          <a:effectRef idx="1">
            <a:schemeClr val="dk1"/>
          </a:effectRef>
          <a:fontRef idx="minor">
            <a:schemeClr val="tx1"/>
          </a:fontRef>
        </p:style>
      </p:cxnSp>
      <p:cxnSp>
        <p:nvCxnSpPr>
          <p:cNvPr id="56" name="Straight Connector 55">
            <a:extLst>
              <a:ext uri="{FF2B5EF4-FFF2-40B4-BE49-F238E27FC236}">
                <a16:creationId xmlns:a16="http://schemas.microsoft.com/office/drawing/2014/main" id="{A65008B5-9AAA-AA4A-CCAE-0D1AF68876B6}"/>
              </a:ext>
            </a:extLst>
          </p:cNvPr>
          <p:cNvCxnSpPr>
            <a:cxnSpLocks/>
          </p:cNvCxnSpPr>
          <p:nvPr/>
        </p:nvCxnSpPr>
        <p:spPr>
          <a:xfrm>
            <a:off x="3087362" y="3359853"/>
            <a:ext cx="330877" cy="0"/>
          </a:xfrm>
          <a:prstGeom prst="line">
            <a:avLst/>
          </a:prstGeom>
        </p:spPr>
        <p:style>
          <a:lnRef idx="2">
            <a:schemeClr val="dk1"/>
          </a:lnRef>
          <a:fillRef idx="0">
            <a:schemeClr val="dk1"/>
          </a:fillRef>
          <a:effectRef idx="1">
            <a:schemeClr val="dk1"/>
          </a:effectRef>
          <a:fontRef idx="minor">
            <a:schemeClr val="tx1"/>
          </a:fontRef>
        </p:style>
      </p:cxnSp>
      <p:sp>
        <p:nvSpPr>
          <p:cNvPr id="57" name="TextBox 56">
            <a:extLst>
              <a:ext uri="{FF2B5EF4-FFF2-40B4-BE49-F238E27FC236}">
                <a16:creationId xmlns:a16="http://schemas.microsoft.com/office/drawing/2014/main" id="{C368796F-B0CD-9B48-63D2-F97BCF984AF8}"/>
              </a:ext>
            </a:extLst>
          </p:cNvPr>
          <p:cNvSpPr txBox="1"/>
          <p:nvPr/>
        </p:nvSpPr>
        <p:spPr>
          <a:xfrm>
            <a:off x="1680745" y="4040539"/>
            <a:ext cx="491236" cy="923330"/>
          </a:xfrm>
          <a:prstGeom prst="rect">
            <a:avLst/>
          </a:prstGeom>
          <a:noFill/>
        </p:spPr>
        <p:txBody>
          <a:bodyPr wrap="square" rtlCol="0">
            <a:spAutoFit/>
          </a:bodyPr>
          <a:lstStyle/>
          <a:p>
            <a:r>
              <a:rPr lang="en-US" sz="5400" dirty="0">
                <a:solidFill>
                  <a:schemeClr val="accent3"/>
                </a:solidFill>
              </a:rPr>
              <a:t>?</a:t>
            </a:r>
          </a:p>
        </p:txBody>
      </p:sp>
      <p:pic>
        <p:nvPicPr>
          <p:cNvPr id="60" name="Graphic 59" descr="Scales of justice outline">
            <a:extLst>
              <a:ext uri="{FF2B5EF4-FFF2-40B4-BE49-F238E27FC236}">
                <a16:creationId xmlns:a16="http://schemas.microsoft.com/office/drawing/2014/main" id="{61304785-1CBE-0AF6-C11F-3C863755BF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2418" y="959337"/>
            <a:ext cx="4216688" cy="4216688"/>
          </a:xfrm>
          <a:prstGeom prst="rect">
            <a:avLst/>
          </a:prstGeom>
        </p:spPr>
      </p:pic>
      <p:sp>
        <p:nvSpPr>
          <p:cNvPr id="61" name="TextBox 60">
            <a:extLst>
              <a:ext uri="{FF2B5EF4-FFF2-40B4-BE49-F238E27FC236}">
                <a16:creationId xmlns:a16="http://schemas.microsoft.com/office/drawing/2014/main" id="{1940C371-9307-467A-E3F0-AADC6F07730A}"/>
              </a:ext>
            </a:extLst>
          </p:cNvPr>
          <p:cNvSpPr txBox="1"/>
          <p:nvPr/>
        </p:nvSpPr>
        <p:spPr>
          <a:xfrm>
            <a:off x="751556" y="2037809"/>
            <a:ext cx="1057208" cy="707886"/>
          </a:xfrm>
          <a:prstGeom prst="rect">
            <a:avLst/>
          </a:prstGeom>
          <a:noFill/>
        </p:spPr>
        <p:txBody>
          <a:bodyPr wrap="square" rtlCol="0">
            <a:spAutoFit/>
          </a:bodyPr>
          <a:lstStyle/>
          <a:p>
            <a:r>
              <a:rPr lang="en-US" sz="4000" dirty="0">
                <a:solidFill>
                  <a:schemeClr val="accent3"/>
                </a:solidFill>
              </a:rPr>
              <a:t>$$$</a:t>
            </a:r>
          </a:p>
        </p:txBody>
      </p:sp>
      <p:sp>
        <p:nvSpPr>
          <p:cNvPr id="62" name="TextBox 61">
            <a:extLst>
              <a:ext uri="{FF2B5EF4-FFF2-40B4-BE49-F238E27FC236}">
                <a16:creationId xmlns:a16="http://schemas.microsoft.com/office/drawing/2014/main" id="{9429C552-B25C-0AF8-83B7-55EA3ACEE1D7}"/>
              </a:ext>
            </a:extLst>
          </p:cNvPr>
          <p:cNvSpPr txBox="1"/>
          <p:nvPr/>
        </p:nvSpPr>
        <p:spPr>
          <a:xfrm>
            <a:off x="2360201" y="2318490"/>
            <a:ext cx="1230198" cy="400110"/>
          </a:xfrm>
          <a:prstGeom prst="rect">
            <a:avLst/>
          </a:prstGeom>
          <a:noFill/>
        </p:spPr>
        <p:txBody>
          <a:bodyPr wrap="square" rtlCol="0">
            <a:spAutoFit/>
          </a:bodyPr>
          <a:lstStyle/>
          <a:p>
            <a:r>
              <a:rPr lang="en-US" sz="2000" dirty="0">
                <a:solidFill>
                  <a:schemeClr val="accent3"/>
                </a:solidFill>
              </a:rPr>
              <a:t>$$$$$$</a:t>
            </a:r>
          </a:p>
        </p:txBody>
      </p:sp>
      <p:pic>
        <p:nvPicPr>
          <p:cNvPr id="64" name="Graphic 63" descr="Truck outline">
            <a:extLst>
              <a:ext uri="{FF2B5EF4-FFF2-40B4-BE49-F238E27FC236}">
                <a16:creationId xmlns:a16="http://schemas.microsoft.com/office/drawing/2014/main" id="{7C4AC607-8D25-B978-835E-97E840532A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4580" y="2061345"/>
            <a:ext cx="914400" cy="914400"/>
          </a:xfrm>
          <a:prstGeom prst="rect">
            <a:avLst/>
          </a:prstGeom>
        </p:spPr>
      </p:pic>
      <p:pic>
        <p:nvPicPr>
          <p:cNvPr id="66" name="Graphic 65" descr="Open hand outline">
            <a:extLst>
              <a:ext uri="{FF2B5EF4-FFF2-40B4-BE49-F238E27FC236}">
                <a16:creationId xmlns:a16="http://schemas.microsoft.com/office/drawing/2014/main" id="{0861AF32-94C4-719B-5E1E-CC984884C0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46530" y="2555532"/>
            <a:ext cx="914400" cy="914400"/>
          </a:xfrm>
          <a:prstGeom prst="rect">
            <a:avLst/>
          </a:prstGeom>
        </p:spPr>
      </p:pic>
      <p:pic>
        <p:nvPicPr>
          <p:cNvPr id="68" name="Graphic 67" descr="Map with pin outline">
            <a:extLst>
              <a:ext uri="{FF2B5EF4-FFF2-40B4-BE49-F238E27FC236}">
                <a16:creationId xmlns:a16="http://schemas.microsoft.com/office/drawing/2014/main" id="{2F5A37B3-7003-AC95-E56A-3AAE233D36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85315" y="3126139"/>
            <a:ext cx="914400" cy="914400"/>
          </a:xfrm>
          <a:prstGeom prst="rect">
            <a:avLst/>
          </a:prstGeom>
        </p:spPr>
      </p:pic>
      <p:sp>
        <p:nvSpPr>
          <p:cNvPr id="70" name="TextBox 69">
            <a:extLst>
              <a:ext uri="{FF2B5EF4-FFF2-40B4-BE49-F238E27FC236}">
                <a16:creationId xmlns:a16="http://schemas.microsoft.com/office/drawing/2014/main" id="{F531C2ED-6E13-EB7C-17F3-38F3385BE8D0}"/>
              </a:ext>
            </a:extLst>
          </p:cNvPr>
          <p:cNvSpPr txBox="1"/>
          <p:nvPr/>
        </p:nvSpPr>
        <p:spPr>
          <a:xfrm>
            <a:off x="1680745" y="5151054"/>
            <a:ext cx="9852770" cy="1384995"/>
          </a:xfrm>
          <a:prstGeom prst="rect">
            <a:avLst/>
          </a:prstGeom>
          <a:noFill/>
        </p:spPr>
        <p:txBody>
          <a:bodyPr wrap="square">
            <a:spAutoFit/>
          </a:bodyPr>
          <a:lstStyle/>
          <a:p>
            <a:r>
              <a:rPr lang="en-US" sz="2800" b="1" dirty="0"/>
              <a:t>For any given project, model:</a:t>
            </a:r>
          </a:p>
          <a:p>
            <a:r>
              <a:rPr lang="en-US" sz="2800" b="1" dirty="0"/>
              <a:t>how much </a:t>
            </a:r>
            <a:r>
              <a:rPr lang="en-US" sz="2800" b="1" i="1" dirty="0"/>
              <a:t>additional</a:t>
            </a:r>
            <a:r>
              <a:rPr lang="en-US" sz="2800" b="1" dirty="0"/>
              <a:t> revenue it is going to generate, and</a:t>
            </a:r>
          </a:p>
          <a:p>
            <a:r>
              <a:rPr lang="en-US" sz="2800" b="1" dirty="0"/>
              <a:t>how much it’s going to cost or save.</a:t>
            </a:r>
          </a:p>
        </p:txBody>
      </p:sp>
    </p:spTree>
    <p:extLst>
      <p:ext uri="{BB962C8B-B14F-4D97-AF65-F5344CB8AC3E}">
        <p14:creationId xmlns:p14="http://schemas.microsoft.com/office/powerpoint/2010/main" val="363217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2DFE-6EBF-5704-1310-53BCEBF0A0F2}"/>
              </a:ext>
            </a:extLst>
          </p:cNvPr>
          <p:cNvSpPr>
            <a:spLocks noGrp="1"/>
          </p:cNvSpPr>
          <p:nvPr>
            <p:ph type="title"/>
          </p:nvPr>
        </p:nvSpPr>
        <p:spPr>
          <a:xfrm>
            <a:off x="838200" y="365125"/>
            <a:ext cx="10515600" cy="828675"/>
          </a:xfrm>
        </p:spPr>
        <p:txBody>
          <a:bodyPr/>
          <a:lstStyle/>
          <a:p>
            <a:pPr algn="ctr"/>
            <a:r>
              <a:rPr lang="en-US" dirty="0"/>
              <a:t>Project X</a:t>
            </a:r>
          </a:p>
        </p:txBody>
      </p:sp>
      <p:graphicFrame>
        <p:nvGraphicFramePr>
          <p:cNvPr id="16" name="Table 15">
            <a:extLst>
              <a:ext uri="{FF2B5EF4-FFF2-40B4-BE49-F238E27FC236}">
                <a16:creationId xmlns:a16="http://schemas.microsoft.com/office/drawing/2014/main" id="{E1D5750B-49EA-06FF-7ABE-11FA42D879F5}"/>
              </a:ext>
            </a:extLst>
          </p:cNvPr>
          <p:cNvGraphicFramePr>
            <a:graphicFrameLocks noGrp="1"/>
          </p:cNvGraphicFramePr>
          <p:nvPr>
            <p:extLst>
              <p:ext uri="{D42A27DB-BD31-4B8C-83A1-F6EECF244321}">
                <p14:modId xmlns:p14="http://schemas.microsoft.com/office/powerpoint/2010/main" val="1642092413"/>
              </p:ext>
            </p:extLst>
          </p:nvPr>
        </p:nvGraphicFramePr>
        <p:xfrm>
          <a:off x="1830172" y="1390068"/>
          <a:ext cx="7560168" cy="27432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One-time revenue</a:t>
                      </a:r>
                    </a:p>
                  </a:txBody>
                  <a:tcPr/>
                </a:tc>
                <a:tc>
                  <a:txBody>
                    <a:bodyPr/>
                    <a:lstStyle/>
                    <a:p>
                      <a:pPr algn="r"/>
                      <a:r>
                        <a:rPr lang="en-US" sz="2400" dirty="0"/>
                        <a:t>$10,000</a:t>
                      </a:r>
                    </a:p>
                  </a:txBody>
                  <a:tcPr/>
                </a:tc>
                <a:tc>
                  <a:txBody>
                    <a:bodyPr/>
                    <a:lstStyle/>
                    <a:p>
                      <a:pPr algn="r"/>
                      <a:endParaRPr lang="en-US" sz="2400"/>
                    </a:p>
                  </a:txBody>
                  <a:tcPr/>
                </a:tc>
                <a:extLst>
                  <a:ext uri="{0D108BD9-81ED-4DB2-BD59-A6C34878D82A}">
                    <a16:rowId xmlns:a16="http://schemas.microsoft.com/office/drawing/2014/main" val="2785931957"/>
                  </a:ext>
                </a:extLst>
              </a:tr>
              <a:tr h="370840">
                <a:tc>
                  <a:txBody>
                    <a:bodyPr/>
                    <a:lstStyle/>
                    <a:p>
                      <a:r>
                        <a:rPr lang="en-US" sz="2400" dirty="0"/>
                        <a:t>Incremental ARR</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15959515"/>
                  </a:ext>
                </a:extLst>
              </a:tr>
              <a:tr h="370840">
                <a:tc>
                  <a:txBody>
                    <a:bodyPr/>
                    <a:lstStyle/>
                    <a:p>
                      <a:r>
                        <a:rPr lang="en-US" sz="2400" dirty="0"/>
                        <a:t>New ARR</a:t>
                      </a:r>
                    </a:p>
                  </a:txBody>
                  <a:tcPr/>
                </a:tc>
                <a:tc>
                  <a:txBody>
                    <a:bodyPr/>
                    <a:lstStyle/>
                    <a:p>
                      <a:pPr algn="r"/>
                      <a:r>
                        <a:rPr lang="en-US" sz="2400" dirty="0"/>
                        <a:t>$50,000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sp>
        <p:nvSpPr>
          <p:cNvPr id="17" name="TextBox 16">
            <a:extLst>
              <a:ext uri="{FF2B5EF4-FFF2-40B4-BE49-F238E27FC236}">
                <a16:creationId xmlns:a16="http://schemas.microsoft.com/office/drawing/2014/main" id="{04BB0AE6-5766-642F-49FD-A17E9F0971EF}"/>
              </a:ext>
            </a:extLst>
          </p:cNvPr>
          <p:cNvSpPr txBox="1"/>
          <p:nvPr/>
        </p:nvSpPr>
        <p:spPr>
          <a:xfrm>
            <a:off x="2360141" y="4927378"/>
            <a:ext cx="7179275" cy="461665"/>
          </a:xfrm>
          <a:prstGeom prst="rect">
            <a:avLst/>
          </a:prstGeom>
          <a:noFill/>
        </p:spPr>
        <p:txBody>
          <a:bodyPr wrap="square" rtlCol="0">
            <a:spAutoFit/>
          </a:bodyPr>
          <a:lstStyle/>
          <a:p>
            <a:pPr algn="ctr"/>
            <a:r>
              <a:rPr lang="en-US" sz="2400" dirty="0"/>
              <a:t>Is this a good use of our money over time?</a:t>
            </a:r>
          </a:p>
        </p:txBody>
      </p:sp>
    </p:spTree>
    <p:extLst>
      <p:ext uri="{BB962C8B-B14F-4D97-AF65-F5344CB8AC3E}">
        <p14:creationId xmlns:p14="http://schemas.microsoft.com/office/powerpoint/2010/main" val="48145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DF25A-8AC7-6569-9767-D85D30064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F6F49-E042-FD3E-065D-264879D92525}"/>
              </a:ext>
            </a:extLst>
          </p:cNvPr>
          <p:cNvSpPr>
            <a:spLocks noGrp="1"/>
          </p:cNvSpPr>
          <p:nvPr>
            <p:ph type="title"/>
          </p:nvPr>
        </p:nvSpPr>
        <p:spPr>
          <a:xfrm>
            <a:off x="838200" y="64505"/>
            <a:ext cx="10515600" cy="875295"/>
          </a:xfrm>
        </p:spPr>
        <p:txBody>
          <a:bodyPr/>
          <a:lstStyle/>
          <a:p>
            <a:pPr algn="ctr"/>
            <a:r>
              <a:rPr lang="en-US" dirty="0"/>
              <a:t>Project X</a:t>
            </a:r>
          </a:p>
        </p:txBody>
      </p:sp>
      <p:graphicFrame>
        <p:nvGraphicFramePr>
          <p:cNvPr id="8" name="Table 7">
            <a:extLst>
              <a:ext uri="{FF2B5EF4-FFF2-40B4-BE49-F238E27FC236}">
                <a16:creationId xmlns:a16="http://schemas.microsoft.com/office/drawing/2014/main" id="{C4DD6033-5D8B-9B2C-3E63-F3006704041E}"/>
              </a:ext>
            </a:extLst>
          </p:cNvPr>
          <p:cNvGraphicFramePr>
            <a:graphicFrameLocks noGrp="1"/>
          </p:cNvGraphicFramePr>
          <p:nvPr>
            <p:extLst>
              <p:ext uri="{D42A27DB-BD31-4B8C-83A1-F6EECF244321}">
                <p14:modId xmlns:p14="http://schemas.microsoft.com/office/powerpoint/2010/main" val="1598739069"/>
              </p:ext>
            </p:extLst>
          </p:nvPr>
        </p:nvGraphicFramePr>
        <p:xfrm>
          <a:off x="257432" y="4425692"/>
          <a:ext cx="11542825" cy="2178310"/>
        </p:xfrm>
        <a:graphic>
          <a:graphicData uri="http://schemas.openxmlformats.org/drawingml/2006/table">
            <a:tbl>
              <a:tblPr firstRow="1" firstCol="1">
                <a:tableStyleId>{5C22544A-7EE6-4342-B048-85BDC9FD1C3A}</a:tableStyleId>
              </a:tblPr>
              <a:tblGrid>
                <a:gridCol w="1437450">
                  <a:extLst>
                    <a:ext uri="{9D8B030D-6E8A-4147-A177-3AD203B41FA5}">
                      <a16:colId xmlns:a16="http://schemas.microsoft.com/office/drawing/2014/main" val="2188465525"/>
                    </a:ext>
                  </a:extLst>
                </a:gridCol>
                <a:gridCol w="1527175">
                  <a:extLst>
                    <a:ext uri="{9D8B030D-6E8A-4147-A177-3AD203B41FA5}">
                      <a16:colId xmlns:a16="http://schemas.microsoft.com/office/drawing/2014/main" val="4240031440"/>
                    </a:ext>
                  </a:extLst>
                </a:gridCol>
                <a:gridCol w="1429700">
                  <a:extLst>
                    <a:ext uri="{9D8B030D-6E8A-4147-A177-3AD203B41FA5}">
                      <a16:colId xmlns:a16="http://schemas.microsoft.com/office/drawing/2014/main" val="1007461099"/>
                    </a:ext>
                  </a:extLst>
                </a:gridCol>
                <a:gridCol w="1429700">
                  <a:extLst>
                    <a:ext uri="{9D8B030D-6E8A-4147-A177-3AD203B41FA5}">
                      <a16:colId xmlns:a16="http://schemas.microsoft.com/office/drawing/2014/main" val="1898115056"/>
                    </a:ext>
                  </a:extLst>
                </a:gridCol>
                <a:gridCol w="1429700">
                  <a:extLst>
                    <a:ext uri="{9D8B030D-6E8A-4147-A177-3AD203B41FA5}">
                      <a16:colId xmlns:a16="http://schemas.microsoft.com/office/drawing/2014/main" val="2627680090"/>
                    </a:ext>
                  </a:extLst>
                </a:gridCol>
                <a:gridCol w="1429700">
                  <a:extLst>
                    <a:ext uri="{9D8B030D-6E8A-4147-A177-3AD203B41FA5}">
                      <a16:colId xmlns:a16="http://schemas.microsoft.com/office/drawing/2014/main" val="3760606828"/>
                    </a:ext>
                  </a:extLst>
                </a:gridCol>
                <a:gridCol w="1429700">
                  <a:extLst>
                    <a:ext uri="{9D8B030D-6E8A-4147-A177-3AD203B41FA5}">
                      <a16:colId xmlns:a16="http://schemas.microsoft.com/office/drawing/2014/main" val="3936967386"/>
                    </a:ext>
                  </a:extLst>
                </a:gridCol>
                <a:gridCol w="1429700">
                  <a:extLst>
                    <a:ext uri="{9D8B030D-6E8A-4147-A177-3AD203B41FA5}">
                      <a16:colId xmlns:a16="http://schemas.microsoft.com/office/drawing/2014/main" val="3859791527"/>
                    </a:ext>
                  </a:extLst>
                </a:gridCol>
              </a:tblGrid>
              <a:tr h="435662">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1/1/2025</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1/1/2026</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1/1/2028</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a:effectLst/>
                        </a:rPr>
                        <a:t>1/1/2029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1/1/2030</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1" u="none" strike="noStrike" kern="1200" dirty="0">
                          <a:solidFill>
                            <a:schemeClr val="lt1"/>
                          </a:solidFill>
                          <a:effectLst/>
                          <a:latin typeface="+mn-lt"/>
                          <a:ea typeface="+mn-ea"/>
                          <a:cs typeface="+mn-cs"/>
                        </a:rPr>
                        <a:t>Total</a:t>
                      </a:r>
                    </a:p>
                  </a:txBody>
                  <a:tcPr marL="9525" marR="9525" marT="9525" marB="0" anchor="b"/>
                </a:tc>
                <a:extLst>
                  <a:ext uri="{0D108BD9-81ED-4DB2-BD59-A6C34878D82A}">
                    <a16:rowId xmlns:a16="http://schemas.microsoft.com/office/drawing/2014/main" val="3685576421"/>
                  </a:ext>
                </a:extLst>
              </a:tr>
              <a:tr h="435662">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dirty="0">
                        <a:solidFill>
                          <a:srgbClr val="000000"/>
                        </a:solidFill>
                        <a:effectLst/>
                        <a:latin typeface="+mn-lt"/>
                      </a:endParaRPr>
                    </a:p>
                  </a:txBody>
                  <a:tcPr marL="9525" marR="9525" marT="9525" marB="0" anchor="b"/>
                </a:tc>
                <a:tc>
                  <a:txBody>
                    <a:bodyPr/>
                    <a:lstStyle/>
                    <a:p>
                      <a:pPr algn="r" fontAlgn="b"/>
                      <a:r>
                        <a:rPr lang="en-US" sz="2400" u="none" strike="noStrike" dirty="0">
                          <a:effectLst/>
                          <a:latin typeface="+mn-lt"/>
                        </a:rPr>
                        <a:t>$70,000 </a:t>
                      </a:r>
                      <a:endParaRPr lang="en-US" sz="2400" b="0" i="0" u="none" strike="noStrike" dirty="0">
                        <a:solidFill>
                          <a:srgbClr val="000000"/>
                        </a:solidFill>
                        <a:effectLst/>
                        <a:latin typeface="+mn-lt"/>
                      </a:endParaRPr>
                    </a:p>
                  </a:txBody>
                  <a:tcPr marL="9525" marR="9525" marT="9525" marB="0" anchor="b"/>
                </a:tc>
                <a:tc>
                  <a:txBody>
                    <a:bodyPr/>
                    <a:lstStyle/>
                    <a:p>
                      <a:pPr algn="r" fontAlgn="b"/>
                      <a:r>
                        <a:rPr lang="en-US" sz="2400" u="none" strike="noStrike">
                          <a:effectLst/>
                          <a:latin typeface="+mn-lt"/>
                        </a:rPr>
                        <a:t>$110,000 </a:t>
                      </a:r>
                      <a:endParaRPr lang="en-US" sz="2400" b="0" i="0" u="none" strike="noStrike">
                        <a:solidFill>
                          <a:srgbClr val="000000"/>
                        </a:solidFill>
                        <a:effectLst/>
                        <a:latin typeface="+mn-lt"/>
                      </a:endParaRPr>
                    </a:p>
                  </a:txBody>
                  <a:tcPr marL="9525" marR="9525" marT="9525" marB="0" anchor="b"/>
                </a:tc>
                <a:tc>
                  <a:txBody>
                    <a:bodyPr/>
                    <a:lstStyle/>
                    <a:p>
                      <a:pPr algn="r" fontAlgn="b"/>
                      <a:r>
                        <a:rPr lang="en-US" sz="2400" u="none" strike="noStrike">
                          <a:effectLst/>
                          <a:latin typeface="+mn-lt"/>
                        </a:rPr>
                        <a:t>$160,000 </a:t>
                      </a:r>
                      <a:endParaRPr lang="en-US" sz="2400" b="0" i="0" u="none" strike="noStrike">
                        <a:solidFill>
                          <a:srgbClr val="000000"/>
                        </a:solidFill>
                        <a:effectLst/>
                        <a:latin typeface="+mn-lt"/>
                      </a:endParaRPr>
                    </a:p>
                  </a:txBody>
                  <a:tcPr marL="9525" marR="9525" marT="9525" marB="0" anchor="b"/>
                </a:tc>
                <a:tc>
                  <a:txBody>
                    <a:bodyPr/>
                    <a:lstStyle/>
                    <a:p>
                      <a:pPr algn="r" fontAlgn="b"/>
                      <a:r>
                        <a:rPr lang="en-US" sz="2400" u="none" strike="noStrike">
                          <a:effectLst/>
                          <a:latin typeface="+mn-lt"/>
                        </a:rPr>
                        <a:t>$210,000 </a:t>
                      </a:r>
                      <a:endParaRPr lang="en-US" sz="2400" b="0" i="0" u="none" strike="noStrike">
                        <a:solidFill>
                          <a:srgbClr val="000000"/>
                        </a:solidFill>
                        <a:effectLst/>
                        <a:latin typeface="+mn-lt"/>
                      </a:endParaRPr>
                    </a:p>
                  </a:txBody>
                  <a:tcPr marL="9525" marR="9525" marT="9525" marB="0" anchor="b"/>
                </a:tc>
                <a:tc>
                  <a:txBody>
                    <a:bodyPr/>
                    <a:lstStyle/>
                    <a:p>
                      <a:pPr algn="r" fontAlgn="b"/>
                      <a:r>
                        <a:rPr lang="en-US" sz="2400" u="none" strike="noStrike" dirty="0">
                          <a:effectLst/>
                          <a:latin typeface="+mn-lt"/>
                        </a:rPr>
                        <a:t>$260,000 </a:t>
                      </a:r>
                      <a:endParaRPr lang="en-US" sz="2400" b="0" i="0" u="none" strike="noStrike" dirty="0">
                        <a:solidFill>
                          <a:srgbClr val="000000"/>
                        </a:solidFill>
                        <a:effectLst/>
                        <a:latin typeface="+mn-lt"/>
                      </a:endParaRP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$810,000 </a:t>
                      </a:r>
                    </a:p>
                  </a:txBody>
                  <a:tcPr marL="9525" marR="9525" marT="9525" marB="0" anchor="b"/>
                </a:tc>
                <a:extLst>
                  <a:ext uri="{0D108BD9-81ED-4DB2-BD59-A6C34878D82A}">
                    <a16:rowId xmlns:a16="http://schemas.microsoft.com/office/drawing/2014/main" val="2778190887"/>
                  </a:ext>
                </a:extLst>
              </a:tr>
              <a:tr h="435662">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latin typeface="+mn-lt"/>
                        </a:rPr>
                        <a:t>($500,000)</a:t>
                      </a:r>
                      <a:endParaRPr lang="en-US" sz="2400" b="0" i="0" u="none" strike="noStrike" dirty="0">
                        <a:solidFill>
                          <a:srgbClr val="FF0000"/>
                        </a:solidFill>
                        <a:effectLst/>
                        <a:latin typeface="+mn-lt"/>
                      </a:endParaRP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marL="0" algn="r" defTabSz="914400" rtl="0" eaLnBrk="1" fontAlgn="b" latinLnBrk="0" hangingPunct="1"/>
                      <a:r>
                        <a:rPr lang="en-US" sz="2400" u="none" strike="noStrike" kern="1200" dirty="0">
                          <a:solidFill>
                            <a:srgbClr val="FF0000"/>
                          </a:solidFill>
                          <a:effectLst/>
                          <a:latin typeface="+mn-lt"/>
                          <a:ea typeface="+mn-ea"/>
                          <a:cs typeface="+mn-cs"/>
                        </a:rPr>
                        <a:t>($600,000)</a:t>
                      </a:r>
                    </a:p>
                  </a:txBody>
                  <a:tcPr marL="9525" marR="9525" marT="9525" marB="0" anchor="b"/>
                </a:tc>
                <a:extLst>
                  <a:ext uri="{0D108BD9-81ED-4DB2-BD59-A6C34878D82A}">
                    <a16:rowId xmlns:a16="http://schemas.microsoft.com/office/drawing/2014/main" val="2795469626"/>
                  </a:ext>
                </a:extLst>
              </a:tr>
              <a:tr h="435662">
                <a:tc>
                  <a:txBody>
                    <a:bodyPr/>
                    <a:lstStyle/>
                    <a:p>
                      <a:pPr algn="l" fontAlgn="b"/>
                      <a:r>
                        <a:rPr lang="en-US" sz="2400" u="none" strike="noStrike" dirty="0">
                          <a:effectLst/>
                        </a:rPr>
                        <a:t>Year</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latin typeface="+mn-lt"/>
                        </a:rPr>
                        <a:t>($500,000)</a:t>
                      </a:r>
                      <a:endParaRPr lang="en-US" sz="2400" b="0" i="0" u="none" strike="noStrike" dirty="0">
                        <a:solidFill>
                          <a:srgbClr val="FF0000"/>
                        </a:solidFill>
                        <a:effectLst/>
                        <a:latin typeface="+mn-lt"/>
                      </a:endParaRPr>
                    </a:p>
                  </a:txBody>
                  <a:tcPr marL="9525" marR="9525" marT="9525" marB="0" anchor="b"/>
                </a:tc>
                <a:tc>
                  <a:txBody>
                    <a:bodyPr/>
                    <a:lstStyle/>
                    <a:p>
                      <a:pPr algn="r" fontAlgn="b"/>
                      <a:r>
                        <a:rPr lang="en-US" sz="2400" b="0" i="0" u="none" strike="noStrike" dirty="0">
                          <a:solidFill>
                            <a:srgbClr val="000000"/>
                          </a:solidFill>
                          <a:effectLst/>
                          <a:latin typeface="+mn-lt"/>
                        </a:rPr>
                        <a:t>$50,000 </a:t>
                      </a:r>
                    </a:p>
                  </a:txBody>
                  <a:tcPr marL="9525" marR="9525" marT="9525" marB="0" anchor="b"/>
                </a:tc>
                <a:tc>
                  <a:txBody>
                    <a:bodyPr/>
                    <a:lstStyle/>
                    <a:p>
                      <a:pPr algn="r" fontAlgn="b"/>
                      <a:r>
                        <a:rPr lang="en-US" sz="2400" b="0" i="0" u="none" strike="noStrike" dirty="0">
                          <a:solidFill>
                            <a:srgbClr val="000000"/>
                          </a:solidFill>
                          <a:effectLst/>
                          <a:latin typeface="+mn-lt"/>
                        </a:rPr>
                        <a:t>$90,000 </a:t>
                      </a:r>
                    </a:p>
                  </a:txBody>
                  <a:tcPr marL="9525" marR="9525" marT="9525" marB="0" anchor="b"/>
                </a:tc>
                <a:tc>
                  <a:txBody>
                    <a:bodyPr/>
                    <a:lstStyle/>
                    <a:p>
                      <a:pPr algn="r" fontAlgn="b"/>
                      <a:r>
                        <a:rPr lang="en-US" sz="2400" b="0" i="0" u="none" strike="noStrike" dirty="0">
                          <a:solidFill>
                            <a:srgbClr val="000000"/>
                          </a:solidFill>
                          <a:effectLst/>
                          <a:latin typeface="+mn-lt"/>
                        </a:rPr>
                        <a:t>$140,000 </a:t>
                      </a:r>
                    </a:p>
                  </a:txBody>
                  <a:tcPr marL="9525" marR="9525" marT="9525" marB="0" anchor="b"/>
                </a:tc>
                <a:tc>
                  <a:txBody>
                    <a:bodyPr/>
                    <a:lstStyle/>
                    <a:p>
                      <a:pPr algn="r" fontAlgn="b"/>
                      <a:r>
                        <a:rPr lang="en-US" sz="2400" b="0" i="0" u="none" strike="noStrike" dirty="0">
                          <a:solidFill>
                            <a:srgbClr val="000000"/>
                          </a:solidFill>
                          <a:effectLst/>
                          <a:latin typeface="+mn-lt"/>
                        </a:rPr>
                        <a:t>$190,000 </a:t>
                      </a:r>
                    </a:p>
                  </a:txBody>
                  <a:tcPr marL="9525" marR="9525" marT="9525" marB="0" anchor="b"/>
                </a:tc>
                <a:tc>
                  <a:txBody>
                    <a:bodyPr/>
                    <a:lstStyle/>
                    <a:p>
                      <a:pPr algn="r" fontAlgn="b"/>
                      <a:r>
                        <a:rPr lang="en-US" sz="2400" b="0" i="0" u="none" strike="noStrike" dirty="0">
                          <a:solidFill>
                            <a:srgbClr val="000000"/>
                          </a:solidFill>
                          <a:effectLst/>
                          <a:latin typeface="+mn-lt"/>
                        </a:rPr>
                        <a:t>$240,000 </a:t>
                      </a: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$210,000 </a:t>
                      </a:r>
                    </a:p>
                  </a:txBody>
                  <a:tcPr marL="9525" marR="9525" marT="9525" marB="0" anchor="b"/>
                </a:tc>
                <a:extLst>
                  <a:ext uri="{0D108BD9-81ED-4DB2-BD59-A6C34878D82A}">
                    <a16:rowId xmlns:a16="http://schemas.microsoft.com/office/drawing/2014/main" val="3475579046"/>
                  </a:ext>
                </a:extLst>
              </a:tr>
              <a:tr h="435662">
                <a:tc>
                  <a:txBody>
                    <a:bodyPr/>
                    <a:lstStyle/>
                    <a:p>
                      <a:pPr algn="l" fontAlgn="b"/>
                      <a:r>
                        <a:rPr lang="en-US" sz="2400" b="1" u="none" strike="noStrike" kern="1200" dirty="0">
                          <a:solidFill>
                            <a:schemeClr val="lt1"/>
                          </a:solidFill>
                          <a:effectLst/>
                          <a:latin typeface="+mn-lt"/>
                          <a:ea typeface="+mn-ea"/>
                          <a:cs typeface="+mn-cs"/>
                        </a:rPr>
                        <a:t>Total</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($500,000)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($450,000)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$360,000)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($30,000)</a:t>
                      </a:r>
                    </a:p>
                  </a:txBody>
                  <a:tcPr marL="9525" marR="9525" marT="9525" marB="0" anchor="b"/>
                </a:tc>
                <a:tc>
                  <a:txBody>
                    <a:bodyPr/>
                    <a:lstStyle/>
                    <a:p>
                      <a:pPr algn="r" fontAlgn="b"/>
                      <a:r>
                        <a:rPr lang="en-US" sz="2400" b="0" i="0" u="none" strike="noStrike" dirty="0">
                          <a:solidFill>
                            <a:srgbClr val="000000"/>
                          </a:solidFill>
                          <a:effectLst/>
                          <a:latin typeface="+mn-lt"/>
                        </a:rPr>
                        <a:t>$210,000</a:t>
                      </a: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$210,000</a:t>
                      </a:r>
                    </a:p>
                  </a:txBody>
                  <a:tcPr marL="9525" marR="9525" marT="9525" marB="0" anchor="b"/>
                </a:tc>
                <a:extLst>
                  <a:ext uri="{0D108BD9-81ED-4DB2-BD59-A6C34878D82A}">
                    <a16:rowId xmlns:a16="http://schemas.microsoft.com/office/drawing/2014/main" val="1169110779"/>
                  </a:ext>
                </a:extLst>
              </a:tr>
            </a:tbl>
          </a:graphicData>
        </a:graphic>
      </p:graphicFrame>
      <p:graphicFrame>
        <p:nvGraphicFramePr>
          <p:cNvPr id="16" name="Table 15">
            <a:extLst>
              <a:ext uri="{FF2B5EF4-FFF2-40B4-BE49-F238E27FC236}">
                <a16:creationId xmlns:a16="http://schemas.microsoft.com/office/drawing/2014/main" id="{DF65E419-4F35-012E-2E7B-205F199CD884}"/>
              </a:ext>
            </a:extLst>
          </p:cNvPr>
          <p:cNvGraphicFramePr>
            <a:graphicFrameLocks noGrp="1"/>
          </p:cNvGraphicFramePr>
          <p:nvPr>
            <p:extLst>
              <p:ext uri="{D42A27DB-BD31-4B8C-83A1-F6EECF244321}">
                <p14:modId xmlns:p14="http://schemas.microsoft.com/office/powerpoint/2010/main" val="2316391409"/>
              </p:ext>
            </p:extLst>
          </p:nvPr>
        </p:nvGraphicFramePr>
        <p:xfrm>
          <a:off x="1830172" y="1060708"/>
          <a:ext cx="7560168" cy="27432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One-time revenue</a:t>
                      </a:r>
                    </a:p>
                  </a:txBody>
                  <a:tcPr/>
                </a:tc>
                <a:tc>
                  <a:txBody>
                    <a:bodyPr/>
                    <a:lstStyle/>
                    <a:p>
                      <a:pPr algn="r"/>
                      <a:r>
                        <a:rPr lang="en-US" sz="2400" dirty="0"/>
                        <a:t>$10,000</a:t>
                      </a:r>
                    </a:p>
                  </a:txBody>
                  <a:tcPr/>
                </a:tc>
                <a:tc>
                  <a:txBody>
                    <a:bodyPr/>
                    <a:lstStyle/>
                    <a:p>
                      <a:pPr algn="r"/>
                      <a:endParaRPr lang="en-US" sz="2400"/>
                    </a:p>
                  </a:txBody>
                  <a:tcPr/>
                </a:tc>
                <a:extLst>
                  <a:ext uri="{0D108BD9-81ED-4DB2-BD59-A6C34878D82A}">
                    <a16:rowId xmlns:a16="http://schemas.microsoft.com/office/drawing/2014/main" val="2785931957"/>
                  </a:ext>
                </a:extLst>
              </a:tr>
              <a:tr h="370840">
                <a:tc>
                  <a:txBody>
                    <a:bodyPr/>
                    <a:lstStyle/>
                    <a:p>
                      <a:r>
                        <a:rPr lang="en-US" sz="2400" dirty="0"/>
                        <a:t>Incremental ARR</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15959515"/>
                  </a:ext>
                </a:extLst>
              </a:tr>
              <a:tr h="370840">
                <a:tc>
                  <a:txBody>
                    <a:bodyPr/>
                    <a:lstStyle/>
                    <a:p>
                      <a:r>
                        <a:rPr lang="en-US" sz="2400" dirty="0"/>
                        <a:t>New ARR</a:t>
                      </a:r>
                    </a:p>
                  </a:txBody>
                  <a:tcPr/>
                </a:tc>
                <a:tc>
                  <a:txBody>
                    <a:bodyPr/>
                    <a:lstStyle/>
                    <a:p>
                      <a:pPr algn="r"/>
                      <a:r>
                        <a:rPr lang="en-US" sz="2400" dirty="0"/>
                        <a:t>$50,000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spTree>
    <p:extLst>
      <p:ext uri="{BB962C8B-B14F-4D97-AF65-F5344CB8AC3E}">
        <p14:creationId xmlns:p14="http://schemas.microsoft.com/office/powerpoint/2010/main" val="157239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66CFB-A414-4482-A81A-C29114AF8094}"/>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7FB8D41-8DEC-B430-B0B6-38C237092D95}"/>
              </a:ext>
            </a:extLst>
          </p:cNvPr>
          <p:cNvGraphicFramePr>
            <a:graphicFrameLocks noGrp="1"/>
          </p:cNvGraphicFramePr>
          <p:nvPr>
            <p:extLst>
              <p:ext uri="{D42A27DB-BD31-4B8C-83A1-F6EECF244321}">
                <p14:modId xmlns:p14="http://schemas.microsoft.com/office/powerpoint/2010/main" val="2541261282"/>
              </p:ext>
            </p:extLst>
          </p:nvPr>
        </p:nvGraphicFramePr>
        <p:xfrm>
          <a:off x="257432" y="4425692"/>
          <a:ext cx="11677135" cy="1501140"/>
        </p:xfrm>
        <a:graphic>
          <a:graphicData uri="http://schemas.openxmlformats.org/drawingml/2006/table">
            <a:tbl>
              <a:tblPr firstRow="1" firstCol="1">
                <a:tableStyleId>{5C22544A-7EE6-4342-B048-85BDC9FD1C3A}</a:tableStyleId>
              </a:tblPr>
              <a:tblGrid>
                <a:gridCol w="1571760">
                  <a:extLst>
                    <a:ext uri="{9D8B030D-6E8A-4147-A177-3AD203B41FA5}">
                      <a16:colId xmlns:a16="http://schemas.microsoft.com/office/drawing/2014/main" val="2188465525"/>
                    </a:ext>
                  </a:extLst>
                </a:gridCol>
                <a:gridCol w="1527175">
                  <a:extLst>
                    <a:ext uri="{9D8B030D-6E8A-4147-A177-3AD203B41FA5}">
                      <a16:colId xmlns:a16="http://schemas.microsoft.com/office/drawing/2014/main" val="4240031440"/>
                    </a:ext>
                  </a:extLst>
                </a:gridCol>
                <a:gridCol w="1429700">
                  <a:extLst>
                    <a:ext uri="{9D8B030D-6E8A-4147-A177-3AD203B41FA5}">
                      <a16:colId xmlns:a16="http://schemas.microsoft.com/office/drawing/2014/main" val="1007461099"/>
                    </a:ext>
                  </a:extLst>
                </a:gridCol>
                <a:gridCol w="1429700">
                  <a:extLst>
                    <a:ext uri="{9D8B030D-6E8A-4147-A177-3AD203B41FA5}">
                      <a16:colId xmlns:a16="http://schemas.microsoft.com/office/drawing/2014/main" val="1898115056"/>
                    </a:ext>
                  </a:extLst>
                </a:gridCol>
                <a:gridCol w="1429700">
                  <a:extLst>
                    <a:ext uri="{9D8B030D-6E8A-4147-A177-3AD203B41FA5}">
                      <a16:colId xmlns:a16="http://schemas.microsoft.com/office/drawing/2014/main" val="2627680090"/>
                    </a:ext>
                  </a:extLst>
                </a:gridCol>
                <a:gridCol w="1429700">
                  <a:extLst>
                    <a:ext uri="{9D8B030D-6E8A-4147-A177-3AD203B41FA5}">
                      <a16:colId xmlns:a16="http://schemas.microsoft.com/office/drawing/2014/main" val="3760606828"/>
                    </a:ext>
                  </a:extLst>
                </a:gridCol>
                <a:gridCol w="1429700">
                  <a:extLst>
                    <a:ext uri="{9D8B030D-6E8A-4147-A177-3AD203B41FA5}">
                      <a16:colId xmlns:a16="http://schemas.microsoft.com/office/drawing/2014/main" val="3936967386"/>
                    </a:ext>
                  </a:extLst>
                </a:gridCol>
                <a:gridCol w="1429700">
                  <a:extLst>
                    <a:ext uri="{9D8B030D-6E8A-4147-A177-3AD203B41FA5}">
                      <a16:colId xmlns:a16="http://schemas.microsoft.com/office/drawing/2014/main" val="3859791527"/>
                    </a:ext>
                  </a:extLst>
                </a:gridCol>
              </a:tblGrid>
              <a:tr h="190500">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b="0" u="none" strike="noStrike" dirty="0">
                          <a:solidFill>
                            <a:schemeClr val="tx1"/>
                          </a:solidFill>
                          <a:effectLst/>
                          <a:highlight>
                            <a:srgbClr val="00FF00"/>
                          </a:highlight>
                        </a:rPr>
                        <a:t>1/1/2025</a:t>
                      </a:r>
                      <a:endParaRPr lang="en-US" sz="2400" b="0" i="0" u="none" strike="noStrike" dirty="0">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dirty="0">
                          <a:solidFill>
                            <a:schemeClr val="tx1"/>
                          </a:solidFill>
                          <a:effectLst/>
                          <a:highlight>
                            <a:srgbClr val="00FF00"/>
                          </a:highlight>
                        </a:rPr>
                        <a:t>1/1/2026</a:t>
                      </a:r>
                      <a:endParaRPr lang="en-US" sz="2400" b="0" i="0" u="none" strike="noStrike" dirty="0">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dirty="0">
                          <a:solidFill>
                            <a:schemeClr val="tx1"/>
                          </a:solidFill>
                          <a:effectLst/>
                          <a:highlight>
                            <a:srgbClr val="00FF00"/>
                          </a:highlight>
                        </a:rPr>
                        <a:t>1/1/2027</a:t>
                      </a:r>
                      <a:endParaRPr lang="en-US" sz="2400" b="0" i="0" u="none" strike="noStrike" dirty="0">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a:solidFill>
                            <a:schemeClr val="tx1"/>
                          </a:solidFill>
                          <a:effectLst/>
                          <a:highlight>
                            <a:srgbClr val="00FF00"/>
                          </a:highlight>
                        </a:rPr>
                        <a:t>1/1/2028</a:t>
                      </a:r>
                      <a:endParaRPr lang="en-US" sz="2400" b="0" i="0" u="none" strike="noStrike">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a:solidFill>
                            <a:schemeClr val="tx1"/>
                          </a:solidFill>
                          <a:effectLst/>
                          <a:highlight>
                            <a:srgbClr val="00FF00"/>
                          </a:highlight>
                        </a:rPr>
                        <a:t>1/1/2029</a:t>
                      </a:r>
                      <a:endParaRPr lang="en-US" sz="2400" b="0" i="0" u="none" strike="noStrike">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dirty="0">
                          <a:solidFill>
                            <a:schemeClr val="tx1"/>
                          </a:solidFill>
                          <a:effectLst/>
                          <a:highlight>
                            <a:srgbClr val="00FF00"/>
                          </a:highlight>
                        </a:rPr>
                        <a:t>1/1/2030</a:t>
                      </a:r>
                      <a:endParaRPr lang="en-US" sz="2400" b="0" i="0" u="none" strike="noStrike" dirty="0">
                        <a:solidFill>
                          <a:schemeClr val="tx1"/>
                        </a:solidFill>
                        <a:effectLst/>
                        <a:highlight>
                          <a:srgbClr val="00FF00"/>
                        </a:highlight>
                        <a:latin typeface="Aptos Narrow" panose="020B0004020202020204" pitchFamily="34" charset="0"/>
                      </a:endParaRPr>
                    </a:p>
                  </a:txBody>
                  <a:tcPr marL="9525" marR="9525" marT="9525" marB="0" anchor="b"/>
                </a:tc>
                <a:tc>
                  <a:txBody>
                    <a:bodyPr/>
                    <a:lstStyle/>
                    <a:p>
                      <a:pPr algn="r" fontAlgn="b"/>
                      <a:r>
                        <a:rPr lang="en-US" sz="2400" b="0" u="none" strike="noStrike" kern="1200" dirty="0">
                          <a:solidFill>
                            <a:schemeClr val="tx1"/>
                          </a:solidFill>
                          <a:effectLst/>
                          <a:latin typeface="+mn-lt"/>
                          <a:ea typeface="+mn-ea"/>
                          <a:cs typeface="+mn-cs"/>
                        </a:rPr>
                        <a:t>Total</a:t>
                      </a:r>
                    </a:p>
                  </a:txBody>
                  <a:tcPr marL="9525" marR="9525" marT="9525" marB="0" anchor="b"/>
                </a:tc>
                <a:extLst>
                  <a:ext uri="{0D108BD9-81ED-4DB2-BD59-A6C34878D82A}">
                    <a16:rowId xmlns:a16="http://schemas.microsoft.com/office/drawing/2014/main" val="3685576421"/>
                  </a:ext>
                </a:extLst>
              </a:tr>
              <a:tr h="190500">
                <a:tc>
                  <a:txBody>
                    <a:bodyPr/>
                    <a:lstStyle/>
                    <a:p>
                      <a:pPr algn="l" fontAlgn="b"/>
                      <a:r>
                        <a:rPr lang="en-US" sz="2400" u="none" strike="noStrike">
                          <a:effectLst/>
                        </a:rPr>
                        <a:t>Revenues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$70,000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$110,000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$160,000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$210,000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effectLst/>
                        </a:rPr>
                        <a:t>$260,000 </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$810,000 </a:t>
                      </a:r>
                    </a:p>
                  </a:txBody>
                  <a:tcPr marL="9525" marR="9525" marT="9525" marB="0" anchor="b"/>
                </a:tc>
                <a:extLst>
                  <a:ext uri="{0D108BD9-81ED-4DB2-BD59-A6C34878D82A}">
                    <a16:rowId xmlns:a16="http://schemas.microsoft.com/office/drawing/2014/main" val="2778190887"/>
                  </a:ext>
                </a:extLst>
              </a:tr>
              <a:tr h="190500">
                <a:tc>
                  <a:txBody>
                    <a:bodyPr/>
                    <a:lstStyle/>
                    <a:p>
                      <a:pPr algn="l" fontAlgn="b"/>
                      <a:r>
                        <a:rPr lang="en-US" sz="2400" u="none" strike="noStrike" dirty="0">
                          <a:effectLst/>
                        </a:rPr>
                        <a:t>Expenses</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algn="r" fontAlgn="b"/>
                      <a:r>
                        <a:rPr lang="en-US" sz="2400" u="none" strike="noStrike" kern="1200" dirty="0">
                          <a:solidFill>
                            <a:srgbClr val="FF0000"/>
                          </a:solidFill>
                          <a:effectLst/>
                          <a:latin typeface="+mn-lt"/>
                          <a:ea typeface="+mn-ea"/>
                          <a:cs typeface="+mn-cs"/>
                        </a:rPr>
                        <a:t>($20,000)</a:t>
                      </a:r>
                    </a:p>
                  </a:txBody>
                  <a:tcPr marL="9525" marR="9525" marT="9525" marB="0" anchor="b"/>
                </a:tc>
                <a:tc>
                  <a:txBody>
                    <a:bodyPr/>
                    <a:lstStyle/>
                    <a:p>
                      <a:pPr marL="0" algn="r" defTabSz="914400" rtl="0" eaLnBrk="1" fontAlgn="b" latinLnBrk="0" hangingPunct="1"/>
                      <a:r>
                        <a:rPr lang="en-US" sz="2400" u="none" strike="noStrike" kern="1200" dirty="0">
                          <a:solidFill>
                            <a:srgbClr val="FF0000"/>
                          </a:solidFill>
                          <a:effectLst/>
                          <a:latin typeface="+mn-lt"/>
                          <a:ea typeface="+mn-ea"/>
                          <a:cs typeface="+mn-cs"/>
                        </a:rPr>
                        <a:t>($600,000)</a:t>
                      </a:r>
                    </a:p>
                  </a:txBody>
                  <a:tcPr marL="9525" marR="9525" marT="9525" marB="0" anchor="b"/>
                </a:tc>
                <a:extLst>
                  <a:ext uri="{0D108BD9-81ED-4DB2-BD59-A6C34878D82A}">
                    <a16:rowId xmlns:a16="http://schemas.microsoft.com/office/drawing/2014/main" val="2795469626"/>
                  </a:ext>
                </a:extLst>
              </a:tr>
              <a:tr h="190500">
                <a:tc>
                  <a:txBody>
                    <a:bodyPr/>
                    <a:lstStyle/>
                    <a:p>
                      <a:pPr algn="l" fontAlgn="b"/>
                      <a:r>
                        <a:rPr lang="en-US" sz="2400" u="none" strike="noStrike" dirty="0">
                          <a:effectLst/>
                        </a:rPr>
                        <a:t>Total</a:t>
                      </a:r>
                      <a:endParaRPr lang="en-US" sz="2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en-US" sz="2400" u="none" strike="noStrike" dirty="0">
                          <a:solidFill>
                            <a:srgbClr val="FF0000"/>
                          </a:solidFill>
                          <a:effectLst/>
                          <a:highlight>
                            <a:srgbClr val="FFFF00"/>
                          </a:highlight>
                        </a:rPr>
                        <a:t>($500,000)</a:t>
                      </a:r>
                      <a:endParaRPr lang="en-US" sz="2400" b="0" i="0" u="none" strike="noStrike" dirty="0">
                        <a:solidFill>
                          <a:srgbClr val="FF0000"/>
                        </a:solidFill>
                        <a:effectLst/>
                        <a:highlight>
                          <a:srgbClr val="FFFF00"/>
                        </a:highlight>
                        <a:latin typeface="Aptos Narrow" panose="020B0004020202020204" pitchFamily="34" charset="0"/>
                      </a:endParaRPr>
                    </a:p>
                  </a:txBody>
                  <a:tcPr marL="9525" marR="9525" marT="9525" marB="0" anchor="b"/>
                </a:tc>
                <a:tc>
                  <a:txBody>
                    <a:bodyPr/>
                    <a:lstStyle/>
                    <a:p>
                      <a:pPr algn="r" fontAlgn="b"/>
                      <a:r>
                        <a:rPr lang="en-US" sz="2400" b="0" i="0" u="none" strike="noStrike">
                          <a:solidFill>
                            <a:srgbClr val="000000"/>
                          </a:solidFill>
                          <a:effectLst/>
                          <a:highlight>
                            <a:srgbClr val="FFFF00"/>
                          </a:highlight>
                          <a:latin typeface="Aptos Narrow" panose="020B0004020202020204" pitchFamily="34" charset="0"/>
                        </a:rPr>
                        <a:t>$50,000 </a:t>
                      </a:r>
                    </a:p>
                  </a:txBody>
                  <a:tcPr marL="9525" marR="9525" marT="9525" marB="0" anchor="b"/>
                </a:tc>
                <a:tc>
                  <a:txBody>
                    <a:bodyPr/>
                    <a:lstStyle/>
                    <a:p>
                      <a:pPr algn="r" fontAlgn="b"/>
                      <a:r>
                        <a:rPr lang="en-US" sz="2400" b="0" i="0" u="none" strike="noStrike">
                          <a:solidFill>
                            <a:srgbClr val="000000"/>
                          </a:solidFill>
                          <a:effectLst/>
                          <a:highlight>
                            <a:srgbClr val="FFFF00"/>
                          </a:highlight>
                          <a:latin typeface="Aptos Narrow" panose="020B0004020202020204" pitchFamily="34" charset="0"/>
                        </a:rPr>
                        <a:t>$90,000 </a:t>
                      </a:r>
                    </a:p>
                  </a:txBody>
                  <a:tcPr marL="9525" marR="9525" marT="9525" marB="0" anchor="b"/>
                </a:tc>
                <a:tc>
                  <a:txBody>
                    <a:bodyPr/>
                    <a:lstStyle/>
                    <a:p>
                      <a:pPr algn="r" fontAlgn="b"/>
                      <a:r>
                        <a:rPr lang="en-US" sz="2400" b="0" i="0" u="none" strike="noStrike">
                          <a:solidFill>
                            <a:srgbClr val="000000"/>
                          </a:solidFill>
                          <a:effectLst/>
                          <a:highlight>
                            <a:srgbClr val="FFFF00"/>
                          </a:highlight>
                          <a:latin typeface="Aptos Narrow" panose="020B0004020202020204" pitchFamily="34" charset="0"/>
                        </a:rPr>
                        <a:t>$140,000 </a:t>
                      </a:r>
                    </a:p>
                  </a:txBody>
                  <a:tcPr marL="9525" marR="9525" marT="9525" marB="0" anchor="b"/>
                </a:tc>
                <a:tc>
                  <a:txBody>
                    <a:bodyPr/>
                    <a:lstStyle/>
                    <a:p>
                      <a:pPr algn="r" fontAlgn="b"/>
                      <a:r>
                        <a:rPr lang="en-US" sz="2400" b="0" i="0" u="none" strike="noStrike">
                          <a:solidFill>
                            <a:srgbClr val="000000"/>
                          </a:solidFill>
                          <a:effectLst/>
                          <a:highlight>
                            <a:srgbClr val="FFFF00"/>
                          </a:highlight>
                          <a:latin typeface="Aptos Narrow" panose="020B0004020202020204" pitchFamily="34" charset="0"/>
                        </a:rPr>
                        <a:t>$190,000 </a:t>
                      </a:r>
                    </a:p>
                  </a:txBody>
                  <a:tcPr marL="9525" marR="9525" marT="9525" marB="0" anchor="b"/>
                </a:tc>
                <a:tc>
                  <a:txBody>
                    <a:bodyPr/>
                    <a:lstStyle/>
                    <a:p>
                      <a:pPr algn="r" fontAlgn="b"/>
                      <a:r>
                        <a:rPr lang="en-US" sz="2400" b="0" i="0" u="none" strike="noStrike" dirty="0">
                          <a:solidFill>
                            <a:srgbClr val="000000"/>
                          </a:solidFill>
                          <a:effectLst/>
                          <a:highlight>
                            <a:srgbClr val="FFFF00"/>
                          </a:highlight>
                          <a:latin typeface="Aptos Narrow" panose="020B0004020202020204" pitchFamily="34" charset="0"/>
                        </a:rPr>
                        <a:t>$240,000 </a:t>
                      </a:r>
                    </a:p>
                  </a:txBody>
                  <a:tcPr marL="9525" marR="9525" marT="9525" marB="0" anchor="b"/>
                </a:tc>
                <a:tc>
                  <a:txBody>
                    <a:bodyPr/>
                    <a:lstStyle/>
                    <a:p>
                      <a:pPr marL="0" algn="r" defTabSz="914400" rtl="0" eaLnBrk="1" fontAlgn="b" latinLnBrk="0" hangingPunct="1"/>
                      <a:r>
                        <a:rPr lang="en-US" sz="2400" u="none" strike="noStrike" kern="1200" dirty="0">
                          <a:solidFill>
                            <a:schemeClr val="dk1"/>
                          </a:solidFill>
                          <a:effectLst/>
                          <a:latin typeface="+mn-lt"/>
                          <a:ea typeface="+mn-ea"/>
                          <a:cs typeface="+mn-cs"/>
                        </a:rPr>
                        <a:t>$210,000 </a:t>
                      </a:r>
                    </a:p>
                  </a:txBody>
                  <a:tcPr marL="9525" marR="9525" marT="9525" marB="0" anchor="b"/>
                </a:tc>
                <a:extLst>
                  <a:ext uri="{0D108BD9-81ED-4DB2-BD59-A6C34878D82A}">
                    <a16:rowId xmlns:a16="http://schemas.microsoft.com/office/drawing/2014/main" val="3475579046"/>
                  </a:ext>
                </a:extLst>
              </a:tr>
            </a:tbl>
          </a:graphicData>
        </a:graphic>
      </p:graphicFrame>
      <p:graphicFrame>
        <p:nvGraphicFramePr>
          <p:cNvPr id="13" name="Table 12">
            <a:extLst>
              <a:ext uri="{FF2B5EF4-FFF2-40B4-BE49-F238E27FC236}">
                <a16:creationId xmlns:a16="http://schemas.microsoft.com/office/drawing/2014/main" id="{E055EE69-BE92-432D-103E-C1584B41E5A1}"/>
              </a:ext>
            </a:extLst>
          </p:cNvPr>
          <p:cNvGraphicFramePr>
            <a:graphicFrameLocks noGrp="1"/>
          </p:cNvGraphicFramePr>
          <p:nvPr/>
        </p:nvGraphicFramePr>
        <p:xfrm>
          <a:off x="402796" y="6122035"/>
          <a:ext cx="5577876" cy="518160"/>
        </p:xfrm>
        <a:graphic>
          <a:graphicData uri="http://schemas.openxmlformats.org/drawingml/2006/table">
            <a:tbl>
              <a:tblPr firstRow="1" bandRow="1">
                <a:tableStyleId>{5C22544A-7EE6-4342-B048-85BDC9FD1C3A}</a:tableStyleId>
              </a:tblPr>
              <a:tblGrid>
                <a:gridCol w="2788938">
                  <a:extLst>
                    <a:ext uri="{9D8B030D-6E8A-4147-A177-3AD203B41FA5}">
                      <a16:colId xmlns:a16="http://schemas.microsoft.com/office/drawing/2014/main" val="1735491859"/>
                    </a:ext>
                  </a:extLst>
                </a:gridCol>
                <a:gridCol w="2788938">
                  <a:extLst>
                    <a:ext uri="{9D8B030D-6E8A-4147-A177-3AD203B41FA5}">
                      <a16:colId xmlns:a16="http://schemas.microsoft.com/office/drawing/2014/main" val="1730287200"/>
                    </a:ext>
                  </a:extLst>
                </a:gridCol>
              </a:tblGrid>
              <a:tr h="370840">
                <a:tc>
                  <a:txBody>
                    <a:bodyPr/>
                    <a:lstStyle/>
                    <a:p>
                      <a:r>
                        <a:rPr lang="en-US" sz="2800" dirty="0"/>
                        <a:t>IRR</a:t>
                      </a:r>
                    </a:p>
                  </a:txBody>
                  <a:tcPr/>
                </a:tc>
                <a:tc>
                  <a:txBody>
                    <a:bodyPr/>
                    <a:lstStyle/>
                    <a:p>
                      <a:r>
                        <a:rPr lang="en-US" sz="2800" dirty="0">
                          <a:solidFill>
                            <a:schemeClr val="tx1"/>
                          </a:solidFill>
                        </a:rPr>
                        <a:t>10.2%</a:t>
                      </a:r>
                    </a:p>
                  </a:txBody>
                  <a:tcPr>
                    <a:solidFill>
                      <a:schemeClr val="bg1"/>
                    </a:solidFill>
                  </a:tcPr>
                </a:tc>
                <a:extLst>
                  <a:ext uri="{0D108BD9-81ED-4DB2-BD59-A6C34878D82A}">
                    <a16:rowId xmlns:a16="http://schemas.microsoft.com/office/drawing/2014/main" val="2351337715"/>
                  </a:ext>
                </a:extLst>
              </a:tr>
            </a:tbl>
          </a:graphicData>
        </a:graphic>
      </p:graphicFrame>
      <p:sp>
        <p:nvSpPr>
          <p:cNvPr id="15" name="TextBox 14">
            <a:extLst>
              <a:ext uri="{FF2B5EF4-FFF2-40B4-BE49-F238E27FC236}">
                <a16:creationId xmlns:a16="http://schemas.microsoft.com/office/drawing/2014/main" id="{301FB40B-7971-2C1D-DDF2-344A2D6C0FD1}"/>
              </a:ext>
            </a:extLst>
          </p:cNvPr>
          <p:cNvSpPr txBox="1"/>
          <p:nvPr/>
        </p:nvSpPr>
        <p:spPr>
          <a:xfrm>
            <a:off x="4895335" y="5842506"/>
            <a:ext cx="6098058" cy="1077218"/>
          </a:xfrm>
          <a:prstGeom prst="rect">
            <a:avLst/>
          </a:prstGeom>
          <a:noFill/>
        </p:spPr>
        <p:txBody>
          <a:bodyPr wrap="square">
            <a:spAutoFit/>
          </a:bodyPr>
          <a:lstStyle/>
          <a:p>
            <a:r>
              <a:rPr lang="en-US" sz="3200" dirty="0"/>
              <a:t>=XIRR(B11:G11,B8:G8)      =XIRR(</a:t>
            </a:r>
            <a:r>
              <a:rPr lang="en-US" sz="3200" dirty="0">
                <a:highlight>
                  <a:srgbClr val="FFFF00"/>
                </a:highlight>
              </a:rPr>
              <a:t>values</a:t>
            </a:r>
            <a:r>
              <a:rPr lang="en-US" sz="3200" dirty="0"/>
              <a:t>, </a:t>
            </a:r>
            <a:r>
              <a:rPr lang="en-US" sz="3200" dirty="0">
                <a:highlight>
                  <a:srgbClr val="00FF00"/>
                </a:highlight>
              </a:rPr>
              <a:t>dates</a:t>
            </a:r>
            <a:r>
              <a:rPr lang="en-US" sz="3200" dirty="0"/>
              <a:t>)</a:t>
            </a:r>
          </a:p>
        </p:txBody>
      </p:sp>
      <p:sp>
        <p:nvSpPr>
          <p:cNvPr id="5" name="Title 1">
            <a:extLst>
              <a:ext uri="{FF2B5EF4-FFF2-40B4-BE49-F238E27FC236}">
                <a16:creationId xmlns:a16="http://schemas.microsoft.com/office/drawing/2014/main" id="{562852C0-F2F7-A30D-2813-9A3594B98D5C}"/>
              </a:ext>
            </a:extLst>
          </p:cNvPr>
          <p:cNvSpPr>
            <a:spLocks noGrp="1"/>
          </p:cNvSpPr>
          <p:nvPr>
            <p:ph type="title"/>
          </p:nvPr>
        </p:nvSpPr>
        <p:spPr>
          <a:xfrm>
            <a:off x="838200" y="64505"/>
            <a:ext cx="10515600" cy="875295"/>
          </a:xfrm>
        </p:spPr>
        <p:txBody>
          <a:bodyPr/>
          <a:lstStyle/>
          <a:p>
            <a:pPr algn="ctr"/>
            <a:r>
              <a:rPr lang="en-US" dirty="0"/>
              <a:t>Internal Rate of Return</a:t>
            </a:r>
          </a:p>
        </p:txBody>
      </p:sp>
      <p:graphicFrame>
        <p:nvGraphicFramePr>
          <p:cNvPr id="6" name="Table 5">
            <a:extLst>
              <a:ext uri="{FF2B5EF4-FFF2-40B4-BE49-F238E27FC236}">
                <a16:creationId xmlns:a16="http://schemas.microsoft.com/office/drawing/2014/main" id="{DF37C76F-1FF8-7D96-C4C0-1541ECC51A2C}"/>
              </a:ext>
            </a:extLst>
          </p:cNvPr>
          <p:cNvGraphicFramePr>
            <a:graphicFrameLocks noGrp="1"/>
          </p:cNvGraphicFramePr>
          <p:nvPr>
            <p:extLst>
              <p:ext uri="{D42A27DB-BD31-4B8C-83A1-F6EECF244321}">
                <p14:modId xmlns:p14="http://schemas.microsoft.com/office/powerpoint/2010/main" val="4169329415"/>
              </p:ext>
            </p:extLst>
          </p:nvPr>
        </p:nvGraphicFramePr>
        <p:xfrm>
          <a:off x="1830172" y="1060708"/>
          <a:ext cx="7560168" cy="2743200"/>
        </p:xfrm>
        <a:graphic>
          <a:graphicData uri="http://schemas.openxmlformats.org/drawingml/2006/table">
            <a:tbl>
              <a:tblPr firstRow="1" bandRow="1">
                <a:tableStyleId>{5C22544A-7EE6-4342-B048-85BDC9FD1C3A}</a:tableStyleId>
              </a:tblPr>
              <a:tblGrid>
                <a:gridCol w="3384380">
                  <a:extLst>
                    <a:ext uri="{9D8B030D-6E8A-4147-A177-3AD203B41FA5}">
                      <a16:colId xmlns:a16="http://schemas.microsoft.com/office/drawing/2014/main" val="2761137558"/>
                    </a:ext>
                  </a:extLst>
                </a:gridCol>
                <a:gridCol w="1952367">
                  <a:extLst>
                    <a:ext uri="{9D8B030D-6E8A-4147-A177-3AD203B41FA5}">
                      <a16:colId xmlns:a16="http://schemas.microsoft.com/office/drawing/2014/main" val="3720797683"/>
                    </a:ext>
                  </a:extLst>
                </a:gridCol>
                <a:gridCol w="2223421">
                  <a:extLst>
                    <a:ext uri="{9D8B030D-6E8A-4147-A177-3AD203B41FA5}">
                      <a16:colId xmlns:a16="http://schemas.microsoft.com/office/drawing/2014/main" val="139913369"/>
                    </a:ext>
                  </a:extLst>
                </a:gridCol>
              </a:tblGrid>
              <a:tr h="370840">
                <a:tc>
                  <a:txBody>
                    <a:bodyPr/>
                    <a:lstStyle/>
                    <a:p>
                      <a:endParaRPr lang="en-US" dirty="0"/>
                    </a:p>
                  </a:txBody>
                  <a:tcPr/>
                </a:tc>
                <a:tc>
                  <a:txBody>
                    <a:bodyPr/>
                    <a:lstStyle/>
                    <a:p>
                      <a:pPr algn="r"/>
                      <a:r>
                        <a:rPr lang="en-US" sz="2400" dirty="0"/>
                        <a:t>Revenues</a:t>
                      </a:r>
                    </a:p>
                  </a:txBody>
                  <a:tcPr/>
                </a:tc>
                <a:tc>
                  <a:txBody>
                    <a:bodyPr/>
                    <a:lstStyle/>
                    <a:p>
                      <a:pPr algn="r"/>
                      <a:r>
                        <a:rPr lang="en-US" sz="2400" dirty="0"/>
                        <a:t>Expenses</a:t>
                      </a:r>
                    </a:p>
                  </a:txBody>
                  <a:tcPr/>
                </a:tc>
                <a:extLst>
                  <a:ext uri="{0D108BD9-81ED-4DB2-BD59-A6C34878D82A}">
                    <a16:rowId xmlns:a16="http://schemas.microsoft.com/office/drawing/2014/main" val="3044690509"/>
                  </a:ext>
                </a:extLst>
              </a:tr>
              <a:tr h="370840">
                <a:tc>
                  <a:txBody>
                    <a:bodyPr/>
                    <a:lstStyle/>
                    <a:p>
                      <a:r>
                        <a:rPr lang="en-US" sz="2400" dirty="0"/>
                        <a:t>Initial Expense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($500,000)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26512701"/>
                  </a:ext>
                </a:extLst>
              </a:tr>
              <a:tr h="370840">
                <a:tc>
                  <a:txBody>
                    <a:bodyPr/>
                    <a:lstStyle/>
                    <a:p>
                      <a:r>
                        <a:rPr lang="en-US" sz="2400" dirty="0"/>
                        <a:t>Annual Maintenance</a:t>
                      </a:r>
                    </a:p>
                  </a:txBody>
                  <a:tcPr/>
                </a:tc>
                <a:tc>
                  <a:txBody>
                    <a:bodyPr/>
                    <a:lstStyle/>
                    <a:p>
                      <a:pPr algn="r"/>
                      <a:endParaRPr lang="en-US" sz="2400" dirty="0"/>
                    </a:p>
                  </a:txBody>
                  <a:tcPr/>
                </a:tc>
                <a:tc>
                  <a:txBody>
                    <a:bodyPr/>
                    <a:lstStyle/>
                    <a:p>
                      <a:pPr algn="r" fontAlgn="b"/>
                      <a:r>
                        <a:rPr lang="en-US" sz="2400" u="none" strike="noStrike" dirty="0">
                          <a:solidFill>
                            <a:srgbClr val="FF0000"/>
                          </a:solidFill>
                          <a:effectLst/>
                        </a:rPr>
                        <a:t>($20,000)</a:t>
                      </a:r>
                      <a:endParaRPr lang="en-US" sz="2400" b="0" i="0" u="none" strike="noStrike" dirty="0">
                        <a:solidFill>
                          <a:srgbClr val="FF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53597909"/>
                  </a:ext>
                </a:extLst>
              </a:tr>
              <a:tr h="370840">
                <a:tc>
                  <a:txBody>
                    <a:bodyPr/>
                    <a:lstStyle/>
                    <a:p>
                      <a:r>
                        <a:rPr lang="en-US" sz="2400" dirty="0"/>
                        <a:t>One-time revenue</a:t>
                      </a:r>
                    </a:p>
                  </a:txBody>
                  <a:tcPr/>
                </a:tc>
                <a:tc>
                  <a:txBody>
                    <a:bodyPr/>
                    <a:lstStyle/>
                    <a:p>
                      <a:pPr algn="r"/>
                      <a:r>
                        <a:rPr lang="en-US" sz="2400" dirty="0"/>
                        <a:t>$10,000</a:t>
                      </a:r>
                    </a:p>
                  </a:txBody>
                  <a:tcPr/>
                </a:tc>
                <a:tc>
                  <a:txBody>
                    <a:bodyPr/>
                    <a:lstStyle/>
                    <a:p>
                      <a:pPr algn="r"/>
                      <a:endParaRPr lang="en-US" sz="2400"/>
                    </a:p>
                  </a:txBody>
                  <a:tcPr/>
                </a:tc>
                <a:extLst>
                  <a:ext uri="{0D108BD9-81ED-4DB2-BD59-A6C34878D82A}">
                    <a16:rowId xmlns:a16="http://schemas.microsoft.com/office/drawing/2014/main" val="2785931957"/>
                  </a:ext>
                </a:extLst>
              </a:tr>
              <a:tr h="370840">
                <a:tc>
                  <a:txBody>
                    <a:bodyPr/>
                    <a:lstStyle/>
                    <a:p>
                      <a:r>
                        <a:rPr lang="en-US" sz="2400" dirty="0"/>
                        <a:t>Incremental ARR</a:t>
                      </a:r>
                    </a:p>
                  </a:txBody>
                  <a:tcPr/>
                </a:tc>
                <a:tc>
                  <a:txBody>
                    <a:bodyPr/>
                    <a:lstStyle/>
                    <a:p>
                      <a:pPr algn="r"/>
                      <a:r>
                        <a:rPr lang="en-US" sz="2400" dirty="0"/>
                        <a:t>$10,000</a:t>
                      </a:r>
                    </a:p>
                  </a:txBody>
                  <a:tcPr/>
                </a:tc>
                <a:tc>
                  <a:txBody>
                    <a:bodyPr/>
                    <a:lstStyle/>
                    <a:p>
                      <a:pPr algn="r"/>
                      <a:endParaRPr lang="en-US" sz="2400" dirty="0"/>
                    </a:p>
                  </a:txBody>
                  <a:tcPr/>
                </a:tc>
                <a:extLst>
                  <a:ext uri="{0D108BD9-81ED-4DB2-BD59-A6C34878D82A}">
                    <a16:rowId xmlns:a16="http://schemas.microsoft.com/office/drawing/2014/main" val="15959515"/>
                  </a:ext>
                </a:extLst>
              </a:tr>
              <a:tr h="370840">
                <a:tc>
                  <a:txBody>
                    <a:bodyPr/>
                    <a:lstStyle/>
                    <a:p>
                      <a:r>
                        <a:rPr lang="en-US" sz="2400" dirty="0"/>
                        <a:t>New ARR</a:t>
                      </a:r>
                    </a:p>
                  </a:txBody>
                  <a:tcPr/>
                </a:tc>
                <a:tc>
                  <a:txBody>
                    <a:bodyPr/>
                    <a:lstStyle/>
                    <a:p>
                      <a:pPr algn="r"/>
                      <a:r>
                        <a:rPr lang="en-US" sz="2400" dirty="0"/>
                        <a:t>$50,000</a:t>
                      </a:r>
                    </a:p>
                  </a:txBody>
                  <a:tcPr/>
                </a:tc>
                <a:tc>
                  <a:txBody>
                    <a:bodyPr/>
                    <a:lstStyle/>
                    <a:p>
                      <a:pPr algn="r"/>
                      <a:endParaRPr lang="en-US" sz="2400" dirty="0"/>
                    </a:p>
                  </a:txBody>
                  <a:tcPr/>
                </a:tc>
                <a:extLst>
                  <a:ext uri="{0D108BD9-81ED-4DB2-BD59-A6C34878D82A}">
                    <a16:rowId xmlns:a16="http://schemas.microsoft.com/office/drawing/2014/main" val="3556343359"/>
                  </a:ext>
                </a:extLst>
              </a:tr>
            </a:tbl>
          </a:graphicData>
        </a:graphic>
      </p:graphicFrame>
    </p:spTree>
    <p:extLst>
      <p:ext uri="{BB962C8B-B14F-4D97-AF65-F5344CB8AC3E}">
        <p14:creationId xmlns:p14="http://schemas.microsoft.com/office/powerpoint/2010/main" val="3245540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4762</TotalTime>
  <Words>3146</Words>
  <Application>Microsoft Office PowerPoint</Application>
  <PresentationFormat>Widescreen</PresentationFormat>
  <Paragraphs>697</Paragraphs>
  <Slides>26</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Aptos</vt:lpstr>
      <vt:lpstr>Aptos Display</vt:lpstr>
      <vt:lpstr>Aptos Narrow</vt:lpstr>
      <vt:lpstr>Arial</vt:lpstr>
      <vt:lpstr>Mulish</vt:lpstr>
      <vt:lpstr>Mulish Light</vt:lpstr>
      <vt:lpstr>Office Theme</vt:lpstr>
      <vt:lpstr>Bitmap Image</vt:lpstr>
      <vt:lpstr>PowerPoint Presentation</vt:lpstr>
      <vt:lpstr>PowerPoint Presentation</vt:lpstr>
      <vt:lpstr>PowerPoint Presentation</vt:lpstr>
      <vt:lpstr>PowerPoint Presentation</vt:lpstr>
      <vt:lpstr>PowerPoint Presentation</vt:lpstr>
      <vt:lpstr>Align Revenues and Expenses</vt:lpstr>
      <vt:lpstr>Project X</vt:lpstr>
      <vt:lpstr>Project X</vt:lpstr>
      <vt:lpstr>Internal Rate of Return</vt:lpstr>
      <vt:lpstr>Spreadsheet – Interest Income</vt:lpstr>
      <vt:lpstr>Spreadsheet – Interest Income</vt:lpstr>
      <vt:lpstr>Spreadsheet - Leverage</vt:lpstr>
      <vt:lpstr>Spreadsheet - Leverage</vt:lpstr>
      <vt:lpstr>Spreadsheet - Leverage</vt:lpstr>
      <vt:lpstr>PowerPoint Presentation</vt:lpstr>
      <vt:lpstr>Examples</vt:lpstr>
      <vt:lpstr>Should we spend $100,000 on Automation?</vt:lpstr>
      <vt:lpstr>Should we spend $100,000 on Automation?</vt:lpstr>
      <vt:lpstr>Should we spend $10K to Keep Employees?</vt:lpstr>
      <vt:lpstr>Should we spend $10K to Keep Employees?</vt:lpstr>
      <vt:lpstr>Should we spend $1MM on Customer Service?</vt:lpstr>
      <vt:lpstr>Should we spend $1MM on Customer Service?</vt:lpstr>
      <vt:lpstr>Should we spend $500K Improving Security?</vt:lpstr>
      <vt:lpstr>Should we spend $500K Improving Security?</vt:lpstr>
      <vt:lpstr>Key Notes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Howard, Lee</dc:creator>
  <cp:lastModifiedBy>Howard, Lee</cp:lastModifiedBy>
  <cp:revision>1</cp:revision>
  <dcterms:created xsi:type="dcterms:W3CDTF">2024-12-30T19:39:04Z</dcterms:created>
  <dcterms:modified xsi:type="dcterms:W3CDTF">2025-02-19T22:26:55Z</dcterms:modified>
</cp:coreProperties>
</file>