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</p:sldIdLst>
  <p:sldSz cx="12192000" cy="6858000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Black" panose="020F0502020204030203" pitchFamily="3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g+LiryOplEZx1B1Jy4Hh2hYif+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o Vego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2CB3E-9400-49B4-8E0C-9F23CC47AD42}" v="11" dt="2025-04-08T23:13:26.280"/>
  </p1510:revLst>
</p1510:revInfo>
</file>

<file path=ppt/tableStyles.xml><?xml version="1.0" encoding="utf-8"?>
<a:tblStyleLst xmlns:a="http://schemas.openxmlformats.org/drawingml/2006/main" def="{FCEA322B-932E-4162-A11D-B8DFF147ADF4}">
  <a:tblStyle styleId="{FCEA322B-932E-4162-A11D-B8DFF147ADF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513F63-D94E-41D4-A6FF-1F0C7D0D6B8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270182-DD78-415B-B7DF-9A4F421B7D86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Hankins (Nokia)" userId="c15d8098-2983-406e-9cb3-36e95e2484a7" providerId="ADAL" clId="{D062CB3E-9400-49B4-8E0C-9F23CC47AD42}"/>
    <pc:docChg chg="undo custSel addSld delSld modSld modMainMaster">
      <pc:chgData name="Greg Hankins (Nokia)" userId="c15d8098-2983-406e-9cb3-36e95e2484a7" providerId="ADAL" clId="{D062CB3E-9400-49B4-8E0C-9F23CC47AD42}" dt="2025-04-10T17:16:28.470" v="719" actId="20577"/>
      <pc:docMkLst>
        <pc:docMk/>
      </pc:docMkLst>
      <pc:sldChg chg="delSp modSp mod">
        <pc:chgData name="Greg Hankins (Nokia)" userId="c15d8098-2983-406e-9cb3-36e95e2484a7" providerId="ADAL" clId="{D062CB3E-9400-49B4-8E0C-9F23CC47AD42}" dt="2025-04-08T22:52:43.846" v="369" actId="478"/>
        <pc:sldMkLst>
          <pc:docMk/>
          <pc:sldMk cId="0" sldId="256"/>
        </pc:sldMkLst>
      </pc:sldChg>
      <pc:sldChg chg="addSp delSp modSp mod chgLayout">
        <pc:chgData name="Greg Hankins (Nokia)" userId="c15d8098-2983-406e-9cb3-36e95e2484a7" providerId="ADAL" clId="{D062CB3E-9400-49B4-8E0C-9F23CC47AD42}" dt="2025-04-08T22:53:25.547" v="370" actId="6264"/>
        <pc:sldMkLst>
          <pc:docMk/>
          <pc:sldMk cId="0" sldId="257"/>
        </pc:sldMkLst>
        <pc:spChg chg="mod ord">
          <ac:chgData name="Greg Hankins (Nokia)" userId="c15d8098-2983-406e-9cb3-36e95e2484a7" providerId="ADAL" clId="{D062CB3E-9400-49B4-8E0C-9F23CC47AD42}" dt="2025-04-08T22:53:25.547" v="370" actId="6264"/>
          <ac:spMkLst>
            <pc:docMk/>
            <pc:sldMk cId="0" sldId="257"/>
            <ac:spMk id="68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25.547" v="370" actId="6264"/>
          <ac:spMkLst>
            <pc:docMk/>
            <pc:sldMk cId="0" sldId="257"/>
            <ac:spMk id="69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25.547" v="370" actId="6264"/>
          <ac:spMkLst>
            <pc:docMk/>
            <pc:sldMk cId="0" sldId="257"/>
            <ac:spMk id="70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25.547" v="370" actId="6264"/>
          <ac:spMkLst>
            <pc:docMk/>
            <pc:sldMk cId="0" sldId="257"/>
            <ac:spMk id="71" creationId="{00000000-0000-0000-0000-000000000000}"/>
          </ac:spMkLst>
        </pc:spChg>
      </pc:sldChg>
      <pc:sldChg chg="delSp modSp mod">
        <pc:chgData name="Greg Hankins (Nokia)" userId="c15d8098-2983-406e-9cb3-36e95e2484a7" providerId="ADAL" clId="{D062CB3E-9400-49B4-8E0C-9F23CC47AD42}" dt="2025-04-08T22:53:38.406" v="371" actId="33524"/>
        <pc:sldMkLst>
          <pc:docMk/>
          <pc:sldMk cId="0" sldId="258"/>
        </pc:sldMkLst>
        <pc:spChg chg="mod">
          <ac:chgData name="Greg Hankins (Nokia)" userId="c15d8098-2983-406e-9cb3-36e95e2484a7" providerId="ADAL" clId="{D062CB3E-9400-49B4-8E0C-9F23CC47AD42}" dt="2025-04-08T22:53:38.406" v="371" actId="33524"/>
          <ac:spMkLst>
            <pc:docMk/>
            <pc:sldMk cId="0" sldId="258"/>
            <ac:spMk id="85" creationId="{00000000-0000-0000-0000-000000000000}"/>
          </ac:spMkLst>
        </pc:spChg>
      </pc:sldChg>
      <pc:sldChg chg="addSp delSp modSp mod chgLayout">
        <pc:chgData name="Greg Hankins (Nokia)" userId="c15d8098-2983-406e-9cb3-36e95e2484a7" providerId="ADAL" clId="{D062CB3E-9400-49B4-8E0C-9F23CC47AD42}" dt="2025-04-08T22:53:53.401" v="373" actId="404"/>
        <pc:sldMkLst>
          <pc:docMk/>
          <pc:sldMk cId="0" sldId="259"/>
        </pc:sldMkLst>
        <pc:spChg chg="mod ord">
          <ac:chgData name="Greg Hankins (Nokia)" userId="c15d8098-2983-406e-9cb3-36e95e2484a7" providerId="ADAL" clId="{D062CB3E-9400-49B4-8E0C-9F23CC47AD42}" dt="2025-04-08T22:53:48.702" v="372" actId="6264"/>
          <ac:spMkLst>
            <pc:docMk/>
            <pc:sldMk cId="0" sldId="259"/>
            <ac:spMk id="91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53.401" v="373" actId="404"/>
          <ac:spMkLst>
            <pc:docMk/>
            <pc:sldMk cId="0" sldId="259"/>
            <ac:spMk id="92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48.702" v="372" actId="6264"/>
          <ac:spMkLst>
            <pc:docMk/>
            <pc:sldMk cId="0" sldId="259"/>
            <ac:spMk id="93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3:48.702" v="372" actId="6264"/>
          <ac:spMkLst>
            <pc:docMk/>
            <pc:sldMk cId="0" sldId="259"/>
            <ac:spMk id="94" creationId="{00000000-0000-0000-0000-000000000000}"/>
          </ac:spMkLst>
        </pc:spChg>
      </pc:sldChg>
      <pc:sldChg chg="modSp mod">
        <pc:chgData name="Greg Hankins (Nokia)" userId="c15d8098-2983-406e-9cb3-36e95e2484a7" providerId="ADAL" clId="{D062CB3E-9400-49B4-8E0C-9F23CC47AD42}" dt="2025-04-10T17:16:28.470" v="719" actId="20577"/>
        <pc:sldMkLst>
          <pc:docMk/>
          <pc:sldMk cId="0" sldId="262"/>
        </pc:sldMkLst>
        <pc:spChg chg="mod">
          <ac:chgData name="Greg Hankins (Nokia)" userId="c15d8098-2983-406e-9cb3-36e95e2484a7" providerId="ADAL" clId="{D062CB3E-9400-49B4-8E0C-9F23CC47AD42}" dt="2025-04-10T17:16:28.470" v="719" actId="20577"/>
          <ac:spMkLst>
            <pc:docMk/>
            <pc:sldMk cId="0" sldId="262"/>
            <ac:spMk id="123" creationId="{00000000-0000-0000-0000-000000000000}"/>
          </ac:spMkLst>
        </pc:spChg>
      </pc:sldChg>
      <pc:sldChg chg="addSp delSp modSp mod chgLayout">
        <pc:chgData name="Greg Hankins (Nokia)" userId="c15d8098-2983-406e-9cb3-36e95e2484a7" providerId="ADAL" clId="{D062CB3E-9400-49B4-8E0C-9F23CC47AD42}" dt="2025-04-10T17:10:08.190" v="546" actId="20577"/>
        <pc:sldMkLst>
          <pc:docMk/>
          <pc:sldMk cId="0" sldId="263"/>
        </pc:sldMkLst>
        <pc:spChg chg="mod ord">
          <ac:chgData name="Greg Hankins (Nokia)" userId="c15d8098-2983-406e-9cb3-36e95e2484a7" providerId="ADAL" clId="{D062CB3E-9400-49B4-8E0C-9F23CC47AD42}" dt="2025-04-08T22:41:11.764" v="194" actId="6264"/>
          <ac:spMkLst>
            <pc:docMk/>
            <pc:sldMk cId="0" sldId="263"/>
            <ac:spMk id="128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10T17:10:08.190" v="546" actId="20577"/>
          <ac:spMkLst>
            <pc:docMk/>
            <pc:sldMk cId="0" sldId="263"/>
            <ac:spMk id="129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1:11.764" v="194" actId="6264"/>
          <ac:spMkLst>
            <pc:docMk/>
            <pc:sldMk cId="0" sldId="263"/>
            <ac:spMk id="130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1:11.764" v="194" actId="6264"/>
          <ac:spMkLst>
            <pc:docMk/>
            <pc:sldMk cId="0" sldId="263"/>
            <ac:spMk id="131" creationId="{00000000-0000-0000-0000-000000000000}"/>
          </ac:spMkLst>
        </pc:spChg>
      </pc:sldChg>
      <pc:sldChg chg="delSp modSp mod">
        <pc:chgData name="Greg Hankins (Nokia)" userId="c15d8098-2983-406e-9cb3-36e95e2484a7" providerId="ADAL" clId="{D062CB3E-9400-49B4-8E0C-9F23CC47AD42}" dt="2025-04-08T22:39:28.937" v="158" actId="12789"/>
        <pc:sldMkLst>
          <pc:docMk/>
          <pc:sldMk cId="0" sldId="264"/>
        </pc:sldMkLst>
        <pc:graphicFrameChg chg="mod modGraphic">
          <ac:chgData name="Greg Hankins (Nokia)" userId="c15d8098-2983-406e-9cb3-36e95e2484a7" providerId="ADAL" clId="{D062CB3E-9400-49B4-8E0C-9F23CC47AD42}" dt="2025-04-08T22:39:28.937" v="158" actId="12789"/>
          <ac:graphicFrameMkLst>
            <pc:docMk/>
            <pc:sldMk cId="0" sldId="264"/>
            <ac:graphicFrameMk id="140" creationId="{00000000-0000-0000-0000-000000000000}"/>
          </ac:graphicFrameMkLst>
        </pc:graphicFrameChg>
      </pc:sldChg>
      <pc:sldChg chg="modSp mod">
        <pc:chgData name="Greg Hankins (Nokia)" userId="c15d8098-2983-406e-9cb3-36e95e2484a7" providerId="ADAL" clId="{D062CB3E-9400-49B4-8E0C-9F23CC47AD42}" dt="2025-04-08T22:57:46.738" v="406" actId="20577"/>
        <pc:sldMkLst>
          <pc:docMk/>
          <pc:sldMk cId="0" sldId="266"/>
        </pc:sldMkLst>
        <pc:spChg chg="mod">
          <ac:chgData name="Greg Hankins (Nokia)" userId="c15d8098-2983-406e-9cb3-36e95e2484a7" providerId="ADAL" clId="{D062CB3E-9400-49B4-8E0C-9F23CC47AD42}" dt="2025-04-08T22:57:46.738" v="406" actId="20577"/>
          <ac:spMkLst>
            <pc:docMk/>
            <pc:sldMk cId="0" sldId="266"/>
            <ac:spMk id="154" creationId="{00000000-0000-0000-0000-000000000000}"/>
          </ac:spMkLst>
        </pc:spChg>
      </pc:sldChg>
      <pc:sldChg chg="addSp delSp modSp mod chgLayout">
        <pc:chgData name="Greg Hankins (Nokia)" userId="c15d8098-2983-406e-9cb3-36e95e2484a7" providerId="ADAL" clId="{D062CB3E-9400-49B4-8E0C-9F23CC47AD42}" dt="2025-04-08T23:15:13.856" v="506" actId="20577"/>
        <pc:sldMkLst>
          <pc:docMk/>
          <pc:sldMk cId="0" sldId="267"/>
        </pc:sldMkLst>
        <pc:spChg chg="mod ord">
          <ac:chgData name="Greg Hankins (Nokia)" userId="c15d8098-2983-406e-9cb3-36e95e2484a7" providerId="ADAL" clId="{D062CB3E-9400-49B4-8E0C-9F23CC47AD42}" dt="2025-04-08T22:43:14.579" v="233" actId="6264"/>
          <ac:spMkLst>
            <pc:docMk/>
            <pc:sldMk cId="0" sldId="267"/>
            <ac:spMk id="161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3:15:13.856" v="506" actId="20577"/>
          <ac:spMkLst>
            <pc:docMk/>
            <pc:sldMk cId="0" sldId="267"/>
            <ac:spMk id="162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3:14.579" v="233" actId="6264"/>
          <ac:spMkLst>
            <pc:docMk/>
            <pc:sldMk cId="0" sldId="267"/>
            <ac:spMk id="163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3:14.579" v="233" actId="6264"/>
          <ac:spMkLst>
            <pc:docMk/>
            <pc:sldMk cId="0" sldId="267"/>
            <ac:spMk id="164" creationId="{00000000-0000-0000-0000-000000000000}"/>
          </ac:spMkLst>
        </pc:spChg>
      </pc:sldChg>
      <pc:sldChg chg="modSp mod">
        <pc:chgData name="Greg Hankins (Nokia)" userId="c15d8098-2983-406e-9cb3-36e95e2484a7" providerId="ADAL" clId="{D062CB3E-9400-49B4-8E0C-9F23CC47AD42}" dt="2025-04-10T17:12:21.936" v="548" actId="6549"/>
        <pc:sldMkLst>
          <pc:docMk/>
          <pc:sldMk cId="0" sldId="270"/>
        </pc:sldMkLst>
        <pc:spChg chg="mod">
          <ac:chgData name="Greg Hankins (Nokia)" userId="c15d8098-2983-406e-9cb3-36e95e2484a7" providerId="ADAL" clId="{D062CB3E-9400-49B4-8E0C-9F23CC47AD42}" dt="2025-04-10T17:12:21.936" v="548" actId="6549"/>
          <ac:spMkLst>
            <pc:docMk/>
            <pc:sldMk cId="0" sldId="270"/>
            <ac:spMk id="188" creationId="{00000000-0000-0000-0000-000000000000}"/>
          </ac:spMkLst>
        </pc:spChg>
      </pc:sldChg>
      <pc:sldChg chg="addSp delSp modSp mod chgLayout">
        <pc:chgData name="Greg Hankins (Nokia)" userId="c15d8098-2983-406e-9cb3-36e95e2484a7" providerId="ADAL" clId="{D062CB3E-9400-49B4-8E0C-9F23CC47AD42}" dt="2025-04-08T22:56:47.828" v="398" actId="27636"/>
        <pc:sldMkLst>
          <pc:docMk/>
          <pc:sldMk cId="0" sldId="271"/>
        </pc:sldMkLst>
        <pc:spChg chg="mod ord">
          <ac:chgData name="Greg Hankins (Nokia)" userId="c15d8098-2983-406e-9cb3-36e95e2484a7" providerId="ADAL" clId="{D062CB3E-9400-49B4-8E0C-9F23CC47AD42}" dt="2025-04-08T22:44:46.070" v="235" actId="6264"/>
          <ac:spMkLst>
            <pc:docMk/>
            <pc:sldMk cId="0" sldId="271"/>
            <ac:spMk id="196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56:47.828" v="398" actId="27636"/>
          <ac:spMkLst>
            <pc:docMk/>
            <pc:sldMk cId="0" sldId="271"/>
            <ac:spMk id="197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4:46.070" v="235" actId="6264"/>
          <ac:spMkLst>
            <pc:docMk/>
            <pc:sldMk cId="0" sldId="271"/>
            <ac:spMk id="198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4:46.070" v="235" actId="6264"/>
          <ac:spMkLst>
            <pc:docMk/>
            <pc:sldMk cId="0" sldId="271"/>
            <ac:spMk id="199" creationId="{00000000-0000-0000-0000-000000000000}"/>
          </ac:spMkLst>
        </pc:spChg>
        <pc:picChg chg="mod">
          <ac:chgData name="Greg Hankins (Nokia)" userId="c15d8098-2983-406e-9cb3-36e95e2484a7" providerId="ADAL" clId="{D062CB3E-9400-49B4-8E0C-9F23CC47AD42}" dt="2025-04-08T22:45:10.431" v="241"/>
          <ac:picMkLst>
            <pc:docMk/>
            <pc:sldMk cId="0" sldId="271"/>
            <ac:picMk id="200" creationId="{00000000-0000-0000-0000-000000000000}"/>
          </ac:picMkLst>
        </pc:picChg>
      </pc:sldChg>
      <pc:sldChg chg="addSp delSp modSp mod modClrScheme chgLayout">
        <pc:chgData name="Greg Hankins (Nokia)" userId="c15d8098-2983-406e-9cb3-36e95e2484a7" providerId="ADAL" clId="{D062CB3E-9400-49B4-8E0C-9F23CC47AD42}" dt="2025-04-08T22:50:02.007" v="361" actId="20577"/>
        <pc:sldMkLst>
          <pc:docMk/>
          <pc:sldMk cId="0" sldId="272"/>
        </pc:sldMkLst>
        <pc:spChg chg="mod ord">
          <ac:chgData name="Greg Hankins (Nokia)" userId="c15d8098-2983-406e-9cb3-36e95e2484a7" providerId="ADAL" clId="{D062CB3E-9400-49B4-8E0C-9F23CC47AD42}" dt="2025-04-08T22:50:02.007" v="361" actId="20577"/>
          <ac:spMkLst>
            <pc:docMk/>
            <pc:sldMk cId="0" sldId="272"/>
            <ac:spMk id="206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9:08.184" v="326" actId="700"/>
          <ac:spMkLst>
            <pc:docMk/>
            <pc:sldMk cId="0" sldId="272"/>
            <ac:spMk id="208" creationId="{00000000-0000-0000-0000-000000000000}"/>
          </ac:spMkLst>
        </pc:spChg>
        <pc:spChg chg="mod ord">
          <ac:chgData name="Greg Hankins (Nokia)" userId="c15d8098-2983-406e-9cb3-36e95e2484a7" providerId="ADAL" clId="{D062CB3E-9400-49B4-8E0C-9F23CC47AD42}" dt="2025-04-08T22:49:08.184" v="326" actId="700"/>
          <ac:spMkLst>
            <pc:docMk/>
            <pc:sldMk cId="0" sldId="272"/>
            <ac:spMk id="209" creationId="{00000000-0000-0000-0000-000000000000}"/>
          </ac:spMkLst>
        </pc:spChg>
        <pc:picChg chg="mod">
          <ac:chgData name="Greg Hankins (Nokia)" userId="c15d8098-2983-406e-9cb3-36e95e2484a7" providerId="ADAL" clId="{D062CB3E-9400-49B4-8E0C-9F23CC47AD42}" dt="2025-04-08T22:49:41.430" v="336" actId="1076"/>
          <ac:picMkLst>
            <pc:docMk/>
            <pc:sldMk cId="0" sldId="272"/>
            <ac:picMk id="210" creationId="{00000000-0000-0000-0000-000000000000}"/>
          </ac:picMkLst>
        </pc:picChg>
      </pc:sldChg>
      <pc:sldChg chg="modSp mod">
        <pc:chgData name="Greg Hankins (Nokia)" userId="c15d8098-2983-406e-9cb3-36e95e2484a7" providerId="ADAL" clId="{D062CB3E-9400-49B4-8E0C-9F23CC47AD42}" dt="2025-04-08T22:58:17.974" v="424" actId="20577"/>
        <pc:sldMkLst>
          <pc:docMk/>
          <pc:sldMk cId="0" sldId="273"/>
        </pc:sldMkLst>
        <pc:spChg chg="mod">
          <ac:chgData name="Greg Hankins (Nokia)" userId="c15d8098-2983-406e-9cb3-36e95e2484a7" providerId="ADAL" clId="{D062CB3E-9400-49B4-8E0C-9F23CC47AD42}" dt="2025-04-08T22:58:17.974" v="424" actId="20577"/>
          <ac:spMkLst>
            <pc:docMk/>
            <pc:sldMk cId="0" sldId="273"/>
            <ac:spMk id="215" creationId="{00000000-0000-0000-0000-000000000000}"/>
          </ac:spMkLst>
        </pc:spChg>
      </pc:sldChg>
      <pc:sldChg chg="del">
        <pc:chgData name="Greg Hankins (Nokia)" userId="c15d8098-2983-406e-9cb3-36e95e2484a7" providerId="ADAL" clId="{D062CB3E-9400-49B4-8E0C-9F23CC47AD42}" dt="2025-04-08T22:32:33.929" v="16" actId="47"/>
        <pc:sldMkLst>
          <pc:docMk/>
          <pc:sldMk cId="0" sldId="275"/>
        </pc:sldMkLst>
      </pc:sldChg>
      <pc:sldChg chg="delSp add mod">
        <pc:chgData name="Greg Hankins (Nokia)" userId="c15d8098-2983-406e-9cb3-36e95e2484a7" providerId="ADAL" clId="{D062CB3E-9400-49B4-8E0C-9F23CC47AD42}" dt="2025-04-08T22:32:37.459" v="17" actId="478"/>
        <pc:sldMkLst>
          <pc:docMk/>
          <pc:sldMk cId="3196949130" sldId="277"/>
        </pc:sldMkLst>
      </pc:sldChg>
      <pc:sldChg chg="add del">
        <pc:chgData name="Greg Hankins (Nokia)" userId="c15d8098-2983-406e-9cb3-36e95e2484a7" providerId="ADAL" clId="{D062CB3E-9400-49B4-8E0C-9F23CC47AD42}" dt="2025-04-08T22:43:23.569" v="234" actId="47"/>
        <pc:sldMkLst>
          <pc:docMk/>
          <pc:sldMk cId="4228846479" sldId="278"/>
        </pc:sldMkLst>
      </pc:sldChg>
      <pc:sldChg chg="addSp delSp modSp add mod chgLayout">
        <pc:chgData name="Greg Hankins (Nokia)" userId="c15d8098-2983-406e-9cb3-36e95e2484a7" providerId="ADAL" clId="{D062CB3E-9400-49B4-8E0C-9F23CC47AD42}" dt="2025-04-08T22:43:08.766" v="231" actId="6264"/>
        <pc:sldMkLst>
          <pc:docMk/>
          <pc:sldMk cId="2497040259" sldId="279"/>
        </pc:sldMkLst>
        <pc:spChg chg="mod ord">
          <ac:chgData name="Greg Hankins (Nokia)" userId="c15d8098-2983-406e-9cb3-36e95e2484a7" providerId="ADAL" clId="{D062CB3E-9400-49B4-8E0C-9F23CC47AD42}" dt="2025-04-08T22:43:08.766" v="231" actId="6264"/>
          <ac:spMkLst>
            <pc:docMk/>
            <pc:sldMk cId="2497040259" sldId="279"/>
            <ac:spMk id="161" creationId="{CD44F4F5-33F3-90F8-2717-CEE266DA7487}"/>
          </ac:spMkLst>
        </pc:spChg>
        <pc:spChg chg="mod ord">
          <ac:chgData name="Greg Hankins (Nokia)" userId="c15d8098-2983-406e-9cb3-36e95e2484a7" providerId="ADAL" clId="{D062CB3E-9400-49B4-8E0C-9F23CC47AD42}" dt="2025-04-08T22:43:08.766" v="231" actId="6264"/>
          <ac:spMkLst>
            <pc:docMk/>
            <pc:sldMk cId="2497040259" sldId="279"/>
            <ac:spMk id="162" creationId="{4BF5EC82-EF52-32FB-98E0-9030FD4811FE}"/>
          </ac:spMkLst>
        </pc:spChg>
        <pc:spChg chg="mod ord">
          <ac:chgData name="Greg Hankins (Nokia)" userId="c15d8098-2983-406e-9cb3-36e95e2484a7" providerId="ADAL" clId="{D062CB3E-9400-49B4-8E0C-9F23CC47AD42}" dt="2025-04-08T22:43:08.766" v="231" actId="6264"/>
          <ac:spMkLst>
            <pc:docMk/>
            <pc:sldMk cId="2497040259" sldId="279"/>
            <ac:spMk id="163" creationId="{FEF11699-B1F5-33A8-173A-3405591E28D1}"/>
          </ac:spMkLst>
        </pc:spChg>
        <pc:spChg chg="mod ord">
          <ac:chgData name="Greg Hankins (Nokia)" userId="c15d8098-2983-406e-9cb3-36e95e2484a7" providerId="ADAL" clId="{D062CB3E-9400-49B4-8E0C-9F23CC47AD42}" dt="2025-04-08T22:43:08.766" v="231" actId="6264"/>
          <ac:spMkLst>
            <pc:docMk/>
            <pc:sldMk cId="2497040259" sldId="279"/>
            <ac:spMk id="164" creationId="{B00A7535-1A83-7A4E-5D63-32406E7781C1}"/>
          </ac:spMkLst>
        </pc:spChg>
      </pc:sldChg>
      <pc:sldMasterChg chg="modSldLayout">
        <pc:chgData name="Greg Hankins (Nokia)" userId="c15d8098-2983-406e-9cb3-36e95e2484a7" providerId="ADAL" clId="{D062CB3E-9400-49B4-8E0C-9F23CC47AD42}" dt="2025-04-08T22:52:32.395" v="368"/>
        <pc:sldMasterMkLst>
          <pc:docMk/>
          <pc:sldMasterMk cId="0" sldId="2147483648"/>
        </pc:sldMasterMkLst>
        <pc:sldLayoutChg chg="modSp mod">
          <pc:chgData name="Greg Hankins (Nokia)" userId="c15d8098-2983-406e-9cb3-36e95e2484a7" providerId="ADAL" clId="{D062CB3E-9400-49B4-8E0C-9F23CC47AD42}" dt="2025-04-08T22:52:24.575" v="367" actId="1076"/>
          <pc:sldLayoutMkLst>
            <pc:docMk/>
            <pc:sldMasterMk cId="0" sldId="2147483648"/>
            <pc:sldLayoutMk cId="0" sldId="2147483649"/>
          </pc:sldLayoutMkLst>
          <pc:picChg chg="mod">
            <ac:chgData name="Greg Hankins (Nokia)" userId="c15d8098-2983-406e-9cb3-36e95e2484a7" providerId="ADAL" clId="{D062CB3E-9400-49B4-8E0C-9F23CC47AD42}" dt="2025-04-08T22:52:24.575" v="367" actId="1076"/>
            <ac:picMkLst>
              <pc:docMk/>
              <pc:sldMasterMk cId="0" sldId="2147483648"/>
              <pc:sldLayoutMk cId="0" sldId="2147483649"/>
              <ac:picMk id="16" creationId="{00000000-0000-0000-0000-000000000000}"/>
            </ac:picMkLst>
          </pc:picChg>
        </pc:sldLayoutChg>
        <pc:sldLayoutChg chg="modSp">
          <pc:chgData name="Greg Hankins (Nokia)" userId="c15d8098-2983-406e-9cb3-36e95e2484a7" providerId="ADAL" clId="{D062CB3E-9400-49B4-8E0C-9F23CC47AD42}" dt="2025-04-08T22:52:32.395" v="368"/>
          <pc:sldLayoutMkLst>
            <pc:docMk/>
            <pc:sldMasterMk cId="0" sldId="2147483648"/>
            <pc:sldLayoutMk cId="0" sldId="2147483652"/>
          </pc:sldLayoutMkLst>
          <pc:picChg chg="mod">
            <ac:chgData name="Greg Hankins (Nokia)" userId="c15d8098-2983-406e-9cb3-36e95e2484a7" providerId="ADAL" clId="{D062CB3E-9400-49B4-8E0C-9F23CC47AD42}" dt="2025-04-08T22:52:32.395" v="368"/>
            <ac:picMkLst>
              <pc:docMk/>
              <pc:sldMasterMk cId="0" sldId="2147483648"/>
              <pc:sldLayoutMk cId="0" sldId="2147483652"/>
              <ac:picMk id="4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>
          <a:extLst>
            <a:ext uri="{FF2B5EF4-FFF2-40B4-BE49-F238E27FC236}">
              <a16:creationId xmlns:a16="http://schemas.microsoft.com/office/drawing/2014/main" id="{0840A13A-6F5D-3711-045F-30E4DA6E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>
            <a:extLst>
              <a:ext uri="{FF2B5EF4-FFF2-40B4-BE49-F238E27FC236}">
                <a16:creationId xmlns:a16="http://schemas.microsoft.com/office/drawing/2014/main" id="{0002A011-0C4F-8067-3C89-BF99FE1BF1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2:notes">
            <a:extLst>
              <a:ext uri="{FF2B5EF4-FFF2-40B4-BE49-F238E27FC236}">
                <a16:creationId xmlns:a16="http://schemas.microsoft.com/office/drawing/2014/main" id="{B6CD59B6-5577-50D0-9D8D-44A68CCDC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6472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Logo</a:t>
            </a:r>
            <a:r>
              <a:rPr lang="en-US" baseline="0" dirty="0"/>
              <a:t> height proportions: 100%, 85%, 65%,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4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2025-04-15</a:t>
            </a:r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2025-04-15</a:t>
            </a:r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" name="Google Shape;29;p21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2025-04-15</a:t>
            </a:r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2025-04-15</a:t>
            </a:r>
            <a:endParaRPr/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2025-04-15</a:t>
            </a:r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4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2025-04-15</a:t>
            </a:r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GPF 2025, Denver, CO, USA</a:t>
            </a:r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v2_searc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peeringdb-p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eeringdb.com/blog/better_search_and_export/" TargetMode="External"/><Relationship Id="rId4" Type="http://schemas.openxmlformats.org/officeDocument/2006/relationships/hyperlink" Target="https://docs.peeringdb.com/presentatio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get-started-facili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howto/get-started-carri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blog/containeriz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release_notes/release_notes_202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eeringdb/peeringdb/issues/173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blog/mfa_mandator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docs.peeringdb.com/howto/authentic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sv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5" Type="http://schemas.openxmlformats.org/officeDocument/2006/relationships/image" Target="../media/image19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svg"/><Relationship Id="rId56" Type="http://schemas.openxmlformats.org/officeDocument/2006/relationships/image" Target="../media/image70.png"/><Relationship Id="rId8" Type="http://schemas.openxmlformats.org/officeDocument/2006/relationships/image" Target="../media/image22.png"/><Relationship Id="rId51" Type="http://schemas.openxmlformats.org/officeDocument/2006/relationships/image" Target="../media/image65.sv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jpeg"/><Relationship Id="rId46" Type="http://schemas.openxmlformats.org/officeDocument/2006/relationships/image" Target="../media/image60.jpg"/><Relationship Id="rId20" Type="http://schemas.openxmlformats.org/officeDocument/2006/relationships/image" Target="../media/image34.jp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svg"/><Relationship Id="rId10" Type="http://schemas.openxmlformats.org/officeDocument/2006/relationships/image" Target="../media/image24.png"/><Relationship Id="rId31" Type="http://schemas.openxmlformats.org/officeDocument/2006/relationships/image" Target="../media/image45.png"/><Relationship Id="rId44" Type="http://schemas.openxmlformats.org/officeDocument/2006/relationships/image" Target="../media/image58.svg"/><Relationship Id="rId52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regi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eringdb.com/registration/register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peeringdb.com/cgi-bin/mailman/listinfo/pdb-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gov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com@lists.peeringdb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roductcom@lists.peeringdb.com" TargetMode="External"/><Relationship Id="rId5" Type="http://schemas.openxmlformats.org/officeDocument/2006/relationships/hyperlink" Target="mailto:outreachcom@lists.peeringdb.com" TargetMode="External"/><Relationship Id="rId4" Type="http://schemas.openxmlformats.org/officeDocument/2006/relationships/hyperlink" Target="mailto:pdb-ops@lists.peeringdb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gov/misc/2025-01-23-PeeringDB_Strategic_Plan_2024-202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/member_vot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eeringdb.com/gov/misc/2025-04-14_election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/>
              <a:t>What’s New and What’s Next</a:t>
            </a:r>
            <a:endParaRPr/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Greg Hankins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ghankins@peeringdb.com</a:t>
            </a:r>
            <a:endParaRPr/>
          </a:p>
        </p:txBody>
      </p:sp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2024 New Feature Highlights</a:t>
            </a: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Users tell us that search and data quality are important to them, and this was a big development area in 2024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US"/>
              <a:t>Networks whose ASN has been reclaimed by an RIR or NIR are automatically removed now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v2 search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Introduced new v2 search functionality early last year with several enhancements over many releases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Key features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en-US"/>
              <a:t>Use natural language queries in combination with the name in a geographic region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en-US"/>
              <a:t>Search for a network prefixed with “AS”, partial matches show all relevant networks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en-US"/>
              <a:t>Search for exchanges based on the facilities they are in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7297"/>
              <a:buChar char="•"/>
            </a:pPr>
            <a:r>
              <a:rPr lang="en-US"/>
              <a:t>Search for campuses in in a geographic region, also displays a list of facilities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HOWTO: v2 Search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https://docs.peeringdb.com/howto/v2_search/</a:t>
            </a:r>
            <a:r>
              <a:rPr lang="en-US"/>
              <a:t>)</a:t>
            </a:r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2024 New Feature Highlights</a:t>
            </a:r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 err="1"/>
              <a:t>peeringdb-py</a:t>
            </a:r>
            <a:r>
              <a:rPr lang="en-US" dirty="0"/>
              <a:t> enhancements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Run queries locally on your infrastructure to avoid query limits and to get the best response time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Reduces </a:t>
            </a:r>
            <a:r>
              <a:rPr lang="en-US" dirty="0" err="1"/>
              <a:t>PeeringDB</a:t>
            </a:r>
            <a:r>
              <a:rPr lang="en-US" dirty="0"/>
              <a:t> load (= cost)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HOWTO: Install </a:t>
            </a:r>
            <a:r>
              <a:rPr lang="en-US" dirty="0" err="1"/>
              <a:t>peeringdb-py</a:t>
            </a:r>
            <a:endParaRPr lang="en-US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r>
              <a:rPr lang="en-US" dirty="0"/>
              <a:t>	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https://docs.peeringdb.com/howto/peeringdb-py/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/>
              <a:t>Keyhole Markup Language (KML) export of geographic data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Very cool and very popular to import into GIS applications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Covered in many </a:t>
            </a:r>
            <a:r>
              <a:rPr lang="en-US" dirty="0" err="1"/>
              <a:t>PeeringDB</a:t>
            </a:r>
            <a:r>
              <a:rPr lang="en-US" dirty="0"/>
              <a:t> Updates presentations last year (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https://docs.peeringdb.com/presentations/</a:t>
            </a:r>
            <a:r>
              <a:rPr lang="en-US" dirty="0"/>
              <a:t>)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Better Search and Export (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https://docs.peeringdb.com/blog/better_search_and_export/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55" name="Google Shape;155;p11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2024 New Feature Highlights</a:t>
            </a:r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New Campus object: two or more Facilities owned by the same organization with inter-Facility cross connects</a:t>
            </a:r>
          </a:p>
          <a:p>
            <a:pPr lvl="1"/>
            <a:r>
              <a:rPr lang="en-US" dirty="0"/>
              <a:t>556 object added in 2024</a:t>
            </a:r>
          </a:p>
          <a:p>
            <a:pPr lvl="1"/>
            <a:r>
              <a:rPr lang="en-US" dirty="0"/>
              <a:t>HOWTO: Get Started with </a:t>
            </a:r>
            <a:r>
              <a:rPr lang="en-US" dirty="0" err="1"/>
              <a:t>PeeringDB</a:t>
            </a:r>
            <a:r>
              <a:rPr lang="en-US" dirty="0"/>
              <a:t> as a Facility or Campus Operator (</a:t>
            </a:r>
            <a:r>
              <a:rPr lang="en-US" dirty="0">
                <a:hlinkClick r:id="rId3"/>
              </a:rPr>
              <a:t>https://docs.peeringdb.com/howto/get-started-facility/</a:t>
            </a:r>
            <a:r>
              <a:rPr lang="en-US" dirty="0"/>
              <a:t>)</a:t>
            </a:r>
          </a:p>
          <a:p>
            <a:r>
              <a:rPr lang="en-US" dirty="0"/>
              <a:t>New Carrier object: for provides offering L1 or L2 services in a Facility</a:t>
            </a:r>
          </a:p>
          <a:p>
            <a:pPr lvl="1"/>
            <a:r>
              <a:rPr lang="en-US" dirty="0"/>
              <a:t>Different from a Network which is for L3 services with an ASN</a:t>
            </a:r>
          </a:p>
          <a:p>
            <a:pPr lvl="1"/>
            <a:r>
              <a:rPr lang="en-US" dirty="0"/>
              <a:t>8164 objects added in 2024</a:t>
            </a:r>
          </a:p>
          <a:p>
            <a:pPr lvl="1"/>
            <a:r>
              <a:rPr lang="en-US" dirty="0"/>
              <a:t>HOWTO: Get Started with </a:t>
            </a:r>
            <a:r>
              <a:rPr lang="en-US" dirty="0" err="1"/>
              <a:t>PeeringDB</a:t>
            </a:r>
            <a:r>
              <a:rPr lang="en-US" dirty="0"/>
              <a:t> as a Carrier Operator (</a:t>
            </a:r>
            <a:r>
              <a:rPr lang="en-US" dirty="0">
                <a:hlinkClick r:id="rId4"/>
              </a:rPr>
              <a:t>https://docs.peeringdb.com/howto/get-started-carrier/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sp>
        <p:nvSpPr>
          <p:cNvPr id="163" name="Google Shape;163;p1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164" name="Google Shape;1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>
          <a:extLst>
            <a:ext uri="{FF2B5EF4-FFF2-40B4-BE49-F238E27FC236}">
              <a16:creationId xmlns:a16="http://schemas.microsoft.com/office/drawing/2014/main" id="{630F4D08-0AF0-AA3B-539D-631E4204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>
            <a:extLst>
              <a:ext uri="{FF2B5EF4-FFF2-40B4-BE49-F238E27FC236}">
                <a16:creationId xmlns:a16="http://schemas.microsoft.com/office/drawing/2014/main" id="{CD44F4F5-33F3-90F8-2717-CEE266DA74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2024 New Feature Highlights</a:t>
            </a:r>
          </a:p>
        </p:txBody>
      </p:sp>
      <p:sp>
        <p:nvSpPr>
          <p:cNvPr id="162" name="Google Shape;162;p12">
            <a:extLst>
              <a:ext uri="{FF2B5EF4-FFF2-40B4-BE49-F238E27FC236}">
                <a16:creationId xmlns:a16="http://schemas.microsoft.com/office/drawing/2014/main" id="{4BF5EC82-EF52-32FB-98E0-9030FD4811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VM deployments moved to containerized deployments</a:t>
            </a:r>
          </a:p>
          <a:p>
            <a:pPr lvl="1"/>
            <a:r>
              <a:rPr lang="en-US" dirty="0"/>
              <a:t>Reduced computing costs, adjusts compute resources dynamically and manages spending</a:t>
            </a:r>
          </a:p>
          <a:p>
            <a:pPr lvl="1"/>
            <a:r>
              <a:rPr lang="en-US" dirty="0"/>
              <a:t>Containerized Deployment (</a:t>
            </a:r>
            <a:r>
              <a:rPr lang="en-US" dirty="0">
                <a:hlinkClick r:id="rId3"/>
              </a:rPr>
              <a:t>https://docs.peeringdb.com/blog/containerize/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Many other smaller enhancements, bug fixes, and security updates</a:t>
            </a:r>
          </a:p>
          <a:p>
            <a:pPr lvl="1"/>
            <a:r>
              <a:rPr lang="en-US" dirty="0"/>
              <a:t>Refer to the 2024 Release Notes for complete details (</a:t>
            </a:r>
            <a:r>
              <a:rPr lang="en-US" dirty="0">
                <a:hlinkClick r:id="rId4"/>
              </a:rPr>
              <a:t>https://docs.peeringdb.com/release_notes/release_notes_2024/</a:t>
            </a:r>
            <a:r>
              <a:rPr lang="en-US" dirty="0"/>
              <a:t>)</a:t>
            </a:r>
          </a:p>
          <a:p>
            <a:pPr lvl="0"/>
            <a:endParaRPr lang="en-US" dirty="0"/>
          </a:p>
        </p:txBody>
      </p:sp>
      <p:sp>
        <p:nvSpPr>
          <p:cNvPr id="163" name="Google Shape;163;p12">
            <a:extLst>
              <a:ext uri="{FF2B5EF4-FFF2-40B4-BE49-F238E27FC236}">
                <a16:creationId xmlns:a16="http://schemas.microsoft.com/office/drawing/2014/main" id="{FEF11699-B1F5-33A8-173A-3405591E28D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164" name="Google Shape;164;p12">
            <a:extLst>
              <a:ext uri="{FF2B5EF4-FFF2-40B4-BE49-F238E27FC236}">
                <a16:creationId xmlns:a16="http://schemas.microsoft.com/office/drawing/2014/main" id="{B00A7535-1A83-7A4E-5D63-32406E7781C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  <p:extLst>
      <p:ext uri="{BB962C8B-B14F-4D97-AF65-F5344CB8AC3E}">
        <p14:creationId xmlns:p14="http://schemas.microsoft.com/office/powerpoint/2010/main" val="249704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2025 Roadmap: Web UI</a:t>
            </a:r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786849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We adjusted our web UI rollout process based on feedback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We previewed the new UI on separate site but got no feedback, so are doing a phased rollout: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PeeringDB volunteers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20% of users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/>
              <a:t>Everyone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/>
              <a:t>Users will get an “opt-out” switch in their profile and be encouraged to share feedback on what to adjust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2675" y="1896698"/>
            <a:ext cx="5786849" cy="32551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2025 Roadmap: Saved Searches, Notifications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5938837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We’re discussing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#1736</a:t>
            </a:r>
            <a:r>
              <a:rPr lang="en-US"/>
              <a:t>) adding a “planned” status with a date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would integrate with notifications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could share a planned operational date for any object type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Others could be notified of plans they are interested in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252" y="1942065"/>
            <a:ext cx="5786846" cy="3255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2025 Roadmap: Search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7119937" cy="476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/>
              <a:t>Refactor v2 search code with improved automated testing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Results should be complete and more relevant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/>
              <a:t>Web search → API query link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Help less technical users develop one liners that improve their efficiency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/>
              <a:t>Implement search filters, e.g. hide IXPs without an </a:t>
            </a:r>
            <a:r>
              <a:rPr lang="en-US" dirty="0" err="1"/>
              <a:t>ixfac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Give users more control over what they see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Will apply to authenticated web and user API Key usage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Once developed, other filters can be added as needed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en-US" dirty="0"/>
              <a:t>Implement Advanced Search in v2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en-US" dirty="0"/>
              <a:t>Another step towards removing legacy search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 dirty="0"/>
          </a:p>
        </p:txBody>
      </p:sp>
      <p:sp>
        <p:nvSpPr>
          <p:cNvPr id="189" name="Google Shape;189;p2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191" name="Google Shape;191;p27" title="Screenshot 2025-04-03 at 13.19.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7100" y="1736230"/>
            <a:ext cx="4610099" cy="338554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2025 Roadmap: MFA</a:t>
            </a:r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1"/>
          </p:nvPr>
        </p:nvSpPr>
        <p:spPr>
          <a:xfrm>
            <a:off x="157163" y="1322388"/>
            <a:ext cx="9504997" cy="4765675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US" dirty="0"/>
              <a:t>Multi-factor authentication (MFA) has been available for years and will be mandatory from 1 July 2025 (</a:t>
            </a:r>
            <a:r>
              <a:rPr lang="en-US" dirty="0">
                <a:hlinkClick r:id="rId3"/>
              </a:rPr>
              <a:t>https://docs.peeringdb.com/blog/mfa_mandatory/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Two-factor authentication (2FA)</a:t>
            </a:r>
          </a:p>
          <a:p>
            <a:pPr lvl="1"/>
            <a:r>
              <a:rPr lang="en-US" dirty="0"/>
              <a:t>Using time-based one-time password (TOTP) - no SMS, no email</a:t>
            </a:r>
          </a:p>
          <a:p>
            <a:pPr lvl="1"/>
            <a:r>
              <a:rPr lang="en-US" dirty="0"/>
              <a:t>Provision for backup codes and recovery tokens</a:t>
            </a:r>
          </a:p>
          <a:p>
            <a:pPr lvl="0"/>
            <a:r>
              <a:rPr lang="en-US" dirty="0"/>
              <a:t>Fast </a:t>
            </a:r>
            <a:r>
              <a:rPr lang="en-US" dirty="0" err="1"/>
              <a:t>IDentity</a:t>
            </a:r>
            <a:r>
              <a:rPr lang="en-US" dirty="0"/>
              <a:t> Online (FIDO) Universal 2nd Factor (U2F) 	</a:t>
            </a:r>
          </a:p>
          <a:p>
            <a:pPr lvl="1"/>
            <a:r>
              <a:rPr lang="en-US" dirty="0"/>
              <a:t>2FA support</a:t>
            </a:r>
          </a:p>
          <a:p>
            <a:pPr lvl="1"/>
            <a:r>
              <a:rPr lang="en-US" dirty="0"/>
              <a:t>2FA without relying on a TOTP app</a:t>
            </a:r>
          </a:p>
          <a:p>
            <a:r>
              <a:rPr lang="en-US" dirty="0"/>
              <a:t>HOWTO: Authenticate to </a:t>
            </a:r>
            <a:r>
              <a:rPr lang="en-US" dirty="0" err="1"/>
              <a:t>PeeringDB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https://docs.peeringdb.com/howto/authenticate/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8" name="Google Shape;198;p1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199" name="Google Shape;1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  <p:pic>
        <p:nvPicPr>
          <p:cNvPr id="200" name="Google Shape;200;p15" descr="A picture containing electronics&#10;&#10;Description automatically generated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972533" y="4947910"/>
            <a:ext cx="1809750" cy="117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6476" y="1322388"/>
            <a:ext cx="1961864" cy="348950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/>
              <a:t>2025 Roadmap: Simplified MFA Management</a:t>
            </a:r>
            <a:endParaRPr dirty="0"/>
          </a:p>
        </p:txBody>
      </p:sp>
      <p:sp>
        <p:nvSpPr>
          <p:cNvPr id="208" name="Google Shape;208;p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210" name="Google Shape;210;p28" title="Screenshot 2025-04-03 at 13.15.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7362" y="1405254"/>
            <a:ext cx="8677276" cy="46431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 dirty="0"/>
              <a:t>2025 Roadmap: Interconnection Analysis</a:t>
            </a:r>
            <a:endParaRPr dirty="0"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157653" y="1323050"/>
            <a:ext cx="59295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Adding a web tool to help users compare interconnection opportunities at facilities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 ASNs, add locations, view and export results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9553" y="1895076"/>
            <a:ext cx="5800049" cy="32625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Agenda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/>
              <a:t>Organization updates and information on the 2025 elections</a:t>
            </a:r>
          </a:p>
          <a:p>
            <a:pPr lvl="0"/>
            <a:r>
              <a:rPr lang="en-US"/>
              <a:t>2024 new feature highlights</a:t>
            </a:r>
          </a:p>
          <a:p>
            <a:pPr lvl="0"/>
            <a:r>
              <a:rPr lang="en-US"/>
              <a:t>2025 development focus and roadmap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2025 Roadmap: Operations and Bug Fixes</a:t>
            </a:r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We’re working on making both the API and website more responsive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sync using peeringdb-py to keep queries local and integrate PeeringDB data with other sources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We’ll be developing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Additional support tools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Minor features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Bug fixes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 noChangeAspect="1"/>
          </p:cNvGraphicFramePr>
          <p:nvPr/>
        </p:nvGraphicFramePr>
        <p:xfrm>
          <a:off x="2820" y="1208955"/>
          <a:ext cx="12189179" cy="531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90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7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sponsors!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2025-04-15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GPF 2025, Denver, CO, USA</a:t>
            </a:r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DACC3C0-97A1-4FCF-9229-A0E18EA49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6" y="1336200"/>
            <a:ext cx="3850106" cy="8229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52328E9-55AF-4CBA-A6B3-AE1F29AB4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4" y="1336200"/>
            <a:ext cx="2727284" cy="822960"/>
          </a:xfrm>
          <a:prstGeom prst="rect">
            <a:avLst/>
          </a:prstGeom>
        </p:spPr>
      </p:pic>
      <p:pic>
        <p:nvPicPr>
          <p:cNvPr id="48" name="Picture 2" descr="https://www.peeringdb.com/media/logos/LACNIC.png">
            <a:extLst>
              <a:ext uri="{FF2B5EF4-FFF2-40B4-BE49-F238E27FC236}">
                <a16:creationId xmlns:a16="http://schemas.microsoft.com/office/drawing/2014/main" id="{783BF82A-C021-4AA9-BAAB-D8353184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54" y="5498813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1DA0E9C-C4DD-4A7E-96FE-2A1127CD02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61" y="5498813"/>
            <a:ext cx="260032" cy="2743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F890B7-3661-4E62-AC39-055D3126AD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13" y="4453553"/>
            <a:ext cx="947884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56BBB-519A-4668-9CBB-092EFC6344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98" y="5498813"/>
            <a:ext cx="860309" cy="27432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699D6F-A1D2-45EC-AB28-854C6641A8B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17" y="5880559"/>
            <a:ext cx="1251122" cy="27432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4B839CC-7853-4AE2-8E24-BF60E882B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63" y="5498813"/>
            <a:ext cx="1686064" cy="27432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E8F16B1-8A9D-4F9B-8022-73C4868A39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00" y="5880559"/>
            <a:ext cx="1193800" cy="274320"/>
          </a:xfrm>
          <a:prstGeom prst="rect">
            <a:avLst/>
          </a:prstGeom>
        </p:spPr>
      </p:pic>
      <p:pic>
        <p:nvPicPr>
          <p:cNvPr id="31" name="Picture 30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F7E5497-FA19-42EC-97FE-8F29E95959E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880559"/>
            <a:ext cx="1117315" cy="2743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727EF7-A8FA-4C1F-BC66-149ED250F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24" y="5498813"/>
            <a:ext cx="1073767" cy="274320"/>
          </a:xfrm>
          <a:prstGeom prst="rect">
            <a:avLst/>
          </a:prstGeom>
        </p:spPr>
      </p:pic>
      <p:pic>
        <p:nvPicPr>
          <p:cNvPr id="32" name="Picture 5" descr="Amsterdam Internet Exchange BV">
            <a:extLst>
              <a:ext uri="{FF2B5EF4-FFF2-40B4-BE49-F238E27FC236}">
                <a16:creationId xmlns:a16="http://schemas.microsoft.com/office/drawing/2014/main" id="{C794EACA-AFF5-F486-B527-1218FD3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3" y="3938588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2498EAA-2AA8-0E20-1C5E-03663532C6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30" y="3938588"/>
            <a:ext cx="991616" cy="365760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61B26254-CC81-165F-C947-2281015895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23" y="3938588"/>
            <a:ext cx="1506839" cy="365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8AF8FB-6D94-85E0-2F3A-1EC3027B6F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12" y="4453553"/>
            <a:ext cx="1097280" cy="365760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C51F32D-5BBC-249B-1EFA-C3D0E26D39B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12" y="4453553"/>
            <a:ext cx="820120" cy="365760"/>
          </a:xfrm>
          <a:prstGeom prst="rect">
            <a:avLst/>
          </a:prstGeom>
        </p:spPr>
      </p:pic>
      <p:pic>
        <p:nvPicPr>
          <p:cNvPr id="16" name="Picture 15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E4EB5199-4BAC-C1CE-85CC-00DFEEF259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2" y="5498813"/>
            <a:ext cx="1378492" cy="27432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70D316D-AD26-E2B3-6A92-B60A4C6D05E6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97" y="5880559"/>
            <a:ext cx="1038352" cy="274320"/>
          </a:xfrm>
          <a:prstGeom prst="rect">
            <a:avLst/>
          </a:prstGeom>
        </p:spPr>
      </p:pic>
      <p:pic>
        <p:nvPicPr>
          <p:cNvPr id="23" name="Picture 22" descr="A logo on a black background&#10;&#10;Description automatically generated">
            <a:extLst>
              <a:ext uri="{FF2B5EF4-FFF2-40B4-BE49-F238E27FC236}">
                <a16:creationId xmlns:a16="http://schemas.microsoft.com/office/drawing/2014/main" id="{F4E2827E-4A3A-B4CF-C7BF-49E1F4D363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1" y="2408655"/>
            <a:ext cx="1437083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AC883-B6D1-4E2D-4B52-9D29D0F5F63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4" y="2408655"/>
            <a:ext cx="134076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3D7B7-5539-07A0-8C57-CB1D5F42B10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83" y="2408655"/>
            <a:ext cx="598516" cy="54864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5964C2-D4FD-CF8A-BE55-4A49247D7FA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9" y="3092830"/>
            <a:ext cx="2721401" cy="548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59CD92-9D06-9400-D876-B92170D579E4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93" y="3092830"/>
            <a:ext cx="2192254" cy="548640"/>
          </a:xfrm>
          <a:prstGeom prst="rect">
            <a:avLst/>
          </a:prstGeom>
        </p:spPr>
      </p:pic>
      <p:pic>
        <p:nvPicPr>
          <p:cNvPr id="49" name="Picture 48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D54E7B30-9387-9C44-0F03-E73A1AD2D0C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7" y="1336200"/>
            <a:ext cx="822960" cy="822960"/>
          </a:xfrm>
          <a:prstGeom prst="rect">
            <a:avLst/>
          </a:prstGeom>
        </p:spPr>
      </p:pic>
      <p:pic>
        <p:nvPicPr>
          <p:cNvPr id="24" name="Picture 23" descr="A blue triangle with a black background&#10;&#10;Description automatically generated">
            <a:extLst>
              <a:ext uri="{FF2B5EF4-FFF2-40B4-BE49-F238E27FC236}">
                <a16:creationId xmlns:a16="http://schemas.microsoft.com/office/drawing/2014/main" id="{441B77E4-974D-ADBC-9A0B-1C7C4A6D6C0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7" y="3092830"/>
            <a:ext cx="1436231" cy="548640"/>
          </a:xfrm>
          <a:prstGeom prst="rect">
            <a:avLst/>
          </a:prstGeom>
        </p:spPr>
      </p:pic>
      <p:pic>
        <p:nvPicPr>
          <p:cNvPr id="28" name="Picture 27" descr="A black and blue logo&#10;&#10;Description automatically generated">
            <a:extLst>
              <a:ext uri="{FF2B5EF4-FFF2-40B4-BE49-F238E27FC236}">
                <a16:creationId xmlns:a16="http://schemas.microsoft.com/office/drawing/2014/main" id="{BE4BF0FD-C361-6CDA-5544-9664B46AE16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28" y="3938588"/>
            <a:ext cx="1797191" cy="365760"/>
          </a:xfrm>
          <a:prstGeom prst="rect">
            <a:avLst/>
          </a:prstGeom>
        </p:spPr>
      </p:pic>
      <p:pic>
        <p:nvPicPr>
          <p:cNvPr id="30" name="Picture 29" descr="A blue and black text&#10;&#10;Description automatically generated">
            <a:extLst>
              <a:ext uri="{FF2B5EF4-FFF2-40B4-BE49-F238E27FC236}">
                <a16:creationId xmlns:a16="http://schemas.microsoft.com/office/drawing/2014/main" id="{E2A3752D-C3FE-CB1A-8A2B-00EC9D3A68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46" y="5880559"/>
            <a:ext cx="1540934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EA38E-6A8B-1842-27CF-EBC27D46C44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52" y="4453553"/>
            <a:ext cx="3810241" cy="365760"/>
          </a:xfrm>
          <a:prstGeom prst="rect">
            <a:avLst/>
          </a:prstGeom>
        </p:spPr>
      </p:pic>
      <p:pic>
        <p:nvPicPr>
          <p:cNvPr id="40" name="Picture 39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86801B9D-A4AB-67C9-2BCD-B03EAA7D440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83" y="5498813"/>
            <a:ext cx="1179871" cy="274320"/>
          </a:xfrm>
          <a:prstGeom prst="rect">
            <a:avLst/>
          </a:prstGeom>
        </p:spPr>
      </p:pic>
      <p:pic>
        <p:nvPicPr>
          <p:cNvPr id="51" name="Picture 50" descr="A blue and black logo&#10;&#10;Description automatically generated">
            <a:extLst>
              <a:ext uri="{FF2B5EF4-FFF2-40B4-BE49-F238E27FC236}">
                <a16:creationId xmlns:a16="http://schemas.microsoft.com/office/drawing/2014/main" id="{B18F5901-E655-0B8A-89F6-CDF63D13E6A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62" y="5880559"/>
            <a:ext cx="1241160" cy="274320"/>
          </a:xfrm>
          <a:prstGeom prst="rect">
            <a:avLst/>
          </a:prstGeom>
        </p:spPr>
      </p:pic>
      <p:pic>
        <p:nvPicPr>
          <p:cNvPr id="43" name="Picture 42" descr="A green letters and numbers&#10;&#10;Description automatically generated">
            <a:extLst>
              <a:ext uri="{FF2B5EF4-FFF2-40B4-BE49-F238E27FC236}">
                <a16:creationId xmlns:a16="http://schemas.microsoft.com/office/drawing/2014/main" id="{54BC6CD3-FFB2-5315-9AB8-A65C2B8473F8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7" y="5880559"/>
            <a:ext cx="1410788" cy="274320"/>
          </a:xfrm>
          <a:prstGeom prst="rect">
            <a:avLst/>
          </a:prstGeom>
        </p:spPr>
      </p:pic>
      <p:pic>
        <p:nvPicPr>
          <p:cNvPr id="44" name="Picture 43" descr="A black and white logo&#10;&#10;Description automatically generated">
            <a:extLst>
              <a:ext uri="{FF2B5EF4-FFF2-40B4-BE49-F238E27FC236}">
                <a16:creationId xmlns:a16="http://schemas.microsoft.com/office/drawing/2014/main" id="{3E7622BE-ED0B-4933-F112-4E128882E717}"/>
              </a:ext>
            </a:extLst>
          </p:cNvPr>
          <p:cNvPicPr>
            <a:picLocks noChangeAspect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3" y="3938588"/>
            <a:ext cx="1026396" cy="365760"/>
          </a:xfrm>
          <a:prstGeom prst="rect">
            <a:avLst/>
          </a:prstGeom>
        </p:spPr>
      </p:pic>
      <p:pic>
        <p:nvPicPr>
          <p:cNvPr id="41" name="Picture 4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C9C4A9E-ED38-2182-514A-1D992483127D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498813"/>
            <a:ext cx="892034" cy="2743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FA2C0AC-81D4-4283-A888-7DCA11D488D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894320" y="3938588"/>
            <a:ext cx="1211334" cy="36576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BD653E8-F473-4EFC-AC94-2DE59101AF8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8" y="5077040"/>
            <a:ext cx="857438" cy="27432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B8FBD7E8-6692-4DD5-9E0E-58D100BBF5C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077040"/>
            <a:ext cx="1336291" cy="274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3D4104-1C4E-8A1D-1D97-E5EB92E977B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11" y="5077040"/>
            <a:ext cx="1920240" cy="274320"/>
          </a:xfrm>
          <a:prstGeom prst="rect">
            <a:avLst/>
          </a:prstGeom>
        </p:spPr>
      </p:pic>
      <p:pic>
        <p:nvPicPr>
          <p:cNvPr id="14" name="Picture 1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9FB3682-4A81-4630-9C62-8448C1B27C2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57" y="5077040"/>
            <a:ext cx="470691" cy="274320"/>
          </a:xfrm>
          <a:prstGeom prst="rect">
            <a:avLst/>
          </a:prstGeom>
        </p:spPr>
      </p:pic>
      <p:pic>
        <p:nvPicPr>
          <p:cNvPr id="10" name="Picture 9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346625B-0755-A9B1-4394-18299258F54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283" y="5077040"/>
            <a:ext cx="1733706" cy="27432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BA41D77-4273-85A8-BCA7-2DDBFF8E981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546093" y="5077040"/>
            <a:ext cx="1171823" cy="274320"/>
          </a:xfrm>
          <a:prstGeom prst="rect">
            <a:avLst/>
          </a:prstGeom>
        </p:spPr>
      </p:pic>
      <p:pic>
        <p:nvPicPr>
          <p:cNvPr id="11" name="Picture 10" descr="A black and orange logo&#10;&#10;Description automatically generated">
            <a:extLst>
              <a:ext uri="{FF2B5EF4-FFF2-40B4-BE49-F238E27FC236}">
                <a16:creationId xmlns:a16="http://schemas.microsoft.com/office/drawing/2014/main" id="{353CADAD-2FE0-9392-C727-7B428E0C4CE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23" y="5077040"/>
            <a:ext cx="690403" cy="27432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0DA3CF3D-EF0C-AD45-FB24-E3C42738E552}"/>
              </a:ext>
            </a:extLst>
          </p:cNvPr>
          <p:cNvPicPr>
            <a:picLocks noChangeAspect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739" y="3938588"/>
            <a:ext cx="803750" cy="36576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BD2B3096-6F52-749C-A82F-32834998C00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230993" y="3938588"/>
            <a:ext cx="1306286" cy="365760"/>
          </a:xfrm>
          <a:prstGeom prst="rect">
            <a:avLst/>
          </a:prstGeom>
        </p:spPr>
      </p:pic>
      <p:pic>
        <p:nvPicPr>
          <p:cNvPr id="53" name="Picture 5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7596B0-0FE3-B28D-ADCD-E789AA51257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45" y="5498813"/>
            <a:ext cx="1157468" cy="27432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7632853-E925-C420-B809-3346E4665D8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648168" y="2408655"/>
            <a:ext cx="1135954" cy="548640"/>
          </a:xfrm>
          <a:prstGeom prst="rect">
            <a:avLst/>
          </a:prstGeom>
        </p:spPr>
      </p:pic>
      <p:pic>
        <p:nvPicPr>
          <p:cNvPr id="54" name="Picture 5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3975BC8E-530C-1D74-EAC2-A9B436A5EBB2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03" y="4453553"/>
            <a:ext cx="1785289" cy="365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5E2669-2CB2-8C08-EF52-BB1166DA5CDA}"/>
              </a:ext>
            </a:extLst>
          </p:cNvPr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5746" y="5077040"/>
            <a:ext cx="810798" cy="274320"/>
          </a:xfrm>
          <a:prstGeom prst="rect">
            <a:avLst/>
          </a:prstGeom>
        </p:spPr>
      </p:pic>
      <p:pic>
        <p:nvPicPr>
          <p:cNvPr id="39" name="Picture 38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F30C630E-E5EE-42B9-5FFB-D4B5DD27A2A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89" y="2408655"/>
            <a:ext cx="1652807" cy="548640"/>
          </a:xfrm>
          <a:prstGeom prst="rect">
            <a:avLst/>
          </a:prstGeom>
        </p:spPr>
      </p:pic>
      <p:pic>
        <p:nvPicPr>
          <p:cNvPr id="55" name="Picture 54" descr="A logo for a foundation&#10;&#10;Description automatically generated">
            <a:extLst>
              <a:ext uri="{FF2B5EF4-FFF2-40B4-BE49-F238E27FC236}">
                <a16:creationId xmlns:a16="http://schemas.microsoft.com/office/drawing/2014/main" id="{90CE6FE0-1CAD-58C7-97D7-F758AC9EBBAB}"/>
              </a:ext>
            </a:extLst>
          </p:cNvPr>
          <p:cNvPicPr>
            <a:picLocks noChangeAspect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93" y="2408655"/>
            <a:ext cx="1019169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1947B6F-705E-1EBE-82A2-E927A52E1857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991954" y="3092830"/>
            <a:ext cx="1654675" cy="548640"/>
          </a:xfrm>
          <a:prstGeom prst="rect">
            <a:avLst/>
          </a:prstGeom>
        </p:spPr>
      </p:pic>
      <p:pic>
        <p:nvPicPr>
          <p:cNvPr id="15" name="Picture 14" descr="A red and white symbol&#10;&#10;AI-generated content may be incorrect.">
            <a:extLst>
              <a:ext uri="{FF2B5EF4-FFF2-40B4-BE49-F238E27FC236}">
                <a16:creationId xmlns:a16="http://schemas.microsoft.com/office/drawing/2014/main" id="{3CF90DE9-B136-1492-39E9-E3BC5092BB8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59" y="4453553"/>
            <a:ext cx="77026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What is PeeringDB?</a:t>
            </a:r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157655" y="3090732"/>
            <a:ext cx="8754911" cy="299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PeeringDB record makes it easy for people to find you, and helps you to establish peering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aren’t registered in PeeringDB, you can register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https://www.peeringdb.com/register</a:t>
            </a:r>
            <a:endParaRPr sz="2400" u="sng">
              <a:solidFill>
                <a:schemeClr val="hlink"/>
              </a:solidFill>
              <a:hlinkClick r:id="rId4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use basic verification for new accounts and require current whois information, so please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Update and maintain your whois information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Register from an email address associated with your ASN /company</a:t>
            </a: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None/>
            </a:pPr>
            <a:r>
              <a:rPr lang="en-US"/>
              <a:t>GPF 2025, Denver, CO, USA</a:t>
            </a: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9078141" y="3337167"/>
            <a:ext cx="2765439" cy="2399783"/>
            <a:chOff x="3651684" y="2008413"/>
            <a:chExt cx="2765439" cy="2399783"/>
          </a:xfrm>
        </p:grpSpPr>
        <p:sp>
          <p:nvSpPr>
            <p:cNvPr id="82" name="Google Shape;82;p4"/>
            <p:cNvSpPr/>
            <p:nvPr/>
          </p:nvSpPr>
          <p:spPr>
            <a:xfrm flipH="1">
              <a:off x="3651684" y="3081320"/>
              <a:ext cx="1802059" cy="1326876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1"/>
            </a:solidFill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31851" y="2008413"/>
              <a:ext cx="1685272" cy="1735835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chemeClr val="lt1"/>
            </a:solidFill>
            <a:ln w="889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800"/>
                <a:buFont typeface="Arial"/>
                <a:buNone/>
              </a:pPr>
              <a:r>
                <a:rPr lang="en-US" sz="138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?</a:t>
              </a:r>
              <a:endPara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4" name="Google Shape;84;p4"/>
            <p:cNvSpPr txBox="1"/>
            <p:nvPr/>
          </p:nvSpPr>
          <p:spPr>
            <a:xfrm>
              <a:off x="3913593" y="2758226"/>
              <a:ext cx="10287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en-US" sz="9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…</a:t>
              </a:r>
              <a:endParaRPr sz="9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5" name="Google Shape;85;p4"/>
          <p:cNvSpPr/>
          <p:nvPr/>
        </p:nvSpPr>
        <p:spPr>
          <a:xfrm>
            <a:off x="365760" y="1211232"/>
            <a:ext cx="1137036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Mission statement: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PeeringDB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 nonprofit member-based organization, facilitates the exchange of user-maintained interconnection related information, primarily for Peering Coordinators and Internet Exchange, Facility, and Network Operators.”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Governance and Membership</a:t>
            </a:r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dirty="0" err="1"/>
              <a:t>PeeringDB</a:t>
            </a:r>
            <a:r>
              <a:rPr lang="en-US" sz="2400" dirty="0"/>
              <a:t> is a United States 501(c)(6) volunteer organization that is 100% funded by sponsorships</a:t>
            </a:r>
          </a:p>
          <a:p>
            <a:pPr lvl="0"/>
            <a:r>
              <a:rPr lang="en-US" sz="2400" dirty="0"/>
              <a:t>Healthy organization, building financial reserves and executing the long-term strategic plan</a:t>
            </a:r>
          </a:p>
          <a:p>
            <a:pPr lvl="0"/>
            <a:r>
              <a:rPr lang="en-US" sz="2400" dirty="0"/>
              <a:t>Membership rules</a:t>
            </a:r>
          </a:p>
          <a:p>
            <a:pPr lvl="1"/>
            <a:r>
              <a:rPr lang="en-US" sz="2000" dirty="0"/>
              <a:t>A corporation, limited liability company, partnership or other legal business entity may be a Member of the Corporation</a:t>
            </a:r>
          </a:p>
          <a:p>
            <a:pPr lvl="1"/>
            <a:r>
              <a:rPr lang="en-US" sz="2000" dirty="0"/>
              <a:t>Membership is determined by having both an active PeeringDB.com account and an individual representative or role subscription to the </a:t>
            </a:r>
            <a:r>
              <a:rPr lang="en-US" sz="2000" dirty="0" err="1"/>
              <a:t>PeeringDB</a:t>
            </a:r>
            <a:r>
              <a:rPr lang="en-US" sz="2000" dirty="0"/>
              <a:t> Governance mailing list</a:t>
            </a:r>
          </a:p>
          <a:p>
            <a:pPr lvl="1"/>
            <a:r>
              <a:rPr lang="en-US" sz="2000" dirty="0"/>
              <a:t>503 addresses subscribed to the Governance mailing list (as of April 8, 2025)</a:t>
            </a:r>
          </a:p>
          <a:p>
            <a:pPr lvl="1"/>
            <a:r>
              <a:rPr lang="en-US" sz="2000" dirty="0"/>
              <a:t>Governance list is at </a:t>
            </a:r>
            <a:r>
              <a:rPr lang="en-US" sz="2000" dirty="0">
                <a:hlinkClick r:id="rId3"/>
              </a:rPr>
              <a:t>https://lists.peeringdb.com/cgi-bin/mailman/listinfo/pdb-gov</a:t>
            </a:r>
            <a:r>
              <a:rPr lang="en-US" sz="2000" dirty="0"/>
              <a:t>	</a:t>
            </a:r>
          </a:p>
          <a:p>
            <a:pPr lvl="1"/>
            <a:r>
              <a:rPr lang="en-US" sz="2000" dirty="0"/>
              <a:t>More information available at </a:t>
            </a:r>
            <a:r>
              <a:rPr lang="en-US" sz="2000" dirty="0">
                <a:hlinkClick r:id="rId4"/>
              </a:rPr>
              <a:t>https://docs.peeringdb.com/gov/</a:t>
            </a:r>
            <a:r>
              <a:rPr lang="en-US" sz="2000" dirty="0"/>
              <a:t>	</a:t>
            </a:r>
          </a:p>
        </p:txBody>
      </p:sp>
      <p:sp>
        <p:nvSpPr>
          <p:cNvPr id="93" name="Google Shape;93;p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94" name="Google Shape;9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Board of Directors and Officers</a:t>
            </a:r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graphicFrame>
        <p:nvGraphicFramePr>
          <p:cNvPr id="103" name="Google Shape;103;p6"/>
          <p:cNvGraphicFramePr/>
          <p:nvPr/>
        </p:nvGraphicFramePr>
        <p:xfrm>
          <a:off x="609600" y="1417111"/>
          <a:ext cx="10972800" cy="4572000"/>
        </p:xfrm>
        <a:graphic>
          <a:graphicData uri="http://schemas.openxmlformats.org/drawingml/2006/table">
            <a:tbl>
              <a:tblPr>
                <a:noFill/>
                <a:tableStyleId>{FCEA322B-932E-4162-A11D-B8DFF147ADF4}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Shawna Bong – Secretary and Treasurer (Officer)</a:t>
                      </a:r>
                      <a:endParaRPr sz="1400" u="none" strike="noStrike" cap="none"/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Aaron Hughes – Vice President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(Term Expires 2026)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Rahul Makhija – Director</a:t>
                      </a:r>
                      <a:endParaRPr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 Christopher Malayter – President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Livio Morina – Director</a:t>
                      </a:r>
                      <a:endParaRPr sz="1400" u="none" strike="noStrike" cap="none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highlight>
                            <a:srgbClr val="00FFFF"/>
                          </a:highlight>
                        </a:rPr>
                        <a:t>(Term Expires 2025)</a:t>
                      </a:r>
                      <a:endParaRPr sz="1600" u="none" strike="noStrike" cap="none">
                        <a:solidFill>
                          <a:schemeClr val="dk1"/>
                        </a:solidFill>
                        <a:highlight>
                          <a:srgbClr val="00FFFF"/>
                        </a:highlight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Job Snijders – Director</a:t>
                      </a:r>
                      <a:endParaRPr sz="1400" u="none" strike="noStrike" cap="none" dirty="0"/>
                    </a:p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ato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</a:rPr>
                        <a:t>(Term Expires 2026)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45725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4" name="Google Shape;104;p6" descr="\\MISFITS\dudes\ghankins\IMG_066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915400" y="3749040"/>
            <a:ext cx="1691218" cy="1691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3749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 descr="A person wearing glasses and a suit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 r="-1084"/>
          <a:stretch/>
        </p:blipFill>
        <p:spPr>
          <a:xfrm>
            <a:off x="89154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 descr="A person smiling for a selfi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00200" y="1463040"/>
            <a:ext cx="169164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57800" y="3749040"/>
            <a:ext cx="1691700" cy="170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7"/>
          <p:cNvGraphicFramePr/>
          <p:nvPr/>
        </p:nvGraphicFramePr>
        <p:xfrm>
          <a:off x="60960" y="1436373"/>
          <a:ext cx="12070075" cy="4276475"/>
        </p:xfrm>
        <a:graphic>
          <a:graphicData uri="http://schemas.openxmlformats.org/drawingml/2006/table">
            <a:tbl>
              <a:tblPr>
                <a:noFill/>
                <a:tableStyleId>{FCEA322B-932E-4162-A11D-B8DFF147ADF4}</a:tableStyleId>
              </a:tblPr>
              <a:tblGrid>
                <a:gridCol w="291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Admin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Operations Committee</a:t>
                      </a:r>
                      <a:endParaRPr sz="20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Outreach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Lato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lt1"/>
                          </a:solidFill>
                        </a:rPr>
                        <a:t>Product Committee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64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Manage administration of user accounts and PeeringDB records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Answer support tickets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Cleansing and completion of PeeringDB records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Leads: Chriztoffer Hansen (Chair) and Peter Helmenstine (Vice Chair)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admincom@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Manage PeeringDB infrastructure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Leads: Job Snijders (Chair) and Aaron Hughes (Vice Chair)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pdb-ops@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Manage marketing and social media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Develop and maintain presentations, workshops and webinars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Coordinate presentations and attendance at events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b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</a:b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Leads: Ben Ryall (Chair)</a:t>
                      </a:r>
                      <a:b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</a:b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outreachcom@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Manage roadmap and development priorities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Ask for input from the community on desired features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Write SoWs to solicit bids to complete requested features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Leads: Jack Carrozzo (Chair) and Matt Griswold (Vice Chair)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Product Manager: Leo Vegoda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Contact: </a:t>
                      </a: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productcom@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sng" strike="noStrike" cap="none">
                          <a:solidFill>
                            <a:schemeClr val="dk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lists.peeringdb.com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Committees</a:t>
            </a:r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New 2024-2025 Strategic Plan</a:t>
            </a: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The 2024-2025 strategic direction and organizational objectives were published in January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Maintaining services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Developing new features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Engaging with the community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Ensuring the long-term stability of the organization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Full version is here: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https://docs.peeringdb.com/gov/misc/2025-01-23-PeeringDB_Strategic_Plan_2024-2025.pdf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Board also approved a </a:t>
            </a:r>
            <a:r>
              <a:rPr lang="en-US" i="1" dirty="0">
                <a:solidFill>
                  <a:schemeClr val="accent1"/>
                </a:solidFill>
              </a:rPr>
              <a:t>50% increase is hours </a:t>
            </a:r>
            <a:r>
              <a:rPr lang="en-US" dirty="0"/>
              <a:t>available for combined development and operations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Several large projects planned on the </a:t>
            </a:r>
            <a:r>
              <a:rPr lang="en-US"/>
              <a:t>2025 roadmap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83C84-4284-22D0-4333-0E9D3BE601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2025-04-15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8A075-06EB-E0FE-BE81-3D57E57B4A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2025 Board of Directors elections are now!</a:t>
            </a:r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5 seats on the Board of Directors</a:t>
            </a:r>
          </a:p>
          <a:p>
            <a:pPr lvl="1"/>
            <a:r>
              <a:rPr lang="en-US" dirty="0"/>
              <a:t>3 of which are up for election this year (Makhija, </a:t>
            </a:r>
            <a:r>
              <a:rPr lang="en-US" dirty="0" err="1"/>
              <a:t>Malayter</a:t>
            </a:r>
            <a:r>
              <a:rPr lang="en-US" dirty="0"/>
              <a:t>, Morina)</a:t>
            </a:r>
          </a:p>
          <a:p>
            <a:pPr lvl="1"/>
            <a:r>
              <a:rPr lang="en-US" dirty="0"/>
              <a:t>A Director term is 2 years</a:t>
            </a:r>
          </a:p>
          <a:p>
            <a:pPr lvl="0"/>
            <a:r>
              <a:rPr lang="en-US" dirty="0"/>
              <a:t>Nomination of candidates closed 14 April 23:59:59 UTC </a:t>
            </a:r>
          </a:p>
          <a:p>
            <a:pPr lvl="0"/>
            <a:r>
              <a:rPr lang="en-US" dirty="0"/>
              <a:t>Voting starts today and ends 29 April 23:59 UTC</a:t>
            </a:r>
          </a:p>
          <a:p>
            <a:r>
              <a:rPr lang="en-US" dirty="0"/>
              <a:t>HOWTO: Become a </a:t>
            </a:r>
            <a:r>
              <a:rPr lang="en-US" dirty="0" err="1"/>
              <a:t>PeeringDB</a:t>
            </a:r>
            <a:r>
              <a:rPr lang="en-US" dirty="0"/>
              <a:t> Member and Vote: </a:t>
            </a:r>
          </a:p>
          <a:p>
            <a:pPr marL="571500" lvl="1" indent="0">
              <a:buNone/>
            </a:pPr>
            <a:r>
              <a:rPr lang="en-US" dirty="0">
                <a:hlinkClick r:id="rId3"/>
              </a:rPr>
              <a:t>https://docs.peeringdb.com/howto/member_vote/</a:t>
            </a:r>
            <a:endParaRPr lang="en-US" dirty="0"/>
          </a:p>
          <a:p>
            <a:pPr lvl="0"/>
            <a:r>
              <a:rPr lang="en-US" dirty="0"/>
              <a:t>2025 Election Guide:</a:t>
            </a:r>
          </a:p>
          <a:p>
            <a:pPr marL="571500" lvl="1" indent="0">
              <a:buNone/>
            </a:pPr>
            <a:r>
              <a:rPr lang="en-US" dirty="0">
                <a:hlinkClick r:id="rId4"/>
              </a:rPr>
              <a:t>https://docs.peeringdb.com/gov/misc/2025-04-14_election.html</a:t>
            </a:r>
            <a:endParaRPr lang="en-US" dirty="0"/>
          </a:p>
          <a:p>
            <a:r>
              <a:rPr lang="en-US" dirty="0"/>
              <a:t>Please vote!</a:t>
            </a:r>
          </a:p>
        </p:txBody>
      </p:sp>
      <p:sp>
        <p:nvSpPr>
          <p:cNvPr id="130" name="Google Shape;130;p8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2025-04-15</a:t>
            </a:r>
          </a:p>
        </p:txBody>
      </p:sp>
      <p:sp>
        <p:nvSpPr>
          <p:cNvPr id="131" name="Google Shape;1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/>
              <a:t>GPF 2025, Denver, CO, USA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2024 Year in Review</a:t>
            </a: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2025-04-15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GPF 2025, Denver, CO, USA</a:t>
            </a:r>
            <a:endParaRPr/>
          </a:p>
        </p:txBody>
      </p:sp>
      <p:graphicFrame>
        <p:nvGraphicFramePr>
          <p:cNvPr id="140" name="Google Shape;140;p9"/>
          <p:cNvGraphicFramePr/>
          <p:nvPr>
            <p:extLst>
              <p:ext uri="{D42A27DB-BD31-4B8C-83A1-F6EECF244321}">
                <p14:modId xmlns:p14="http://schemas.microsoft.com/office/powerpoint/2010/main" val="3938193173"/>
              </p:ext>
            </p:extLst>
          </p:nvPr>
        </p:nvGraphicFramePr>
        <p:xfrm>
          <a:off x="777240" y="1786885"/>
          <a:ext cx="10637520" cy="3284230"/>
        </p:xfrm>
        <a:graphic>
          <a:graphicData uri="http://schemas.openxmlformats.org/drawingml/2006/table">
            <a:tbl>
              <a:tblPr>
                <a:noFill/>
                <a:tableStyleId>{0C513F63-D94E-41D4-A6FF-1F0C7D0D6B80}</a:tableStyleId>
              </a:tblPr>
              <a:tblGrid>
                <a:gridCol w="212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40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2023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2024</a:t>
                      </a:r>
                      <a:endParaRPr sz="2400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ato"/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Difference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ato"/>
                        <a:buNone/>
                      </a:pPr>
                      <a:r>
                        <a:rPr lang="en-US" sz="2400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% Increase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Campuses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N/A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556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New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New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Carriers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N/A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8,164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New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New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Exchanges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1,152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1,239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87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Facilities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5,282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5,633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351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Networks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29,148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31,597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2,449</a:t>
                      </a:r>
                      <a:endParaRPr sz="2400" u="none" strike="noStrike" cap="non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2400" u="none" strike="noStrike" cap="none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Organizations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27,714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30,008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2,834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6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7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Users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41,975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46,657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>
                          <a:latin typeface="Lato"/>
                          <a:ea typeface="Lato"/>
                          <a:cs typeface="Lato"/>
                          <a:sym typeface="Lato"/>
                        </a:rPr>
                        <a:t>4,682</a:t>
                      </a:r>
                      <a:endParaRPr sz="16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16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1750</Words>
  <Application>Microsoft Office PowerPoint</Application>
  <PresentationFormat>Widescreen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Lato Black</vt:lpstr>
      <vt:lpstr>Lato</vt:lpstr>
      <vt:lpstr>Arial</vt:lpstr>
      <vt:lpstr>Calibri</vt:lpstr>
      <vt:lpstr>Office Theme</vt:lpstr>
      <vt:lpstr>What’s New and What’s Next</vt:lpstr>
      <vt:lpstr>Agenda</vt:lpstr>
      <vt:lpstr>What is PeeringDB?</vt:lpstr>
      <vt:lpstr>Governance and Membership</vt:lpstr>
      <vt:lpstr>Board of Directors and Officers</vt:lpstr>
      <vt:lpstr>Committees</vt:lpstr>
      <vt:lpstr>New 2024-2025 Strategic Plan</vt:lpstr>
      <vt:lpstr>2025 Board of Directors elections are now!</vt:lpstr>
      <vt:lpstr>2024 Year in Review</vt:lpstr>
      <vt:lpstr>2024 New Feature Highlights</vt:lpstr>
      <vt:lpstr>2024 New Feature Highlights</vt:lpstr>
      <vt:lpstr>2024 New Feature Highlights</vt:lpstr>
      <vt:lpstr>2024 New Feature Highlights</vt:lpstr>
      <vt:lpstr>2025 Roadmap: Web UI</vt:lpstr>
      <vt:lpstr>2025 Roadmap: Saved Searches, Notifications</vt:lpstr>
      <vt:lpstr>2025 Roadmap: Search</vt:lpstr>
      <vt:lpstr>2025 Roadmap: MFA</vt:lpstr>
      <vt:lpstr>2025 Roadmap: Simplified MFA Management</vt:lpstr>
      <vt:lpstr>2025 Roadmap: Interconnection Analysis</vt:lpstr>
      <vt:lpstr>2025 Roadmap: Operations and Bug Fixes</vt:lpstr>
      <vt:lpstr>Thank you to our sponsors!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Hankins</dc:creator>
  <cp:lastModifiedBy>Greg Hankins (Nokia)</cp:lastModifiedBy>
  <cp:revision>1</cp:revision>
  <dcterms:created xsi:type="dcterms:W3CDTF">2025-01-28T19:33:25Z</dcterms:created>
  <dcterms:modified xsi:type="dcterms:W3CDTF">2025-04-10T17:16:28Z</dcterms:modified>
</cp:coreProperties>
</file>