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70" r:id="rId17"/>
    <p:sldId id="277" r:id="rId18"/>
    <p:sldId id="279" r:id="rId19"/>
    <p:sldId id="278" r:id="rId20"/>
    <p:sldId id="272" r:id="rId21"/>
    <p:sldId id="273" r:id="rId22"/>
  </p:sldIdLst>
  <p:sldSz cx="12192000" cy="6858000"/>
  <p:notesSz cx="6858000" cy="9144000"/>
  <p:embeddedFontLs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Lato Black" panose="020F0502020204030203" pitchFamily="34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yhHs3PHZCFqcKXKH7kOInnT49J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o Vego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ED9A7B-BF4B-4CDD-B451-4B55348BE8E2}">
  <a:tblStyle styleId="{DAED9A7B-BF4B-4CDD-B451-4B55348BE8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D6903D-3297-4CF8-BFFC-03B28DDECE99}" styleName="Table_1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BE8"/>
          </a:solidFill>
        </a:fill>
      </a:tcStyle>
    </a:wholeTbl>
    <a:band1H>
      <a:tcTxStyle/>
      <a:tcStyle>
        <a:tcBdr/>
        <a:fill>
          <a:solidFill>
            <a:srgbClr val="CCD5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5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06" autoAdjust="0"/>
  </p:normalViewPr>
  <p:slideViewPr>
    <p:cSldViewPr snapToGrid="0">
      <p:cViewPr varScale="1">
        <p:scale>
          <a:sx n="101" d="100"/>
          <a:sy n="101" d="100"/>
        </p:scale>
        <p:origin x="4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0455126cc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330455126c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0455126c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330455126c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0455126cc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330455126c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0455126cc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330455126c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0455126cc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30455126c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Logo height proportions: 100%, 85%, 65%, 40%</a:t>
            </a:r>
            <a:endParaRPr/>
          </a:p>
        </p:txBody>
      </p:sp>
      <p:sp>
        <p:nvSpPr>
          <p:cNvPr id="208" name="Google Shape;20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 txBox="1">
            <a:spLocks noGrp="1"/>
          </p:cNvSpPr>
          <p:nvPr>
            <p:ph type="ctrTitle"/>
          </p:nvPr>
        </p:nvSpPr>
        <p:spPr>
          <a:xfrm>
            <a:off x="1524000" y="167719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ubTitle" idx="1"/>
          </p:nvPr>
        </p:nvSpPr>
        <p:spPr>
          <a:xfrm>
            <a:off x="1524000" y="41568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1269" y="1677194"/>
            <a:ext cx="2389462" cy="1346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" name="Google Shape;29;p21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2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" name="Google Shape;3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A90"/>
              </a:buClr>
              <a:buSzPts val="2400"/>
              <a:buNone/>
              <a:defRPr sz="2400">
                <a:solidFill>
                  <a:srgbClr val="888A9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2000"/>
              <a:buNone/>
              <a:defRPr sz="2000">
                <a:solidFill>
                  <a:srgbClr val="888A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800"/>
              <a:buNone/>
              <a:defRPr sz="1800">
                <a:solidFill>
                  <a:srgbClr val="888A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162911" y="1319142"/>
            <a:ext cx="5722882" cy="476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6022429" y="1326961"/>
            <a:ext cx="6001406" cy="475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24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4" name="Google Shape;5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 sz="44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eringdb.com/howto/v2_search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eringdb.com/howto/peeringdb-p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peeringdb.com/blog/containerize/" TargetMode="External"/><Relationship Id="rId5" Type="http://schemas.openxmlformats.org/officeDocument/2006/relationships/hyperlink" Target="https://docs.peeringdb.com/blog/better_search_and_export/" TargetMode="External"/><Relationship Id="rId4" Type="http://schemas.openxmlformats.org/officeDocument/2006/relationships/hyperlink" Target="https://docs.peeringdb.com/presentation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eringdb.com/howto/get-started-carrie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peeringdb.com/release_notes/release_notes_2024/" TargetMode="External"/><Relationship Id="rId4" Type="http://schemas.openxmlformats.org/officeDocument/2006/relationships/hyperlink" Target="https://docs.peeringdb.com/howto/get-started-facilit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eeringdb/peeringdb/issues/173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eringdb.com/howto/authenticat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jpe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jpg"/><Relationship Id="rId50" Type="http://schemas.openxmlformats.org/officeDocument/2006/relationships/image" Target="../media/image64.png"/><Relationship Id="rId55" Type="http://schemas.openxmlformats.org/officeDocument/2006/relationships/image" Target="../media/image6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0.png"/><Relationship Id="rId29" Type="http://schemas.openxmlformats.org/officeDocument/2006/relationships/image" Target="../media/image43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svg"/><Relationship Id="rId53" Type="http://schemas.openxmlformats.org/officeDocument/2006/relationships/image" Target="../media/image67.png"/><Relationship Id="rId58" Type="http://schemas.openxmlformats.org/officeDocument/2006/relationships/image" Target="../media/image72.svg"/><Relationship Id="rId5" Type="http://schemas.openxmlformats.org/officeDocument/2006/relationships/image" Target="../media/image19.png"/><Relationship Id="rId19" Type="http://schemas.openxmlformats.org/officeDocument/2006/relationships/image" Target="../media/image33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56" Type="http://schemas.openxmlformats.org/officeDocument/2006/relationships/image" Target="../media/image70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Relationship Id="rId3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svg"/><Relationship Id="rId46" Type="http://schemas.openxmlformats.org/officeDocument/2006/relationships/image" Target="../media/image60.png"/><Relationship Id="rId20" Type="http://schemas.openxmlformats.org/officeDocument/2006/relationships/image" Target="../media/image34.jpg"/><Relationship Id="rId41" Type="http://schemas.openxmlformats.org/officeDocument/2006/relationships/image" Target="../media/image55.png"/><Relationship Id="rId54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svg"/><Relationship Id="rId57" Type="http://schemas.openxmlformats.org/officeDocument/2006/relationships/image" Target="../media/image71.png"/><Relationship Id="rId10" Type="http://schemas.openxmlformats.org/officeDocument/2006/relationships/image" Target="../media/image24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openxmlformats.org/officeDocument/2006/relationships/image" Target="../media/image66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eringdb.com/regis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eringdb.com/registration/register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.peeringdb.com/cgi-bin/mailman/listinfo/pdb-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peeringdb.com/gov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com@lists.peeringdb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productcom@lists.peeringdb.com" TargetMode="External"/><Relationship Id="rId5" Type="http://schemas.openxmlformats.org/officeDocument/2006/relationships/hyperlink" Target="mailto:outreachcom@lists.peeringdb.com" TargetMode="External"/><Relationship Id="rId4" Type="http://schemas.openxmlformats.org/officeDocument/2006/relationships/hyperlink" Target="mailto:pdb-ops@lists.peeringdb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eeringdb.com/gov/misc/2025-01-23-PeeringDB_Strategic_Plan_2024-2025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1524000" y="1677194"/>
            <a:ext cx="9144000" cy="2387600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sz="4800" dirty="0"/>
              <a:t>What’s New and What’s Next</a:t>
            </a:r>
          </a:p>
        </p:txBody>
      </p:sp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xfrm>
            <a:off x="1524000" y="4156869"/>
            <a:ext cx="9144000" cy="165576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nn-NO"/>
              <a:t>Greg Hankins</a:t>
            </a:r>
          </a:p>
          <a:p>
            <a:pPr lvl="0"/>
            <a:r>
              <a:rPr lang="nn-NO"/>
              <a:t>ghankins@peeringdb.com</a:t>
            </a:r>
          </a:p>
        </p:txBody>
      </p:sp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  <p:sp>
        <p:nvSpPr>
          <p:cNvPr id="62" name="Google Shape;62;p1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2025-04-1n</a:t>
            </a:r>
          </a:p>
        </p:txBody>
      </p:sp>
      <p:sp>
        <p:nvSpPr>
          <p:cNvPr id="63" name="Google Shape;63;p1"/>
          <p:cNvSpPr txBox="1"/>
          <p:nvPr/>
        </p:nvSpPr>
        <p:spPr>
          <a:xfrm>
            <a:off x="8086725" y="205005"/>
            <a:ext cx="3855543" cy="14773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Greg needs to: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Update date and all headers/footers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Update latest sponsor slides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Update pdb-gov numbers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Add 2025 election info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2024 New Feature Highlights</a:t>
            </a:r>
          </a:p>
        </p:txBody>
      </p:sp>
      <p:sp>
        <p:nvSpPr>
          <p:cNvPr id="151" name="Google Shape;151;p10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/>
            <a:r>
              <a:rPr lang="en-US" dirty="0"/>
              <a:t>Users tell us that search and data quality are important to them, and this was a big development area in 2024</a:t>
            </a:r>
          </a:p>
          <a:p>
            <a:r>
              <a:rPr lang="en-US" dirty="0">
                <a:sym typeface="Lato"/>
              </a:rPr>
              <a:t>Networks whose ASN has been reclaimed by an RIR or NIR are automatically removed now</a:t>
            </a:r>
            <a:endParaRPr lang="en-US" dirty="0"/>
          </a:p>
          <a:p>
            <a:pPr lvl="0"/>
            <a:r>
              <a:rPr lang="en-US" dirty="0"/>
              <a:t>v2 search</a:t>
            </a:r>
          </a:p>
          <a:p>
            <a:pPr lvl="1"/>
            <a:r>
              <a:rPr lang="en-US" dirty="0"/>
              <a:t>Introduced new v2 search functionality early last year with several enhancements over many releases</a:t>
            </a:r>
          </a:p>
          <a:p>
            <a:pPr lvl="1"/>
            <a:r>
              <a:rPr lang="en-US" dirty="0"/>
              <a:t>Key features</a:t>
            </a:r>
          </a:p>
          <a:p>
            <a:pPr lvl="2"/>
            <a:r>
              <a:rPr lang="en-US" dirty="0"/>
              <a:t>Use natural language queries in combination with the name in a geographic region</a:t>
            </a:r>
          </a:p>
          <a:p>
            <a:pPr lvl="2"/>
            <a:r>
              <a:rPr lang="en-US" dirty="0"/>
              <a:t>Search for a network prefixed with “AS”, partial matches show all relevant networks</a:t>
            </a:r>
          </a:p>
          <a:p>
            <a:pPr lvl="2"/>
            <a:r>
              <a:rPr lang="en-US" dirty="0"/>
              <a:t>Search for exchanges based on the facilities they are in</a:t>
            </a:r>
          </a:p>
          <a:p>
            <a:pPr lvl="2"/>
            <a:r>
              <a:rPr lang="en-US" dirty="0"/>
              <a:t>Search for campuses in in a geographic region, also displays a list of facilities</a:t>
            </a:r>
          </a:p>
          <a:p>
            <a:pPr lvl="1"/>
            <a:r>
              <a:rPr lang="en-US" dirty="0"/>
              <a:t>HOWTO: v2 Search (</a:t>
            </a:r>
            <a:r>
              <a:rPr lang="en-US" dirty="0">
                <a:hlinkClick r:id="rId3"/>
              </a:rPr>
              <a:t>https://docs.peeringdb.com/howto/v2_search/</a:t>
            </a:r>
            <a:r>
              <a:rPr lang="en-US" dirty="0"/>
              <a:t>)</a:t>
            </a:r>
          </a:p>
        </p:txBody>
      </p:sp>
      <p:sp>
        <p:nvSpPr>
          <p:cNvPr id="152" name="Google Shape;152;p10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2025-04-1n</a:t>
            </a:r>
          </a:p>
        </p:txBody>
      </p:sp>
      <p:sp>
        <p:nvSpPr>
          <p:cNvPr id="153" name="Google Shape;15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2024 New Feature Highlights</a:t>
            </a:r>
          </a:p>
        </p:txBody>
      </p:sp>
      <p:sp>
        <p:nvSpPr>
          <p:cNvPr id="159" name="Google Shape;159;p11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0"/>
            <a:r>
              <a:rPr lang="en-US" dirty="0" err="1"/>
              <a:t>peeringdb-py</a:t>
            </a:r>
            <a:r>
              <a:rPr lang="en-US" dirty="0"/>
              <a:t> enhancements</a:t>
            </a:r>
          </a:p>
          <a:p>
            <a:pPr lvl="1"/>
            <a:r>
              <a:rPr lang="en-US" dirty="0"/>
              <a:t>Run queries locally on your infrastructure to avoid query limits and to get the best response time</a:t>
            </a:r>
          </a:p>
          <a:p>
            <a:pPr lvl="1"/>
            <a:r>
              <a:rPr lang="en-US" dirty="0"/>
              <a:t>Reduces PeeringDB load (= cost)</a:t>
            </a:r>
          </a:p>
          <a:p>
            <a:pPr lvl="1"/>
            <a:r>
              <a:rPr lang="en-US" dirty="0"/>
              <a:t>HOWTO: Install </a:t>
            </a:r>
            <a:r>
              <a:rPr lang="en-US" dirty="0" err="1"/>
              <a:t>peeringdb-py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https://docs.peeringdb.com/howto/peeringdb-py/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Keyhole Markup Language (KML) export of geographic data</a:t>
            </a:r>
          </a:p>
          <a:p>
            <a:pPr lvl="1"/>
            <a:r>
              <a:rPr lang="en-US" dirty="0"/>
              <a:t>Very cool and very popular to import into GIS applications</a:t>
            </a:r>
          </a:p>
          <a:p>
            <a:pPr lvl="1"/>
            <a:r>
              <a:rPr lang="en-US" dirty="0"/>
              <a:t>Covered in many PeeringDB Updates presentations last year (</a:t>
            </a:r>
            <a:r>
              <a:rPr lang="en-US" dirty="0">
                <a:hlinkClick r:id="rId4"/>
              </a:rPr>
              <a:t>https://docs.peeringdb.com/presentations/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Better Search and Export (</a:t>
            </a:r>
            <a:r>
              <a:rPr lang="en-US" dirty="0">
                <a:hlinkClick r:id="rId5"/>
              </a:rPr>
              <a:t>https://docs.peeringdb.com/blog/better_search_and_export/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VM deployments moved to containerized deployments</a:t>
            </a:r>
          </a:p>
          <a:p>
            <a:pPr lvl="1"/>
            <a:r>
              <a:rPr lang="en-US" dirty="0"/>
              <a:t>Reduced computing costs, adjusts compute resources dynamically and manages spending</a:t>
            </a:r>
          </a:p>
          <a:p>
            <a:pPr lvl="1"/>
            <a:r>
              <a:rPr lang="en-US" dirty="0"/>
              <a:t>Containerized Deployment (</a:t>
            </a:r>
            <a:r>
              <a:rPr lang="en-US" dirty="0">
                <a:hlinkClick r:id="rId6"/>
              </a:rPr>
              <a:t>https://docs.peeringdb.com/blog/containerize/</a:t>
            </a:r>
            <a:r>
              <a:rPr lang="en-US" dirty="0"/>
              <a:t>)</a:t>
            </a:r>
          </a:p>
        </p:txBody>
      </p:sp>
      <p:sp>
        <p:nvSpPr>
          <p:cNvPr id="160" name="Google Shape;160;p11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2025-04-1n</a:t>
            </a:r>
          </a:p>
        </p:txBody>
      </p:sp>
      <p:sp>
        <p:nvSpPr>
          <p:cNvPr id="161" name="Google Shape;16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2024 New Feature Highlights</a:t>
            </a:r>
          </a:p>
        </p:txBody>
      </p:sp>
      <p:sp>
        <p:nvSpPr>
          <p:cNvPr id="167" name="Google Shape;167;p12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/>
              <a:t>New Carrier and Campus objects</a:t>
            </a:r>
          </a:p>
          <a:p>
            <a:pPr lvl="1"/>
            <a:r>
              <a:rPr lang="en-US"/>
              <a:t>Carrier: for provides offering L1 or L2 services in a Facility</a:t>
            </a:r>
          </a:p>
          <a:p>
            <a:pPr lvl="2"/>
            <a:r>
              <a:rPr lang="en-US"/>
              <a:t>Different from a Network which is for L3 services with an ASN</a:t>
            </a:r>
          </a:p>
          <a:p>
            <a:pPr lvl="2"/>
            <a:r>
              <a:rPr lang="en-US"/>
              <a:t>HOWTO: Get Started with PeeringDB as a Carrier Operator (</a:t>
            </a:r>
            <a:r>
              <a:rPr lang="en-US">
                <a:hlinkClick r:id="rId3"/>
              </a:rPr>
              <a:t>https://docs.peeringdb.com/howto/get-started-carrier/</a:t>
            </a:r>
            <a:r>
              <a:rPr lang="en-US"/>
              <a:t>)</a:t>
            </a:r>
          </a:p>
          <a:p>
            <a:pPr lvl="1"/>
            <a:r>
              <a:rPr lang="en-US"/>
              <a:t>Campus: two or more Facilities owned by the same organization with inter-Facility cross connects</a:t>
            </a:r>
          </a:p>
          <a:p>
            <a:pPr lvl="2"/>
            <a:r>
              <a:rPr lang="en-US"/>
              <a:t>HOWTO: Get Started with PeeringDB as a Facility or Campus Operator (</a:t>
            </a:r>
            <a:r>
              <a:rPr lang="en-US">
                <a:hlinkClick r:id="rId4"/>
              </a:rPr>
              <a:t>https://docs.peeringdb.com/howto/get-started-facility/</a:t>
            </a:r>
            <a:r>
              <a:rPr lang="en-US"/>
              <a:t>)</a:t>
            </a:r>
          </a:p>
          <a:p>
            <a:pPr lvl="0"/>
            <a:r>
              <a:rPr lang="en-US"/>
              <a:t>Many other smaller enhancements, bug fixes, and security updates</a:t>
            </a:r>
          </a:p>
          <a:p>
            <a:pPr lvl="1"/>
            <a:r>
              <a:rPr lang="en-US"/>
              <a:t>Refer to the 2024 Release Notes for complete details (</a:t>
            </a:r>
            <a:r>
              <a:rPr lang="en-US">
                <a:hlinkClick r:id="rId5"/>
              </a:rPr>
              <a:t>https://docs.peeringdb.com/release_notes/release_notes_2024/</a:t>
            </a:r>
            <a:r>
              <a:rPr lang="en-US"/>
              <a:t>)</a:t>
            </a:r>
          </a:p>
          <a:p>
            <a:pPr lvl="0"/>
            <a:endParaRPr lang="en-US"/>
          </a:p>
        </p:txBody>
      </p:sp>
      <p:sp>
        <p:nvSpPr>
          <p:cNvPr id="168" name="Google Shape;168;p12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2025-04-1n</a:t>
            </a:r>
          </a:p>
        </p:txBody>
      </p:sp>
      <p:sp>
        <p:nvSpPr>
          <p:cNvPr id="169" name="Google Shape;16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2025 Roadmap: Web UI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157163" y="1322388"/>
            <a:ext cx="5786849" cy="4765675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/>
            <a:r>
              <a:rPr lang="en-US" dirty="0"/>
              <a:t>We adjusted our web UI rollout process based on feedback</a:t>
            </a:r>
          </a:p>
          <a:p>
            <a:pPr lvl="0"/>
            <a:r>
              <a:rPr lang="en-US" dirty="0"/>
              <a:t>We previewed the new UI on separate site but got no feedback, so are doing a phased rollout:</a:t>
            </a:r>
          </a:p>
          <a:p>
            <a:pPr lvl="1"/>
            <a:r>
              <a:rPr lang="en-US" dirty="0"/>
              <a:t>PeeringDB volunteers</a:t>
            </a:r>
          </a:p>
          <a:p>
            <a:pPr lvl="1"/>
            <a:r>
              <a:rPr lang="en-US" dirty="0"/>
              <a:t>20% of users</a:t>
            </a:r>
          </a:p>
          <a:p>
            <a:pPr lvl="1"/>
            <a:r>
              <a:rPr lang="en-US" dirty="0"/>
              <a:t>Everyone</a:t>
            </a:r>
          </a:p>
          <a:p>
            <a:pPr lvl="0"/>
            <a:r>
              <a:rPr lang="en-US" dirty="0"/>
              <a:t>Users will get an “opt-out” switch in their profile and be encouraged to share feedback on what to adjust</a:t>
            </a:r>
          </a:p>
          <a:p>
            <a:pPr lvl="0"/>
            <a:endParaRPr lang="en-US" dirty="0"/>
          </a:p>
        </p:txBody>
      </p:sp>
      <p:sp>
        <p:nvSpPr>
          <p:cNvPr id="176" name="Google Shape;176;p13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2025-04-1n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  <p:pic>
        <p:nvPicPr>
          <p:cNvPr id="178" name="Google Shape;1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2675" y="1896698"/>
            <a:ext cx="5786849" cy="325510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0455126cc_0_39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2025 Roadmap: Saved Searches, Notifications</a:t>
            </a:r>
          </a:p>
        </p:txBody>
      </p:sp>
      <p:sp>
        <p:nvSpPr>
          <p:cNvPr id="184" name="Google Shape;184;g330455126cc_0_39"/>
          <p:cNvSpPr txBox="1">
            <a:spLocks noGrp="1"/>
          </p:cNvSpPr>
          <p:nvPr>
            <p:ph type="body" idx="1"/>
          </p:nvPr>
        </p:nvSpPr>
        <p:spPr>
          <a:xfrm>
            <a:off x="157163" y="1322388"/>
            <a:ext cx="5938837" cy="4765675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We’re discussing (</a:t>
            </a:r>
            <a:r>
              <a:rPr lang="en-US" dirty="0">
                <a:hlinkClick r:id="rId3"/>
              </a:rPr>
              <a:t>#1736</a:t>
            </a:r>
            <a:r>
              <a:rPr lang="en-US" dirty="0"/>
              <a:t>) adding a “planned” status with a date</a:t>
            </a:r>
          </a:p>
          <a:p>
            <a:pPr lvl="0"/>
            <a:r>
              <a:rPr lang="en-US" dirty="0"/>
              <a:t>It would integrate with notifications</a:t>
            </a:r>
          </a:p>
          <a:p>
            <a:pPr lvl="0"/>
            <a:r>
              <a:rPr lang="en-US" dirty="0"/>
              <a:t>You could share a planned operational date for any object type</a:t>
            </a:r>
          </a:p>
          <a:p>
            <a:pPr lvl="0"/>
            <a:r>
              <a:rPr lang="en-US" dirty="0"/>
              <a:t>Others could be notified of plans they are interested in</a:t>
            </a:r>
          </a:p>
          <a:p>
            <a:pPr lvl="0"/>
            <a:endParaRPr lang="en-US" dirty="0"/>
          </a:p>
        </p:txBody>
      </p:sp>
      <p:sp>
        <p:nvSpPr>
          <p:cNvPr id="185" name="Google Shape;185;g330455126cc_0_39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2025-04-1n</a:t>
            </a:r>
          </a:p>
        </p:txBody>
      </p:sp>
      <p:sp>
        <p:nvSpPr>
          <p:cNvPr id="186" name="Google Shape;186;g330455126cc_0_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  <p:pic>
        <p:nvPicPr>
          <p:cNvPr id="187" name="Google Shape;187;g330455126cc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2252" y="1942065"/>
            <a:ext cx="5786846" cy="3255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0455126cc_0_1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2025 Roadmap: Search</a:t>
            </a:r>
          </a:p>
        </p:txBody>
      </p:sp>
      <p:sp>
        <p:nvSpPr>
          <p:cNvPr id="193" name="Google Shape;193;g330455126cc_0_1"/>
          <p:cNvSpPr txBox="1">
            <a:spLocks noGrp="1"/>
          </p:cNvSpPr>
          <p:nvPr>
            <p:ph type="body" idx="1"/>
          </p:nvPr>
        </p:nvSpPr>
        <p:spPr>
          <a:xfrm>
            <a:off x="157163" y="1322388"/>
            <a:ext cx="7119937" cy="4765675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0"/>
            <a:r>
              <a:rPr lang="en-US" dirty="0"/>
              <a:t>Refactor v2 search code with improved automated testing</a:t>
            </a:r>
          </a:p>
          <a:p>
            <a:pPr lvl="1"/>
            <a:r>
              <a:rPr lang="en-US" dirty="0"/>
              <a:t>Results should be more complete and relevant</a:t>
            </a:r>
          </a:p>
          <a:p>
            <a:pPr lvl="0"/>
            <a:r>
              <a:rPr lang="en-US" dirty="0"/>
              <a:t>Web search → API query link</a:t>
            </a:r>
          </a:p>
          <a:p>
            <a:pPr lvl="1"/>
            <a:r>
              <a:rPr lang="en-US" dirty="0"/>
              <a:t>Help less technical users develop one liners that improve their efficiency</a:t>
            </a:r>
          </a:p>
          <a:p>
            <a:pPr lvl="0"/>
            <a:r>
              <a:rPr lang="en-US" dirty="0"/>
              <a:t>Implement search filters, e.g. hide IXPs without an </a:t>
            </a:r>
            <a:r>
              <a:rPr lang="en-US" dirty="0" err="1"/>
              <a:t>ixfac</a:t>
            </a:r>
            <a:endParaRPr lang="en-US" dirty="0"/>
          </a:p>
          <a:p>
            <a:pPr lvl="1"/>
            <a:r>
              <a:rPr lang="en-US" dirty="0"/>
              <a:t>Give users more control over what they see</a:t>
            </a:r>
          </a:p>
          <a:p>
            <a:pPr lvl="1"/>
            <a:r>
              <a:rPr lang="en-US" dirty="0"/>
              <a:t>Will apply to authenticated web and user API Key usage</a:t>
            </a:r>
          </a:p>
          <a:p>
            <a:pPr lvl="1"/>
            <a:r>
              <a:rPr lang="en-US" dirty="0"/>
              <a:t>Once developed, other filters can be added as needed</a:t>
            </a:r>
          </a:p>
          <a:p>
            <a:pPr lvl="0"/>
            <a:r>
              <a:rPr lang="en-US" dirty="0"/>
              <a:t>Implement Advanced Search in v2</a:t>
            </a:r>
          </a:p>
          <a:p>
            <a:pPr lvl="1"/>
            <a:r>
              <a:rPr lang="en-US" dirty="0"/>
              <a:t>Another step towards removing legacy search</a:t>
            </a:r>
          </a:p>
          <a:p>
            <a:pPr lvl="0"/>
            <a:endParaRPr lang="en-US" dirty="0"/>
          </a:p>
        </p:txBody>
      </p:sp>
      <p:sp>
        <p:nvSpPr>
          <p:cNvPr id="194" name="Google Shape;194;g330455126cc_0_1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2025-04-1n</a:t>
            </a:r>
          </a:p>
        </p:txBody>
      </p:sp>
      <p:sp>
        <p:nvSpPr>
          <p:cNvPr id="195" name="Google Shape;195;g330455126cc_0_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  <p:pic>
        <p:nvPicPr>
          <p:cNvPr id="196" name="Google Shape;196;g330455126c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1850" y="1714500"/>
            <a:ext cx="4927675" cy="3745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2025 Roadmap: MFA</a:t>
            </a:r>
          </a:p>
        </p:txBody>
      </p:sp>
      <p:sp>
        <p:nvSpPr>
          <p:cNvPr id="192" name="Google Shape;192;p15"/>
          <p:cNvSpPr txBox="1">
            <a:spLocks noGrp="1"/>
          </p:cNvSpPr>
          <p:nvPr>
            <p:ph type="body" idx="1"/>
          </p:nvPr>
        </p:nvSpPr>
        <p:spPr>
          <a:xfrm>
            <a:off x="157163" y="1322388"/>
            <a:ext cx="9577387" cy="4765675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/>
            <a:r>
              <a:rPr lang="en-US" dirty="0"/>
              <a:t>Multi-factor authentication (MFA) has been available for many years and is now mandatory</a:t>
            </a:r>
          </a:p>
          <a:p>
            <a:r>
              <a:rPr lang="en-US" dirty="0"/>
              <a:t>Two-factor authentication (2FA)</a:t>
            </a:r>
          </a:p>
          <a:p>
            <a:pPr lvl="1"/>
            <a:r>
              <a:rPr lang="en-US" dirty="0"/>
              <a:t>Using time-based one-time password (TOTP) - no SMS, no email</a:t>
            </a:r>
          </a:p>
          <a:p>
            <a:pPr lvl="1"/>
            <a:r>
              <a:rPr lang="en-US" dirty="0"/>
              <a:t>Provision for backup codes and recovery tokens</a:t>
            </a:r>
          </a:p>
          <a:p>
            <a:r>
              <a:rPr lang="en-US" dirty="0"/>
              <a:t>Fast </a:t>
            </a:r>
            <a:r>
              <a:rPr lang="en-US" dirty="0" err="1"/>
              <a:t>IDentity</a:t>
            </a:r>
            <a:r>
              <a:rPr lang="en-US" dirty="0"/>
              <a:t> Online (FIDO) Universal 2nd Factor (U2F) 			  2FA support</a:t>
            </a:r>
          </a:p>
          <a:p>
            <a:pPr lvl="1"/>
            <a:r>
              <a:rPr lang="en-US" dirty="0"/>
              <a:t>2FA without relying on a TOTP app</a:t>
            </a:r>
          </a:p>
          <a:p>
            <a:r>
              <a:rPr lang="en-US" dirty="0"/>
              <a:t>HOWTO: </a:t>
            </a:r>
            <a:r>
              <a:rPr lang="en-US" dirty="0">
                <a:hlinkClick r:id="rId3"/>
              </a:rPr>
              <a:t>https://docs.peeringdb.com/howto/authenticate/</a:t>
            </a:r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93" name="Google Shape;193;p15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2025-04-1n</a:t>
            </a:r>
          </a:p>
        </p:txBody>
      </p:sp>
      <p:sp>
        <p:nvSpPr>
          <p:cNvPr id="194" name="Google Shape;19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  <p:pic>
        <p:nvPicPr>
          <p:cNvPr id="6" name="Picture 5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16BDE4E4-18FE-CE91-0810-0056921726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533" y="4947910"/>
            <a:ext cx="1809750" cy="1175404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539B68-3934-8414-A40B-4E0D34C0639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476" y="1322388"/>
            <a:ext cx="1961864" cy="3489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0455126cc_0_20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2025 Roadmap: MFA</a:t>
            </a:r>
          </a:p>
        </p:txBody>
      </p:sp>
      <p:sp>
        <p:nvSpPr>
          <p:cNvPr id="202" name="Google Shape;202;g330455126cc_0_20"/>
          <p:cNvSpPr txBox="1">
            <a:spLocks noGrp="1"/>
          </p:cNvSpPr>
          <p:nvPr>
            <p:ph type="body" idx="1"/>
          </p:nvPr>
        </p:nvSpPr>
        <p:spPr>
          <a:xfrm>
            <a:off x="157163" y="1322388"/>
            <a:ext cx="6100762" cy="4765675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/>
            <a:r>
              <a:rPr lang="en-US" dirty="0"/>
              <a:t>We are keeping anonymous use but will require MFA for all authenticated users</a:t>
            </a:r>
          </a:p>
          <a:p>
            <a:pPr lvl="1"/>
            <a:r>
              <a:rPr lang="en-US" dirty="0"/>
              <a:t>We are integrating MFA management in the user profile so managing options is easier</a:t>
            </a:r>
          </a:p>
          <a:p>
            <a:pPr lvl="1"/>
            <a:r>
              <a:rPr lang="en-US" dirty="0"/>
              <a:t>API users will need to create an API Key, no more username and password authentication</a:t>
            </a:r>
          </a:p>
          <a:p>
            <a:r>
              <a:rPr lang="en-US" dirty="0"/>
              <a:t>More blog posts and announcements will be made on social media in advance</a:t>
            </a:r>
          </a:p>
          <a:p>
            <a:r>
              <a:rPr lang="en-US" dirty="0"/>
              <a:t>Direct communications to users who haven’t set up MFA</a:t>
            </a:r>
          </a:p>
          <a:p>
            <a:pPr lvl="0"/>
            <a:endParaRPr lang="en-US" dirty="0"/>
          </a:p>
        </p:txBody>
      </p:sp>
      <p:sp>
        <p:nvSpPr>
          <p:cNvPr id="203" name="Google Shape;203;g330455126cc_0_20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2025-04-1n</a:t>
            </a:r>
          </a:p>
        </p:txBody>
      </p:sp>
      <p:sp>
        <p:nvSpPr>
          <p:cNvPr id="204" name="Google Shape;204;g330455126cc_0_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  <p:pic>
        <p:nvPicPr>
          <p:cNvPr id="205" name="Google Shape;205;g330455126cc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925" y="1799399"/>
            <a:ext cx="5732352" cy="1542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" name="Google Shape;143;p9">
            <a:extLst>
              <a:ext uri="{FF2B5EF4-FFF2-40B4-BE49-F238E27FC236}">
                <a16:creationId xmlns:a16="http://schemas.microsoft.com/office/drawing/2014/main" id="{C8060A0A-84E8-2F6C-8F45-C1EF8C169FC8}"/>
              </a:ext>
            </a:extLst>
          </p:cNvPr>
          <p:cNvSpPr txBox="1"/>
          <p:nvPr/>
        </p:nvSpPr>
        <p:spPr>
          <a:xfrm>
            <a:off x="8042384" y="-11610"/>
            <a:ext cx="3981450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 to GPF PC: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This screenshot will need updating before your talk. It's just a placeholder.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0455126cc_0_9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2025 Roadmap: Analysis</a:t>
            </a:r>
            <a:endParaRPr/>
          </a:p>
        </p:txBody>
      </p:sp>
      <p:sp>
        <p:nvSpPr>
          <p:cNvPr id="220" name="Google Shape;220;g330455126cc_0_9"/>
          <p:cNvSpPr txBox="1">
            <a:spLocks noGrp="1"/>
          </p:cNvSpPr>
          <p:nvPr>
            <p:ph type="body" idx="1"/>
          </p:nvPr>
        </p:nvSpPr>
        <p:spPr>
          <a:xfrm>
            <a:off x="157653" y="1323050"/>
            <a:ext cx="5929500" cy="4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dirty="0"/>
              <a:t>Adding a web tool to help users compare interconnection opportunities at facilities</a:t>
            </a:r>
            <a:endParaRPr dirty="0"/>
          </a:p>
          <a:p>
            <a:pPr marL="228600" indent="-228600"/>
            <a:r>
              <a:rPr lang="en-US" dirty="0"/>
              <a:t>Add ASNs, add locations, view and export results</a:t>
            </a:r>
            <a:endParaRPr dirty="0"/>
          </a:p>
        </p:txBody>
      </p:sp>
      <p:sp>
        <p:nvSpPr>
          <p:cNvPr id="221" name="Google Shape;221;g330455126cc_0_9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2025-04-1n</a:t>
            </a:r>
            <a:endParaRPr/>
          </a:p>
        </p:txBody>
      </p:sp>
      <p:sp>
        <p:nvSpPr>
          <p:cNvPr id="222" name="Google Shape;222;g330455126cc_0_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GPF 2025, Denver, CO, USA</a:t>
            </a:r>
            <a:endParaRPr/>
          </a:p>
        </p:txBody>
      </p:sp>
      <p:pic>
        <p:nvPicPr>
          <p:cNvPr id="223" name="Google Shape;223;g330455126cc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49" y="1663235"/>
            <a:ext cx="5800047" cy="40842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" name="Google Shape;143;p9">
            <a:extLst>
              <a:ext uri="{FF2B5EF4-FFF2-40B4-BE49-F238E27FC236}">
                <a16:creationId xmlns:a16="http://schemas.microsoft.com/office/drawing/2014/main" id="{7E53042B-CFCD-A930-5161-5D41DD56F70F}"/>
              </a:ext>
            </a:extLst>
          </p:cNvPr>
          <p:cNvSpPr txBox="1"/>
          <p:nvPr/>
        </p:nvSpPr>
        <p:spPr>
          <a:xfrm>
            <a:off x="8042384" y="-11610"/>
            <a:ext cx="3981450" cy="17542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 to GPF PC: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This is an extract from the initial wireframe as a placeholder. We'll either have a more advanced wireframe or a finished design by April.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0455126cc_0_30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2025 Roadmap: Operations and Bug Fixes</a:t>
            </a:r>
          </a:p>
        </p:txBody>
      </p:sp>
      <p:sp>
        <p:nvSpPr>
          <p:cNvPr id="212" name="Google Shape;212;g330455126cc_0_30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We’re working on making both the API and website more responsive</a:t>
            </a:r>
          </a:p>
          <a:p>
            <a:pPr lvl="1"/>
            <a:r>
              <a:rPr lang="en-US" dirty="0"/>
              <a:t>You can sync using </a:t>
            </a:r>
            <a:r>
              <a:rPr lang="en-US" dirty="0" err="1"/>
              <a:t>peeringdb-py</a:t>
            </a:r>
            <a:r>
              <a:rPr lang="en-US" dirty="0"/>
              <a:t> to keep queries local and integrate PeeringDB data with other sources</a:t>
            </a:r>
          </a:p>
          <a:p>
            <a:pPr lvl="0"/>
            <a:r>
              <a:rPr lang="en-US" dirty="0"/>
              <a:t>We’ll be developing</a:t>
            </a:r>
          </a:p>
          <a:p>
            <a:pPr lvl="1"/>
            <a:r>
              <a:rPr lang="en-US" dirty="0"/>
              <a:t>Additional support tools</a:t>
            </a:r>
          </a:p>
          <a:p>
            <a:pPr lvl="1"/>
            <a:r>
              <a:rPr lang="en-US" dirty="0"/>
              <a:t>Minor features</a:t>
            </a:r>
          </a:p>
          <a:p>
            <a:pPr lvl="1"/>
            <a:r>
              <a:rPr lang="en-US" dirty="0"/>
              <a:t>Bug fixes</a:t>
            </a:r>
          </a:p>
          <a:p>
            <a:pPr lvl="0"/>
            <a:endParaRPr lang="en-US" dirty="0"/>
          </a:p>
        </p:txBody>
      </p:sp>
      <p:sp>
        <p:nvSpPr>
          <p:cNvPr id="213" name="Google Shape;213;g330455126cc_0_30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2025-04-1n</a:t>
            </a:r>
          </a:p>
        </p:txBody>
      </p:sp>
      <p:sp>
        <p:nvSpPr>
          <p:cNvPr id="214" name="Google Shape;214;g330455126cc_0_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Agenda</a:t>
            </a:r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/>
              <a:t>Organization updates and information on the 2025 elections</a:t>
            </a:r>
          </a:p>
          <a:p>
            <a:pPr lvl="0"/>
            <a:r>
              <a:rPr lang="en-US"/>
              <a:t>2024 new feature highlights</a:t>
            </a:r>
          </a:p>
          <a:p>
            <a:pPr lvl="0"/>
            <a:r>
              <a:rPr lang="en-US"/>
              <a:t>2025 development focus and roadmap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2025-04-1n</a:t>
            </a:r>
          </a:p>
        </p:txBody>
      </p:sp>
      <p:sp>
        <p:nvSpPr>
          <p:cNvPr id="79" name="Google Shape;7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Thank you to our sponsors!</a:t>
            </a:r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</a:pPr>
            <a:r>
              <a:rPr lang="en-US"/>
              <a:t>2025-04-1n</a:t>
            </a:r>
            <a:endParaRPr/>
          </a:p>
        </p:txBody>
      </p:sp>
      <p:sp>
        <p:nvSpPr>
          <p:cNvPr id="212" name="Google Shape;21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</a:pPr>
            <a:r>
              <a:rPr lang="en-US"/>
              <a:t>GPF 2025, Denver, CO, USA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B54A14-0C83-44EB-07E6-DDB559E330D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47891116"/>
              </p:ext>
            </p:extLst>
          </p:nvPr>
        </p:nvGraphicFramePr>
        <p:xfrm>
          <a:off x="2820" y="1208955"/>
          <a:ext cx="12189179" cy="5318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1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190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Diamond Sponsor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753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Platinum 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076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Gold </a:t>
                      </a:r>
                    </a:p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Silver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B1FBB64-2FA7-F7B4-D49F-587DC6B63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86" y="1336200"/>
            <a:ext cx="3850106" cy="822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21DA32-4842-F524-136C-5E0565800D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44" y="1336200"/>
            <a:ext cx="2727284" cy="822960"/>
          </a:xfrm>
          <a:prstGeom prst="rect">
            <a:avLst/>
          </a:prstGeom>
        </p:spPr>
      </p:pic>
      <p:pic>
        <p:nvPicPr>
          <p:cNvPr id="5" name="Picture 2" descr="https://www.peeringdb.com/media/logos/LACNIC.png">
            <a:extLst>
              <a:ext uri="{FF2B5EF4-FFF2-40B4-BE49-F238E27FC236}">
                <a16:creationId xmlns:a16="http://schemas.microsoft.com/office/drawing/2014/main" id="{7BDC9F14-8DF1-B7A4-1609-4EBF0A01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54" y="5498813"/>
            <a:ext cx="510921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5B61B8-983D-1F48-F932-BF8C812210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61" y="5498813"/>
            <a:ext cx="260032" cy="27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0E140A-0950-2036-8539-091DED748D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13" y="4450421"/>
            <a:ext cx="947884" cy="365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DE005-E184-E4E4-D3D3-345E01E381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98" y="5498813"/>
            <a:ext cx="860309" cy="27432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F47C88-D95F-3422-8FEA-1908C69B770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17" y="5880559"/>
            <a:ext cx="1251122" cy="274320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5CB22A1B-C160-5C90-CE3E-3F7D758FEA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63" y="5498813"/>
            <a:ext cx="1686064" cy="27432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FBA17E6-612C-ABDD-2FF5-FEA17A90721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00" y="5880559"/>
            <a:ext cx="1193800" cy="274320"/>
          </a:xfrm>
          <a:prstGeom prst="rect">
            <a:avLst/>
          </a:prstGeom>
        </p:spPr>
      </p:pic>
      <p:pic>
        <p:nvPicPr>
          <p:cNvPr id="12" name="Picture 11" descr="A green and white flag&#10;&#10;Description automatically generated with medium confidence">
            <a:extLst>
              <a:ext uri="{FF2B5EF4-FFF2-40B4-BE49-F238E27FC236}">
                <a16:creationId xmlns:a16="http://schemas.microsoft.com/office/drawing/2014/main" id="{BD0630A3-D662-984A-E8D1-D378BA90E6C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8" y="5880559"/>
            <a:ext cx="1117315" cy="27432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2C175F9-38CC-89A4-7F58-C8FDB35463C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24" y="5498813"/>
            <a:ext cx="1073767" cy="274320"/>
          </a:xfrm>
          <a:prstGeom prst="rect">
            <a:avLst/>
          </a:prstGeom>
        </p:spPr>
      </p:pic>
      <p:pic>
        <p:nvPicPr>
          <p:cNvPr id="14" name="Picture 5" descr="Amsterdam Internet Exchange BV">
            <a:extLst>
              <a:ext uri="{FF2B5EF4-FFF2-40B4-BE49-F238E27FC236}">
                <a16:creationId xmlns:a16="http://schemas.microsoft.com/office/drawing/2014/main" id="{AD8F6F85-9996-D8F6-B1F4-E592C940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93" y="3938588"/>
            <a:ext cx="423463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3094BE8-57EE-26A7-6DFF-2D1C2871B0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30" y="3938588"/>
            <a:ext cx="991616" cy="36576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FE3DE95D-0E15-5BA9-66E2-64B1A7E906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823" y="3938588"/>
            <a:ext cx="1506839" cy="365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8334B2-3018-0632-1515-2B658B016B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12" y="4450421"/>
            <a:ext cx="1097280" cy="3657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08D30F3-AF4A-EA03-BBCE-3073ED009F28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12" y="4450421"/>
            <a:ext cx="820120" cy="365760"/>
          </a:xfrm>
          <a:prstGeom prst="rect">
            <a:avLst/>
          </a:prstGeom>
        </p:spPr>
      </p:pic>
      <p:pic>
        <p:nvPicPr>
          <p:cNvPr id="19" name="Picture 18" descr="A picture containing font, graphics, screenshot, logo&#10;&#10;Description automatically generated">
            <a:extLst>
              <a:ext uri="{FF2B5EF4-FFF2-40B4-BE49-F238E27FC236}">
                <a16:creationId xmlns:a16="http://schemas.microsoft.com/office/drawing/2014/main" id="{D53271CD-2955-5368-80B6-A0033F2DC26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2" y="5498813"/>
            <a:ext cx="1378492" cy="274320"/>
          </a:xfrm>
          <a:prstGeom prst="rect">
            <a:avLst/>
          </a:prstGeom>
        </p:spPr>
      </p:pic>
      <p:pic>
        <p:nvPicPr>
          <p:cNvPr id="20" name="Picture 19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E956D5AE-FEBA-2911-9614-67BF8CACDCAE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97" y="5880559"/>
            <a:ext cx="1038352" cy="274320"/>
          </a:xfrm>
          <a:prstGeom prst="rect">
            <a:avLst/>
          </a:prstGeom>
        </p:spPr>
      </p:pic>
      <p:pic>
        <p:nvPicPr>
          <p:cNvPr id="21" name="Picture 20" descr="A logo on a black background&#10;&#10;Description automatically generated">
            <a:extLst>
              <a:ext uri="{FF2B5EF4-FFF2-40B4-BE49-F238E27FC236}">
                <a16:creationId xmlns:a16="http://schemas.microsoft.com/office/drawing/2014/main" id="{D9D58CF2-4320-4464-C6DA-E91B1697ABA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31" y="2408655"/>
            <a:ext cx="1437083" cy="548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E9E111-78A8-BE04-C82B-D8C5928B953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64" y="2408655"/>
            <a:ext cx="1340760" cy="5486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12A9B1-F1D9-BADC-79B9-29307B41AF55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83" y="2408655"/>
            <a:ext cx="598516" cy="548640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FC37A44-7F79-923C-1B42-7928F9F10E1C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9" y="3092830"/>
            <a:ext cx="2721401" cy="5486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5BADEE-65E3-CA71-D69F-275C6BEF96C6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93" y="3092830"/>
            <a:ext cx="2192254" cy="548640"/>
          </a:xfrm>
          <a:prstGeom prst="rect">
            <a:avLst/>
          </a:prstGeom>
        </p:spPr>
      </p:pic>
      <p:pic>
        <p:nvPicPr>
          <p:cNvPr id="26" name="Picture 25" descr="Venn diagram&#10;&#10;Description automatically generated with medium confidence">
            <a:extLst>
              <a:ext uri="{FF2B5EF4-FFF2-40B4-BE49-F238E27FC236}">
                <a16:creationId xmlns:a16="http://schemas.microsoft.com/office/drawing/2014/main" id="{EB56AED1-1540-9B71-A997-B6461DCB2E90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7" y="1336200"/>
            <a:ext cx="822960" cy="822960"/>
          </a:xfrm>
          <a:prstGeom prst="rect">
            <a:avLst/>
          </a:prstGeom>
        </p:spPr>
      </p:pic>
      <p:pic>
        <p:nvPicPr>
          <p:cNvPr id="27" name="Picture 26" descr="A blue triangle with a black background&#10;&#10;Description automatically generated">
            <a:extLst>
              <a:ext uri="{FF2B5EF4-FFF2-40B4-BE49-F238E27FC236}">
                <a16:creationId xmlns:a16="http://schemas.microsoft.com/office/drawing/2014/main" id="{6DC8827A-4BC7-86A3-F247-867E6BD56EF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67" y="3092830"/>
            <a:ext cx="1436231" cy="548640"/>
          </a:xfrm>
          <a:prstGeom prst="rect">
            <a:avLst/>
          </a:prstGeom>
        </p:spPr>
      </p:pic>
      <p:pic>
        <p:nvPicPr>
          <p:cNvPr id="28" name="Picture 27" descr="A black and blue logo&#10;&#10;Description automatically generated">
            <a:extLst>
              <a:ext uri="{FF2B5EF4-FFF2-40B4-BE49-F238E27FC236}">
                <a16:creationId xmlns:a16="http://schemas.microsoft.com/office/drawing/2014/main" id="{7F9D7688-5D9A-7CC4-F2AB-64FDBF8445A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28" y="3938588"/>
            <a:ext cx="1797191" cy="365760"/>
          </a:xfrm>
          <a:prstGeom prst="rect">
            <a:avLst/>
          </a:prstGeom>
        </p:spPr>
      </p:pic>
      <p:pic>
        <p:nvPicPr>
          <p:cNvPr id="29" name="Picture 28" descr="A blue and black text&#10;&#10;Description automatically generated">
            <a:extLst>
              <a:ext uri="{FF2B5EF4-FFF2-40B4-BE49-F238E27FC236}">
                <a16:creationId xmlns:a16="http://schemas.microsoft.com/office/drawing/2014/main" id="{4455AB4F-D9C0-3742-2439-A4B68C14336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46" y="5880559"/>
            <a:ext cx="1540934" cy="2743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4EF0000-F22E-AA52-5DBD-B1A61A511FC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52" y="4450421"/>
            <a:ext cx="3810241" cy="365760"/>
          </a:xfrm>
          <a:prstGeom prst="rect">
            <a:avLst/>
          </a:prstGeom>
        </p:spPr>
      </p:pic>
      <p:pic>
        <p:nvPicPr>
          <p:cNvPr id="31" name="Picture 30" descr="A black background with blue and pink letters&#10;&#10;Description automatically generated">
            <a:extLst>
              <a:ext uri="{FF2B5EF4-FFF2-40B4-BE49-F238E27FC236}">
                <a16:creationId xmlns:a16="http://schemas.microsoft.com/office/drawing/2014/main" id="{57F503B5-2228-CCA2-BD5F-74332665FB8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83" y="5498813"/>
            <a:ext cx="1179871" cy="274320"/>
          </a:xfrm>
          <a:prstGeom prst="rect">
            <a:avLst/>
          </a:prstGeom>
        </p:spPr>
      </p:pic>
      <p:pic>
        <p:nvPicPr>
          <p:cNvPr id="32" name="Picture 31" descr="A blue and black logo&#10;&#10;Description automatically generated">
            <a:extLst>
              <a:ext uri="{FF2B5EF4-FFF2-40B4-BE49-F238E27FC236}">
                <a16:creationId xmlns:a16="http://schemas.microsoft.com/office/drawing/2014/main" id="{CF21B0B2-5141-0629-3C1A-251FEDE802F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262" y="5880559"/>
            <a:ext cx="1241160" cy="274320"/>
          </a:xfrm>
          <a:prstGeom prst="rect">
            <a:avLst/>
          </a:prstGeom>
        </p:spPr>
      </p:pic>
      <p:pic>
        <p:nvPicPr>
          <p:cNvPr id="33" name="Picture 32" descr="A green letters and numbers&#10;&#10;Description automatically generated">
            <a:extLst>
              <a:ext uri="{FF2B5EF4-FFF2-40B4-BE49-F238E27FC236}">
                <a16:creationId xmlns:a16="http://schemas.microsoft.com/office/drawing/2014/main" id="{93F79033-6F58-DA76-1B90-759A0A27AC40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77" y="5880559"/>
            <a:ext cx="1410788" cy="274320"/>
          </a:xfrm>
          <a:prstGeom prst="rect">
            <a:avLst/>
          </a:prstGeom>
        </p:spPr>
      </p:pic>
      <p:pic>
        <p:nvPicPr>
          <p:cNvPr id="34" name="Picture 33" descr="A black and white logo&#10;&#10;Description automatically generated">
            <a:extLst>
              <a:ext uri="{FF2B5EF4-FFF2-40B4-BE49-F238E27FC236}">
                <a16:creationId xmlns:a16="http://schemas.microsoft.com/office/drawing/2014/main" id="{D81CFD32-CA58-5B71-EAA5-3BF10FF56A0E}"/>
              </a:ext>
            </a:extLst>
          </p:cNvPr>
          <p:cNvPicPr>
            <a:picLocks noChangeAspect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53" y="3938588"/>
            <a:ext cx="1026396" cy="365760"/>
          </a:xfrm>
          <a:prstGeom prst="rect">
            <a:avLst/>
          </a:prstGeom>
        </p:spPr>
      </p:pic>
      <p:pic>
        <p:nvPicPr>
          <p:cNvPr id="35" name="Picture 34" descr="A red and white symbol&#10;&#10;Description automatically generated">
            <a:extLst>
              <a:ext uri="{FF2B5EF4-FFF2-40B4-BE49-F238E27FC236}">
                <a16:creationId xmlns:a16="http://schemas.microsoft.com/office/drawing/2014/main" id="{A2818A73-9B60-CDE5-E932-C736577E97B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17" y="4450421"/>
            <a:ext cx="770266" cy="365760"/>
          </a:xfrm>
          <a:prstGeom prst="rect">
            <a:avLst/>
          </a:prstGeom>
        </p:spPr>
      </p:pic>
      <p:pic>
        <p:nvPicPr>
          <p:cNvPr id="36" name="Picture 35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EFA58672-3A9B-026D-5B8F-248588C3276C}"/>
              </a:ext>
            </a:extLst>
          </p:cNvPr>
          <p:cNvPicPr>
            <a:picLocks noChangeAspect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8" y="5498813"/>
            <a:ext cx="892034" cy="27432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9F5F8B8A-C49C-DF20-BC8B-5AA07AEA62D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894320" y="3938588"/>
            <a:ext cx="1211334" cy="3657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8C9106D-8ECD-99D3-0FB3-A90584F60E48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18" y="5077040"/>
            <a:ext cx="857438" cy="274320"/>
          </a:xfrm>
          <a:prstGeom prst="rect">
            <a:avLst/>
          </a:prstGeom>
        </p:spPr>
      </p:pic>
      <p:pic>
        <p:nvPicPr>
          <p:cNvPr id="39" name="Picture 3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841F56-AA18-6D00-89D2-08E0C8C7547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8" y="5077040"/>
            <a:ext cx="1336291" cy="2743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8E2E11C-F7BC-576E-BA5A-5A25B6A2096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11" y="5077040"/>
            <a:ext cx="1920240" cy="274320"/>
          </a:xfrm>
          <a:prstGeom prst="rect">
            <a:avLst/>
          </a:prstGeom>
        </p:spPr>
      </p:pic>
      <p:pic>
        <p:nvPicPr>
          <p:cNvPr id="41" name="Picture 4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6AFC0FB-E69A-2421-8F16-9E204480AF0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357" y="5077040"/>
            <a:ext cx="470691" cy="274320"/>
          </a:xfrm>
          <a:prstGeom prst="rect">
            <a:avLst/>
          </a:prstGeom>
        </p:spPr>
      </p:pic>
      <p:pic>
        <p:nvPicPr>
          <p:cNvPr id="42" name="Picture 4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A77F38D4-985B-3586-005A-F20ADDD56C7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283" y="5077040"/>
            <a:ext cx="1733706" cy="27432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45D589D6-1AE5-16F6-9D25-51E66ABC4EB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546093" y="5077040"/>
            <a:ext cx="1171823" cy="274320"/>
          </a:xfrm>
          <a:prstGeom prst="rect">
            <a:avLst/>
          </a:prstGeom>
        </p:spPr>
      </p:pic>
      <p:pic>
        <p:nvPicPr>
          <p:cNvPr id="44" name="Picture 43" descr="A black and orange logo&#10;&#10;Description automatically generated">
            <a:extLst>
              <a:ext uri="{FF2B5EF4-FFF2-40B4-BE49-F238E27FC236}">
                <a16:creationId xmlns:a16="http://schemas.microsoft.com/office/drawing/2014/main" id="{6187088B-1802-20D8-74B5-5D62A7CCAFA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23" y="5077040"/>
            <a:ext cx="690403" cy="274320"/>
          </a:xfrm>
          <a:prstGeom prst="rect">
            <a:avLst/>
          </a:prstGeom>
        </p:spPr>
      </p:pic>
      <p:pic>
        <p:nvPicPr>
          <p:cNvPr id="45" name="Picture 44" descr="A blue and black logo&#10;&#10;Description automatically generated">
            <a:extLst>
              <a:ext uri="{FF2B5EF4-FFF2-40B4-BE49-F238E27FC236}">
                <a16:creationId xmlns:a16="http://schemas.microsoft.com/office/drawing/2014/main" id="{1AC04E98-311A-DB7F-6106-6FA705FA4F65}"/>
              </a:ext>
            </a:extLst>
          </p:cNvPr>
          <p:cNvPicPr>
            <a:picLocks noChangeAspect="1"/>
          </p:cNvPicPr>
          <p:nvPr/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739" y="3938588"/>
            <a:ext cx="803750" cy="36576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C4A4BD2-ABC1-2168-BCB2-D2BED2DF73A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230993" y="3938588"/>
            <a:ext cx="1306286" cy="365760"/>
          </a:xfrm>
          <a:prstGeom prst="rect">
            <a:avLst/>
          </a:prstGeom>
        </p:spPr>
      </p:pic>
      <p:pic>
        <p:nvPicPr>
          <p:cNvPr id="47" name="Picture 4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504FE4-3A50-8329-E82F-75FD8AAE05F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45" y="5498813"/>
            <a:ext cx="1157468" cy="27432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5D0D6858-E6F7-8471-441D-E52969A4CC59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6648168" y="2408655"/>
            <a:ext cx="1135954" cy="548640"/>
          </a:xfrm>
          <a:prstGeom prst="rect">
            <a:avLst/>
          </a:prstGeom>
        </p:spPr>
      </p:pic>
      <p:pic>
        <p:nvPicPr>
          <p:cNvPr id="49" name="Picture 4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F8857FC3-29F6-9DD3-4124-E4A6AEB2500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01" y="4450421"/>
            <a:ext cx="1785289" cy="36576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FCFC269-2F59-07F7-6E7C-4784B0B890FE}"/>
              </a:ext>
            </a:extLst>
          </p:cNvPr>
          <p:cNvPicPr>
            <a:picLocks noChangeAspect="1"/>
          </p:cNvPicPr>
          <p:nvPr/>
        </p:nvPicPr>
        <p:blipFill>
          <a:blip r:embed="rId5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5746" y="5077040"/>
            <a:ext cx="810798" cy="274320"/>
          </a:xfrm>
          <a:prstGeom prst="rect">
            <a:avLst/>
          </a:prstGeom>
        </p:spPr>
      </p:pic>
      <p:pic>
        <p:nvPicPr>
          <p:cNvPr id="51" name="Picture 50" descr="A colorful circle logo on a black background&#10;&#10;Description automatically generated">
            <a:extLst>
              <a:ext uri="{FF2B5EF4-FFF2-40B4-BE49-F238E27FC236}">
                <a16:creationId xmlns:a16="http://schemas.microsoft.com/office/drawing/2014/main" id="{67C9E10A-EE6B-E4BB-1A7B-37902A6D59D7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89" y="2408655"/>
            <a:ext cx="1652807" cy="548640"/>
          </a:xfrm>
          <a:prstGeom prst="rect">
            <a:avLst/>
          </a:prstGeom>
        </p:spPr>
      </p:pic>
      <p:pic>
        <p:nvPicPr>
          <p:cNvPr id="52" name="Picture 51" descr="A logo for a foundation&#10;&#10;Description automatically generated">
            <a:extLst>
              <a:ext uri="{FF2B5EF4-FFF2-40B4-BE49-F238E27FC236}">
                <a16:creationId xmlns:a16="http://schemas.microsoft.com/office/drawing/2014/main" id="{CD733385-B39D-A746-07EB-D367EE0F9398}"/>
              </a:ext>
            </a:extLst>
          </p:cNvPr>
          <p:cNvPicPr>
            <a:picLocks noChangeAspect="1"/>
          </p:cNvPicPr>
          <p:nvPr/>
        </p:nvPicPr>
        <p:blipFill>
          <a:blip r:embed="rId5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93" y="2408655"/>
            <a:ext cx="1019169" cy="54864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689F716F-E0E2-8067-A58E-4056910BC5AA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5991954" y="3092830"/>
            <a:ext cx="1654675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"/>
          <p:cNvSpPr txBox="1">
            <a:spLocks noGrp="1"/>
          </p:cNvSpPr>
          <p:nvPr>
            <p:ph type="ctrTitle"/>
          </p:nvPr>
        </p:nvSpPr>
        <p:spPr>
          <a:xfrm>
            <a:off x="1524000" y="167719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64" name="Google Shape;264;p18"/>
          <p:cNvSpPr txBox="1">
            <a:spLocks noGrp="1"/>
          </p:cNvSpPr>
          <p:nvPr>
            <p:ph type="subTitle" idx="1"/>
          </p:nvPr>
        </p:nvSpPr>
        <p:spPr>
          <a:xfrm>
            <a:off x="1524000" y="41568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65" name="Google Shape;26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GPF 2025, Denver, CO, USA</a:t>
            </a:r>
            <a:endParaRPr/>
          </a:p>
        </p:txBody>
      </p:sp>
      <p:sp>
        <p:nvSpPr>
          <p:cNvPr id="266" name="Google Shape;266;p18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2025-04-1n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What is PeeringDB?</a:t>
            </a:r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157655" y="3090732"/>
            <a:ext cx="8754911" cy="299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 PeeringDB record makes it easy for people to find you, and helps you to establish peering</a:t>
            </a:r>
            <a:endParaRPr lang="en-US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If you aren’t registered in PeeringDB, you can register at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https://www.peeringdb.com/register</a:t>
            </a:r>
            <a:endParaRPr lang="en-US" sz="2400" u="sng">
              <a:solidFill>
                <a:schemeClr val="hlink"/>
              </a:solidFill>
              <a:hlinkClick r:id="rId4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We use basic verification for new accounts and require current whois information, so please</a:t>
            </a:r>
            <a:endParaRPr lang="en-US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Update and maintain your whois information</a:t>
            </a:r>
            <a:endParaRPr lang="en-US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Register from an email address associated with your ASN /company</a:t>
            </a:r>
            <a:endParaRPr lang="en-US"/>
          </a:p>
        </p:txBody>
      </p:sp>
      <p:sp>
        <p:nvSpPr>
          <p:cNvPr id="86" name="Google Shape;86;p4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</a:pPr>
            <a:r>
              <a:rPr lang="en-US"/>
              <a:t>2025-01-28</a:t>
            </a:r>
          </a:p>
        </p:txBody>
      </p:sp>
      <p:sp>
        <p:nvSpPr>
          <p:cNvPr id="87" name="Google Shape;8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</a:pPr>
            <a:r>
              <a:rPr lang="en-US"/>
              <a:t>EVENT, CITY, COUNTRY</a:t>
            </a:r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ato"/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grpSp>
        <p:nvGrpSpPr>
          <p:cNvPr id="89" name="Google Shape;89;p4"/>
          <p:cNvGrpSpPr/>
          <p:nvPr/>
        </p:nvGrpSpPr>
        <p:grpSpPr>
          <a:xfrm>
            <a:off x="9078141" y="3337167"/>
            <a:ext cx="2765439" cy="2399783"/>
            <a:chOff x="3651684" y="2008413"/>
            <a:chExt cx="2765439" cy="2399783"/>
          </a:xfrm>
        </p:grpSpPr>
        <p:sp>
          <p:nvSpPr>
            <p:cNvPr id="90" name="Google Shape;90;p4"/>
            <p:cNvSpPr/>
            <p:nvPr/>
          </p:nvSpPr>
          <p:spPr>
            <a:xfrm flipH="1">
              <a:off x="3651684" y="3081320"/>
              <a:ext cx="1802059" cy="1326876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chemeClr val="lt1"/>
            </a:solidFill>
            <a:ln w="889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4731851" y="2008413"/>
              <a:ext cx="1685272" cy="1735835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chemeClr val="lt1"/>
            </a:solidFill>
            <a:ln w="889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800"/>
                <a:buFont typeface="Arial"/>
                <a:buNone/>
              </a:pPr>
              <a:r>
                <a:rPr lang="en-US" sz="138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?</a:t>
              </a:r>
              <a:endParaRPr sz="18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2" name="Google Shape;92;p4"/>
            <p:cNvSpPr txBox="1"/>
            <p:nvPr/>
          </p:nvSpPr>
          <p:spPr>
            <a:xfrm>
              <a:off x="3913593" y="2758226"/>
              <a:ext cx="10287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sz="9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…</a:t>
              </a:r>
              <a:endParaRPr sz="9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3" name="Google Shape;93;p4"/>
          <p:cNvSpPr/>
          <p:nvPr/>
        </p:nvSpPr>
        <p:spPr>
          <a:xfrm>
            <a:off x="365760" y="1211232"/>
            <a:ext cx="1137036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Mission statement: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“PeeringDB, a nonprofit member-based organization, facilitates the exchange of user maintained interconnection related information, primarily for Peering Coordinators and Internet Exchange, Facility, and Network Operators.”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8167583" y="91440"/>
            <a:ext cx="3981450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 to GPF PC: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will mostly skip this slide; it’s here for completeness and for people downloading the slides.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Governance and Membership</a:t>
            </a:r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dirty="0"/>
              <a:t>PeeringDB is a United States 501(c)(6) volunteer organization that is 100% funded by sponsorships</a:t>
            </a:r>
          </a:p>
          <a:p>
            <a:pPr lvl="0"/>
            <a:r>
              <a:rPr lang="en-US" sz="2400" dirty="0"/>
              <a:t>Healthy organization, building financial reserves and executing the long-term strategic plan</a:t>
            </a:r>
          </a:p>
          <a:p>
            <a:pPr lvl="0"/>
            <a:r>
              <a:rPr lang="en-US" sz="2400" dirty="0"/>
              <a:t>Membership rules</a:t>
            </a:r>
          </a:p>
          <a:p>
            <a:pPr lvl="1"/>
            <a:r>
              <a:rPr lang="en-US" sz="2000" dirty="0"/>
              <a:t>A corporation, limited liability company, partnership or other legal business entity may be a Member of the Corporation</a:t>
            </a:r>
          </a:p>
          <a:p>
            <a:pPr lvl="1"/>
            <a:r>
              <a:rPr lang="en-US" sz="2000" dirty="0"/>
              <a:t>Membership is determined by having both an active PeeringDB.com account and an individual representative or role subscription to the PeeringDB Governance mailing list</a:t>
            </a:r>
          </a:p>
          <a:p>
            <a:pPr lvl="1"/>
            <a:r>
              <a:rPr lang="en-US" sz="2000" dirty="0"/>
              <a:t>497 addresses subscribed to the Governance mailing list (as of January 28, 2025)</a:t>
            </a:r>
          </a:p>
          <a:p>
            <a:pPr lvl="1"/>
            <a:r>
              <a:rPr lang="en-US" sz="2000" dirty="0"/>
              <a:t>Governance list is at </a:t>
            </a:r>
            <a:r>
              <a:rPr lang="en-US" sz="2000" dirty="0">
                <a:hlinkClick r:id="rId3"/>
              </a:rPr>
              <a:t>https://lists.peeringdb.com/cgi-bin/mailman/listinfo/pdb-gov</a:t>
            </a:r>
            <a:r>
              <a:rPr lang="en-US" sz="2000" dirty="0"/>
              <a:t>	</a:t>
            </a:r>
          </a:p>
          <a:p>
            <a:pPr lvl="1"/>
            <a:r>
              <a:rPr lang="en-US" sz="2000" dirty="0"/>
              <a:t>More information available at </a:t>
            </a:r>
            <a:r>
              <a:rPr lang="en-US" sz="2000" dirty="0">
                <a:hlinkClick r:id="rId4"/>
              </a:rPr>
              <a:t>https://docs.peeringdb.com/gov/</a:t>
            </a:r>
            <a:r>
              <a:rPr lang="en-US" sz="2000" dirty="0"/>
              <a:t>	</a:t>
            </a:r>
          </a:p>
        </p:txBody>
      </p:sp>
      <p:sp>
        <p:nvSpPr>
          <p:cNvPr id="101" name="Google Shape;101;p5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2025-04-1n</a:t>
            </a:r>
          </a:p>
        </p:txBody>
      </p:sp>
      <p:sp>
        <p:nvSpPr>
          <p:cNvPr id="102" name="Google Shape;10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  <p:sp>
        <p:nvSpPr>
          <p:cNvPr id="103" name="Google Shape;103;p5"/>
          <p:cNvSpPr txBox="1"/>
          <p:nvPr/>
        </p:nvSpPr>
        <p:spPr>
          <a:xfrm>
            <a:off x="8042384" y="140280"/>
            <a:ext cx="3981450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 to GPF PC: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This slide is relevant because of the 2025 elections, and I’ll mention that context.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Board of Directors and Officers</a:t>
            </a:r>
            <a:endParaRPr/>
          </a:p>
        </p:txBody>
      </p:sp>
      <p:sp>
        <p:nvSpPr>
          <p:cNvPr id="109" name="Google Shape;109;p6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2025-04-1n</a:t>
            </a:r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GPF 2025, Denver, CO, USA</a:t>
            </a:r>
            <a:endParaRPr/>
          </a:p>
        </p:txBody>
      </p:sp>
      <p:graphicFrame>
        <p:nvGraphicFramePr>
          <p:cNvPr id="111" name="Google Shape;111;p6"/>
          <p:cNvGraphicFramePr/>
          <p:nvPr/>
        </p:nvGraphicFramePr>
        <p:xfrm>
          <a:off x="609600" y="1417111"/>
          <a:ext cx="10972800" cy="4572000"/>
        </p:xfrm>
        <a:graphic>
          <a:graphicData uri="http://schemas.openxmlformats.org/drawingml/2006/table">
            <a:tbl>
              <a:tblPr>
                <a:noFill/>
                <a:tableStyleId>{DAED9A7B-BF4B-4CDD-B451-4B55348BE8E2}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Shawna Bong – Secretary and Treasurer (Officer)</a:t>
                      </a:r>
                      <a:endParaRPr sz="1400" u="none" strike="noStrike" cap="none"/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Aaron Hughes – Vice President</a:t>
                      </a:r>
                      <a:endParaRPr sz="1400" u="none" strike="noStrike" cap="none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(Term Expires 2026)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Rahul Makhija – Director</a:t>
                      </a:r>
                      <a:endParaRPr sz="1400" u="none" strike="noStrike" cap="none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highlight>
                            <a:srgbClr val="00FFFF"/>
                          </a:highlight>
                        </a:rPr>
                        <a:t>(Term Expires 2025)</a:t>
                      </a:r>
                      <a:endParaRPr sz="1600" u="none" strike="noStrike" cap="none">
                        <a:solidFill>
                          <a:schemeClr val="dk1"/>
                        </a:solidFill>
                        <a:highlight>
                          <a:srgbClr val="00FFFF"/>
                        </a:highlight>
                      </a:endParaRPr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 Christopher </a:t>
                      </a:r>
                      <a:r>
                        <a:rPr lang="en-US" sz="1600" u="none" strike="noStrike" cap="none" dirty="0" err="1">
                          <a:solidFill>
                            <a:schemeClr val="dk1"/>
                          </a:solidFill>
                        </a:rPr>
                        <a:t>Malayter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 – President</a:t>
                      </a:r>
                      <a:endParaRPr sz="1400" u="none" strike="noStrike" cap="none" dirty="0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highlight>
                            <a:srgbClr val="00FFFF"/>
                          </a:highlight>
                        </a:rPr>
                        <a:t>(Term Expires 2025)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highlight>
                          <a:srgbClr val="00FFFF"/>
                        </a:highlight>
                      </a:endParaRPr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Livio Morina – Director</a:t>
                      </a:r>
                      <a:endParaRPr sz="1400" u="none" strike="noStrike" cap="none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highlight>
                            <a:srgbClr val="00FFFF"/>
                          </a:highlight>
                        </a:rPr>
                        <a:t>(Term Expires 2025)</a:t>
                      </a:r>
                      <a:endParaRPr sz="1600" u="none" strike="noStrike" cap="none">
                        <a:solidFill>
                          <a:schemeClr val="dk1"/>
                        </a:solidFill>
                        <a:highlight>
                          <a:srgbClr val="00FFFF"/>
                        </a:highlight>
                      </a:endParaRPr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Job </a:t>
                      </a:r>
                      <a:r>
                        <a:rPr lang="en-US" sz="1600" u="none" strike="noStrike" cap="none" dirty="0" err="1">
                          <a:solidFill>
                            <a:schemeClr val="dk1"/>
                          </a:solidFill>
                        </a:rPr>
                        <a:t>Snijders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 – Director</a:t>
                      </a:r>
                      <a:endParaRPr sz="1400" u="none" strike="noStrike" cap="none" dirty="0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(Term Expires 2026)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" name="Google Shape;112;p6" descr="\\MISFITS\dudes\ghankins\IMG_066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463040"/>
            <a:ext cx="169164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915400" y="3749040"/>
            <a:ext cx="1691218" cy="16916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0200" y="3749040"/>
            <a:ext cx="169164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 descr="A person wearing glasses and a suit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 r="-1084"/>
          <a:stretch/>
        </p:blipFill>
        <p:spPr>
          <a:xfrm>
            <a:off x="8915400" y="1463040"/>
            <a:ext cx="169164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 descr="A person smiling for a selfi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00200" y="1463040"/>
            <a:ext cx="169164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57800" y="3749040"/>
            <a:ext cx="1691700" cy="1702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122;p7"/>
          <p:cNvGraphicFramePr/>
          <p:nvPr>
            <p:extLst>
              <p:ext uri="{D42A27DB-BD31-4B8C-83A1-F6EECF244321}">
                <p14:modId xmlns:p14="http://schemas.microsoft.com/office/powerpoint/2010/main" val="3948850444"/>
              </p:ext>
            </p:extLst>
          </p:nvPr>
        </p:nvGraphicFramePr>
        <p:xfrm>
          <a:off x="60960" y="1436373"/>
          <a:ext cx="12070075" cy="4276475"/>
        </p:xfrm>
        <a:graphic>
          <a:graphicData uri="http://schemas.openxmlformats.org/drawingml/2006/table">
            <a:tbl>
              <a:tblPr>
                <a:noFill/>
                <a:tableStyleId>{DAED9A7B-BF4B-4CDD-B451-4B55348BE8E2}</a:tableStyleId>
              </a:tblPr>
              <a:tblGrid>
                <a:gridCol w="291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lt1"/>
                          </a:solidFill>
                        </a:rPr>
                        <a:t>Admin Committee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Operations Committee</a:t>
                      </a:r>
                      <a:endParaRPr sz="2000" b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lt1"/>
                          </a:solidFill>
                        </a:rPr>
                        <a:t>Outreach Committee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Lato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lt1"/>
                          </a:solidFill>
                        </a:rPr>
                        <a:t>Product Committee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4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Manage administration of user accounts and PeeringDB records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Answer support tickets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Cleansing and completion of PeeringDB records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Leads: </a:t>
                      </a:r>
                      <a:r>
                        <a:rPr lang="en-US" sz="1600" u="none" strike="noStrike" cap="none" dirty="0" err="1">
                          <a:solidFill>
                            <a:schemeClr val="tx1"/>
                          </a:solidFill>
                        </a:rPr>
                        <a:t>Chriztoffer</a:t>
                      </a: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 Hansen (Chair) and Peter Helmenstine (Vice Chair)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Contact: </a:t>
                      </a:r>
                      <a:r>
                        <a:rPr lang="en-US" sz="1600" u="sng" strike="noStrike" cap="none" dirty="0" err="1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admincom</a:t>
                      </a:r>
                      <a:r>
                        <a:rPr lang="en-US" sz="1600" u="sng" strike="noStrike" cap="none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sng" strike="noStrike" cap="none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lists.peeringdb.com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Manage PeeringDB infrastructure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Leads: Job </a:t>
                      </a:r>
                      <a:r>
                        <a:rPr lang="en-US" sz="1600" u="none" strike="noStrike" cap="none" dirty="0" err="1">
                          <a:solidFill>
                            <a:schemeClr val="tx1"/>
                          </a:solidFill>
                        </a:rPr>
                        <a:t>Snijders</a:t>
                      </a: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 (Chair) and Aaron Hughes (Vice Chair)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Contact: </a:t>
                      </a:r>
                      <a:r>
                        <a:rPr lang="en-US" sz="1600" u="sng" strike="noStrike" cap="none" dirty="0" err="1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pdb</a:t>
                      </a:r>
                      <a:r>
                        <a:rPr lang="en-US" sz="1600" u="sng" strike="noStrike" cap="none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-ops@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sng" strike="noStrike" cap="none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lists.peeringdb.com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Manage marketing and social media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Develop and maintain presentations, workshops and webinars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Coordinate presentations and attendance at events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b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Leads: Ben Ryall (Chair)</a:t>
                      </a:r>
                      <a:b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Contact: </a:t>
                      </a:r>
                      <a:r>
                        <a:rPr lang="en-US" sz="1600" u="sng" strike="noStrike" cap="none" dirty="0" err="1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outreachcom</a:t>
                      </a:r>
                      <a:r>
                        <a:rPr lang="en-US" sz="1600" u="sng" strike="noStrike" cap="none" dirty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sng" strike="noStrike" cap="none" dirty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lists.peeringdb.com</a:t>
                      </a: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Manage roadmap and development priorities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Ask for input from the community on desired features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Write SoWs to solicit bids to complete requested features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Leads: Jack </a:t>
                      </a:r>
                      <a:r>
                        <a:rPr lang="en-US" sz="1600" u="none" strike="noStrike" cap="none" dirty="0" err="1">
                          <a:solidFill>
                            <a:schemeClr val="tx1"/>
                          </a:solidFill>
                        </a:rPr>
                        <a:t>Carrozzo</a:t>
                      </a: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 (Chair) and Matt Griswold (Vice Chair)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Product Manager: Leo </a:t>
                      </a:r>
                      <a:r>
                        <a:rPr lang="en-US" sz="1600" u="none" strike="noStrike" cap="none" dirty="0" err="1">
                          <a:solidFill>
                            <a:schemeClr val="tx1"/>
                          </a:solidFill>
                        </a:rPr>
                        <a:t>Vegoda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</a:rPr>
                        <a:t>Contact: </a:t>
                      </a:r>
                      <a:r>
                        <a:rPr lang="en-US" sz="1600" u="sng" strike="noStrike" cap="none" dirty="0" err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productcom</a:t>
                      </a:r>
                      <a:r>
                        <a:rPr lang="en-US" sz="1600" u="sng" strike="noStrike" cap="none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sng" strike="noStrike" cap="none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lists.peeringdb.com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Committees</a:t>
            </a:r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2025-04-1n</a:t>
            </a:r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GPF 2025, Denver, CO, USA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FDBA-3066-3FD8-1E2A-26E958A0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</p:spPr>
        <p:txBody>
          <a:bodyPr/>
          <a:lstStyle/>
          <a:p>
            <a:r>
              <a:rPr lang="en-US" dirty="0"/>
              <a:t>New 2024-2025 Strategic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15CE3-77AB-AC94-6F1D-9E0B3B3C6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</p:spPr>
        <p:txBody>
          <a:bodyPr>
            <a:normAutofit/>
          </a:bodyPr>
          <a:lstStyle/>
          <a:p>
            <a:r>
              <a:rPr lang="en-US" dirty="0"/>
              <a:t>The 2024-2025 strategic direction and organizational objectives were published in January</a:t>
            </a:r>
          </a:p>
          <a:p>
            <a:pPr lvl="1"/>
            <a:r>
              <a:rPr lang="en-US" dirty="0"/>
              <a:t>Maintaining services</a:t>
            </a:r>
          </a:p>
          <a:p>
            <a:pPr lvl="1"/>
            <a:r>
              <a:rPr lang="en-US" dirty="0"/>
              <a:t>Developing new features</a:t>
            </a:r>
          </a:p>
          <a:p>
            <a:pPr lvl="1"/>
            <a:r>
              <a:rPr lang="en-US" dirty="0"/>
              <a:t>Engaging with the community</a:t>
            </a:r>
          </a:p>
          <a:p>
            <a:pPr lvl="1"/>
            <a:r>
              <a:rPr lang="en-US" dirty="0"/>
              <a:t>Ensuring the long-term stability of the organization</a:t>
            </a:r>
          </a:p>
          <a:p>
            <a:r>
              <a:rPr lang="en-US" dirty="0"/>
              <a:t>Full version is here: </a:t>
            </a:r>
            <a:r>
              <a:rPr lang="en-US" dirty="0">
                <a:hlinkClick r:id="rId2"/>
              </a:rPr>
              <a:t>https://docs.peeringdb.com/gov/misc/2025-01-23-PeeringDB_Strategic_Plan_2024-2025.pdf</a:t>
            </a:r>
            <a:endParaRPr lang="en-US" dirty="0"/>
          </a:p>
          <a:p>
            <a:r>
              <a:rPr lang="en-US" dirty="0"/>
              <a:t>Board also approved a 50% increase is hours available for combined development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149659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A slide about the 2025 elections</a:t>
            </a:r>
          </a:p>
        </p:txBody>
      </p:sp>
      <p:sp>
        <p:nvSpPr>
          <p:cNvPr id="131" name="Google Shape;131;p8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/>
              <a:t>Coming soon, info is not available yet</a:t>
            </a:r>
          </a:p>
        </p:txBody>
      </p:sp>
      <p:sp>
        <p:nvSpPr>
          <p:cNvPr id="132" name="Google Shape;132;p8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2025-04-1n</a:t>
            </a:r>
          </a:p>
        </p:txBody>
      </p:sp>
      <p:sp>
        <p:nvSpPr>
          <p:cNvPr id="133" name="Google Shape;13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  <p:sp>
        <p:nvSpPr>
          <p:cNvPr id="134" name="Google Shape;134;p8"/>
          <p:cNvSpPr txBox="1"/>
          <p:nvPr/>
        </p:nvSpPr>
        <p:spPr>
          <a:xfrm>
            <a:off x="8053387" y="1674674"/>
            <a:ext cx="3981450" cy="17543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 to GPF PC: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2025 annual meeting is the week before GPF and the 2025 elections will be open during GPF.  I will update these slides with the last info as it becomes available before GPF.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2024 Year in Review</a:t>
            </a: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2025-04-1n</a:t>
            </a:r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GPF 2025, Denver, CO, USA</a:t>
            </a:r>
            <a:endParaRPr/>
          </a:p>
        </p:txBody>
      </p:sp>
      <p:sp>
        <p:nvSpPr>
          <p:cNvPr id="143" name="Google Shape;143;p9"/>
          <p:cNvSpPr txBox="1"/>
          <p:nvPr/>
        </p:nvSpPr>
        <p:spPr>
          <a:xfrm>
            <a:off x="8042384" y="-11610"/>
            <a:ext cx="3981450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 to GPF PC: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We’re working on an infographic that’s better than this table.  TBD if it will be available in time for GPF.</a:t>
            </a:r>
            <a:endParaRPr dirty="0"/>
          </a:p>
        </p:txBody>
      </p:sp>
      <p:graphicFrame>
        <p:nvGraphicFramePr>
          <p:cNvPr id="3" name="Google Shape;113;p6">
            <a:extLst>
              <a:ext uri="{FF2B5EF4-FFF2-40B4-BE49-F238E27FC236}">
                <a16:creationId xmlns:a16="http://schemas.microsoft.com/office/drawing/2014/main" id="{DEA6DE25-D51F-D44B-C599-DE5B0D7EE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882672"/>
              </p:ext>
            </p:extLst>
          </p:nvPr>
        </p:nvGraphicFramePr>
        <p:xfrm>
          <a:off x="1492648" y="1958388"/>
          <a:ext cx="9206705" cy="29412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1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1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n-US" sz="2000" u="none" strike="noStrike" cap="none" dirty="0">
                        <a:solidFill>
                          <a:schemeClr val="lt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2023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2024</a:t>
                      </a:r>
                      <a:endParaRPr lang="en-US" sz="2000" u="none" strike="noStrike" cap="none" dirty="0">
                        <a:solidFill>
                          <a:schemeClr val="lt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Lato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Difference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Lato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Increase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Campuses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N/A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556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New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New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Carriers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N/A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8,164</a:t>
                      </a:r>
                      <a:endParaRPr lang="en-US" sz="2000" u="none" strike="noStrike" cap="none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New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New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Exchanges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1,152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1,239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87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8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Facilities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5,282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5,633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351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7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Networks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29,148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31,597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2,449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8</a:t>
                      </a:r>
                      <a:endParaRPr lang="en-US" sz="20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Organizations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27,714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30,008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2,834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734893"/>
                  </a:ext>
                </a:extLst>
              </a:tr>
              <a:tr h="1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Users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41,975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46,657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4,682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207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eringDB Colors">
      <a:dk1>
        <a:srgbClr val="00203E"/>
      </a:dk1>
      <a:lt1>
        <a:srgbClr val="F1F1F1"/>
      </a:lt1>
      <a:dk2>
        <a:srgbClr val="000000"/>
      </a:dk2>
      <a:lt2>
        <a:srgbClr val="FFFFFF"/>
      </a:lt2>
      <a:accent1>
        <a:srgbClr val="33744A"/>
      </a:accent1>
      <a:accent2>
        <a:srgbClr val="1C3F28"/>
      </a:accent2>
      <a:accent3>
        <a:srgbClr val="4B6063"/>
      </a:accent3>
      <a:accent4>
        <a:srgbClr val="B0DBD8"/>
      </a:accent4>
      <a:accent5>
        <a:srgbClr val="C7968D"/>
      </a:accent5>
      <a:accent6>
        <a:srgbClr val="961E1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1848</Words>
  <Application>Microsoft Office PowerPoint</Application>
  <PresentationFormat>Widescreen</PresentationFormat>
  <Paragraphs>275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Lato</vt:lpstr>
      <vt:lpstr>Lato Black</vt:lpstr>
      <vt:lpstr>Arial</vt:lpstr>
      <vt:lpstr>Office Theme</vt:lpstr>
      <vt:lpstr>What’s New and What’s Next</vt:lpstr>
      <vt:lpstr>Agenda</vt:lpstr>
      <vt:lpstr>What is PeeringDB?</vt:lpstr>
      <vt:lpstr>Governance and Membership</vt:lpstr>
      <vt:lpstr>Board of Directors and Officers</vt:lpstr>
      <vt:lpstr>Committees</vt:lpstr>
      <vt:lpstr>New 2024-2025 Strategic Plan</vt:lpstr>
      <vt:lpstr>A slide about the 2025 elections</vt:lpstr>
      <vt:lpstr>2024 Year in Review</vt:lpstr>
      <vt:lpstr>2024 New Feature Highlights</vt:lpstr>
      <vt:lpstr>2024 New Feature Highlights</vt:lpstr>
      <vt:lpstr>2024 New Feature Highlights</vt:lpstr>
      <vt:lpstr>2025 Roadmap: Web UI</vt:lpstr>
      <vt:lpstr>2025 Roadmap: Saved Searches, Notifications</vt:lpstr>
      <vt:lpstr>2025 Roadmap: Search</vt:lpstr>
      <vt:lpstr>2025 Roadmap: MFA</vt:lpstr>
      <vt:lpstr>2025 Roadmap: MFA</vt:lpstr>
      <vt:lpstr>2025 Roadmap: Analysis</vt:lpstr>
      <vt:lpstr>2025 Roadmap: Operations and Bug Fixes</vt:lpstr>
      <vt:lpstr>Thank you to our sponsors!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Hankins</dc:creator>
  <cp:lastModifiedBy>Greg Hankins</cp:lastModifiedBy>
  <cp:revision>2</cp:revision>
  <dcterms:created xsi:type="dcterms:W3CDTF">2025-01-28T19:33:25Z</dcterms:created>
  <dcterms:modified xsi:type="dcterms:W3CDTF">2025-02-07T18:26:57Z</dcterms:modified>
</cp:coreProperties>
</file>