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4691"/>
  </p:normalViewPr>
  <p:slideViewPr>
    <p:cSldViewPr snapToGrid="0">
      <p:cViewPr>
        <p:scale>
          <a:sx n="150" d="100"/>
          <a:sy n="150" d="100"/>
        </p:scale>
        <p:origin x="192" y="-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A155B-4293-2541-9713-20B556D84749}" type="datetimeFigureOut">
              <a:rPr lang="en-US" smtClean="0"/>
              <a:t>2/26/25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86F29-3660-FD48-8D45-06421548B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6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86F29-3660-FD48-8D45-06421548B6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141D33-5A11-544A-89CA-737F2A28D0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4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04522-624B-6489-0DA5-E4D4F5854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0C2BFF-87A1-C097-5240-F18F00F7E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08341-C4EA-C0D7-7BD4-51CF78770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8D760-70E1-102C-01B4-9A76F83D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2798E-0049-1D7C-B477-A492B5A2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0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843D6-7DA1-9991-59A5-FA3FA9286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7E4CB-3756-AEA4-8B69-0CB01CC66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FCC8-4A02-1AD9-51CE-34DA871AC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E5A72-1387-17A3-9E09-5CEF894A0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73D21-9ACB-6CBD-BD67-911747EF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1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09227E-A11F-F186-FD0A-8F8E17C88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BAB19D-B732-631C-135E-11830A643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989D2-7A9A-87D6-6D34-BA32BF1C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66ED1-F114-757C-EE6F-4D4FA220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A444E-C9A7-9F2A-32AC-145F8025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9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71FE-4A0B-AF9F-D892-9571F145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5C81A-E94E-410C-502A-072CA090F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DEEEC-ADC0-8501-65D7-EB320AB3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DFB6D-AD4D-25F9-9365-D6033AD3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30E3B-B499-F282-A163-1DA18DFC8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3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4F866-5849-731E-9291-5D842F4BF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D412F-613F-C38A-987B-A8DECF839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6D55E-BA2D-ABCC-4CAA-703056EA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4D3E8-3FFC-BC6D-DCE4-383D462B6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C99C1-D04E-D04B-2B56-7FEF3077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8C7DA-55AC-0927-7399-866665181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81A02-65CD-484D-6E6C-67D01B908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0BFF5-199E-FC6D-8CB7-2FDB239BD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AE0142-B04A-D4A4-A1AA-32A6B95D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712F3C-56AB-3CEF-CEE3-B8294D0E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74BC7-8758-7CDE-BC67-F1F3201EA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3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84880-E195-77E9-0227-CBD59C0F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77F94-3DFB-184A-3BA8-7FB9EBB43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A8B4A-940E-AF5D-E0F1-ED037EB22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395218-68A3-ACC7-F781-C7BFDD7986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3E4961-289D-AD40-8CF6-CC10A31EF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72C0BB-19CB-D2EB-CBB6-48840927C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7E5567-0631-D890-040E-D33B2F44F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A9E5D4-BE98-00DE-B46B-681004EF4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5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E7A36-CD04-B4E0-0652-40B1F381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74FE76-CA36-7B41-6144-5F9486E9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F1A25B-40D0-16B2-B8BE-8069744E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0E9DA4-0E77-D0F9-9C41-4D0D0753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9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FCA80-7263-0464-490E-8CCCB7EB0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E4DA9E-B7DD-08B2-107F-57E568E6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CE89-0844-8413-DB4D-E3A3DDBAA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3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736AE-3E79-213B-0135-680384AD8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08A0E-04AD-1679-7607-38EE419AF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838E29-5E7B-792A-7289-4DF676D8C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376CC-1047-1D59-05BA-44CC48DAC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6223C-05E5-7670-88BB-290567B59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6F9FF-D06C-47FD-3FE2-AB88525D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4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DBDB0-40A1-3AE1-4035-5D93557D7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0D9A21-7D90-7F02-1F9F-C522B56AFF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D3E740-44E6-9F15-6F3B-EE069A9736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6223C-0648-9EC7-B572-10C5558C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80A07-759B-D7E0-6BF9-5B8B3621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B1D9E-9C0E-D78E-CE86-9CEFD0B21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7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683BB8-90F2-8C36-0CD3-D225C56C0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EF5FA-AD53-3839-212D-2696E8FFE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88B80-FE66-B663-E605-680CD50BD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2ECE49-23DD-5A4A-BD97-107F43F3AC36}" type="datetimeFigureOut">
              <a:rPr lang="en-US" smtClean="0"/>
              <a:t>2/26/25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E6C78-BCBE-631A-B467-EE26649DB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E6FA3-6516-D1D5-F6F5-A53D35DF7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1AF716-8B3B-CB46-BAFE-256D793E2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2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6C0A61-5A6E-6394-AA94-510639387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DDA6E7-39BD-22A6-81C5-3682B4EEEA53}"/>
              </a:ext>
            </a:extLst>
          </p:cNvPr>
          <p:cNvSpPr txBox="1"/>
          <p:nvPr/>
        </p:nvSpPr>
        <p:spPr>
          <a:xfrm>
            <a:off x="435429" y="1938109"/>
            <a:ext cx="113211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u="none" strike="noStrike" dirty="0">
                <a:solidFill>
                  <a:srgbClr val="555555"/>
                </a:solidFill>
                <a:effectLst/>
                <a:latin typeface="Liberation Serif"/>
              </a:rPr>
              <a:t>Format: Panel session shall be conducted with an Eyeball Network, a Transit provider, a CDN and an IX to discuss the future of peering models.</a:t>
            </a:r>
            <a:endParaRPr lang="en-US" b="1" dirty="0"/>
          </a:p>
        </p:txBody>
      </p:sp>
      <p:pic>
        <p:nvPicPr>
          <p:cNvPr id="6" name="Google Shape;28;p8" descr="Global Peering Forum">
            <a:extLst>
              <a:ext uri="{FF2B5EF4-FFF2-40B4-BE49-F238E27FC236}">
                <a16:creationId xmlns:a16="http://schemas.microsoft.com/office/drawing/2014/main" id="{071AEAFD-928A-538C-4546-6143E7224C5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145485" y="119742"/>
            <a:ext cx="1833892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DE89A7-BD22-F063-604B-2CFA7241E7C3}"/>
              </a:ext>
            </a:extLst>
          </p:cNvPr>
          <p:cNvSpPr txBox="1"/>
          <p:nvPr/>
        </p:nvSpPr>
        <p:spPr>
          <a:xfrm>
            <a:off x="620486" y="29569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none" strike="noStrike" dirty="0">
                <a:solidFill>
                  <a:srgbClr val="555555"/>
                </a:solidFill>
                <a:effectLst/>
                <a:latin typeface="Liberation Serif"/>
              </a:rPr>
              <a:t>The Peering Model of the Future</a:t>
            </a:r>
            <a:endParaRPr lang="en-US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F723AC-B661-C713-9580-1910D3A33CD0}"/>
              </a:ext>
            </a:extLst>
          </p:cNvPr>
          <p:cNvSpPr txBox="1"/>
          <p:nvPr/>
        </p:nvSpPr>
        <p:spPr>
          <a:xfrm>
            <a:off x="620486" y="2820871"/>
            <a:ext cx="1083128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i="0" u="none" strike="noStrike" dirty="0" err="1">
                <a:solidFill>
                  <a:srgbClr val="555555"/>
                </a:solidFill>
                <a:effectLst/>
                <a:latin typeface="Liberation Serif"/>
              </a:rPr>
              <a:t>Panelists</a:t>
            </a:r>
            <a:r>
              <a:rPr lang="en-GB" sz="1600" b="1" i="0" u="none" strike="noStrike" dirty="0">
                <a:solidFill>
                  <a:srgbClr val="555555"/>
                </a:solidFill>
                <a:effectLst/>
                <a:latin typeface="Liberation Serif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Liberation Serif"/>
              </a:rPr>
              <a:t>Vodafone: Ben Nicklin (Confirmed)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effectLst/>
                <a:latin typeface="Liberation Serif"/>
              </a:rPr>
              <a:t>Comcast: Marcus Roberson (to be confirmed)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Liberation Serif"/>
              </a:rPr>
              <a:t>Fastly: PJ (Confirmed)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>
                <a:effectLst/>
                <a:latin typeface="Liberation Serif"/>
              </a:rPr>
              <a:t>AM</a:t>
            </a:r>
            <a:r>
              <a:rPr lang="en-GB" sz="1600" dirty="0">
                <a:latin typeface="Liberation Serif"/>
              </a:rPr>
              <a:t>S-IX: Ruben (Confirmed)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i="0" u="none" strike="noStrike" dirty="0" err="1">
                <a:effectLst/>
                <a:latin typeface="Liberation Serif"/>
              </a:rPr>
              <a:t>Arelion</a:t>
            </a:r>
            <a:r>
              <a:rPr lang="en-GB" sz="1600" b="0" i="0" u="none" strike="noStrike" dirty="0">
                <a:effectLst/>
                <a:latin typeface="Liberation Serif"/>
              </a:rPr>
              <a:t>: Carl Frederick </a:t>
            </a:r>
            <a:r>
              <a:rPr lang="en-GB" sz="1600" dirty="0">
                <a:latin typeface="Liberation Serif"/>
              </a:rPr>
              <a:t>(C</a:t>
            </a:r>
            <a:r>
              <a:rPr lang="en-GB" sz="1600" b="0" i="0" u="none" strike="noStrike" dirty="0">
                <a:effectLst/>
                <a:latin typeface="Liberation Serif"/>
              </a:rPr>
              <a:t>onfirmed)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C16689-3E08-548F-42F6-B77721200A8B}"/>
              </a:ext>
            </a:extLst>
          </p:cNvPr>
          <p:cNvSpPr txBox="1"/>
          <p:nvPr/>
        </p:nvSpPr>
        <p:spPr>
          <a:xfrm>
            <a:off x="435429" y="1055347"/>
            <a:ext cx="113211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u="none" strike="noStrike" dirty="0">
                <a:solidFill>
                  <a:srgbClr val="555555"/>
                </a:solidFill>
                <a:effectLst/>
                <a:latin typeface="Liberation Serif"/>
              </a:rPr>
              <a:t>With the potential growth of paid peering and other internet commercial models, what does the future of peering models look like?</a:t>
            </a: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36272-B980-8CC7-2782-63C78806BC7B}"/>
              </a:ext>
            </a:extLst>
          </p:cNvPr>
          <p:cNvSpPr txBox="1"/>
          <p:nvPr/>
        </p:nvSpPr>
        <p:spPr>
          <a:xfrm>
            <a:off x="620485" y="4626962"/>
            <a:ext cx="1083128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i="0" u="none" strike="noStrike" dirty="0">
                <a:solidFill>
                  <a:srgbClr val="555555"/>
                </a:solidFill>
                <a:effectLst/>
                <a:latin typeface="Liberation Serif"/>
              </a:rPr>
              <a:t>The </a:t>
            </a:r>
            <a:r>
              <a:rPr lang="en-GB" sz="1600" b="1" i="0" u="none" strike="noStrike" dirty="0" err="1">
                <a:solidFill>
                  <a:srgbClr val="555555"/>
                </a:solidFill>
                <a:effectLst/>
                <a:latin typeface="Liberation Serif"/>
              </a:rPr>
              <a:t>Panelists</a:t>
            </a:r>
            <a:r>
              <a:rPr lang="en-GB" sz="1600" b="1" dirty="0">
                <a:solidFill>
                  <a:srgbClr val="555555"/>
                </a:solidFill>
                <a:latin typeface="Liberation Serif"/>
              </a:rPr>
              <a:t> will introduce themselves.</a:t>
            </a:r>
            <a:endParaRPr lang="en-GB" sz="1600" b="1" i="0" u="none" strike="noStrike" dirty="0">
              <a:solidFill>
                <a:srgbClr val="555555"/>
              </a:solidFill>
              <a:effectLst/>
              <a:latin typeface="Liberation Serif"/>
            </a:endParaRPr>
          </a:p>
        </p:txBody>
      </p:sp>
    </p:spTree>
    <p:extLst>
      <p:ext uri="{BB962C8B-B14F-4D97-AF65-F5344CB8AC3E}">
        <p14:creationId xmlns:p14="http://schemas.microsoft.com/office/powerpoint/2010/main" val="342158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EA4E2CF-BBC0-0708-F577-9C1315A82FC1}"/>
              </a:ext>
            </a:extLst>
          </p:cNvPr>
          <p:cNvSpPr txBox="1"/>
          <p:nvPr/>
        </p:nvSpPr>
        <p:spPr>
          <a:xfrm>
            <a:off x="435429" y="1483991"/>
            <a:ext cx="1132114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555555"/>
                </a:solidFill>
                <a:latin typeface="Liberation Serif"/>
              </a:rPr>
              <a:t>For some time, </a:t>
            </a:r>
            <a:r>
              <a:rPr lang="en-GB" i="0" u="none" strike="noStrike" dirty="0">
                <a:solidFill>
                  <a:srgbClr val="555555"/>
                </a:solidFill>
                <a:effectLst/>
                <a:latin typeface="Liberation Serif"/>
              </a:rPr>
              <a:t>who should pay whom and how much for interconnection between Internet Service Providers (ISPs) and content providers has </a:t>
            </a:r>
            <a:r>
              <a:rPr lang="en-GB" dirty="0">
                <a:solidFill>
                  <a:srgbClr val="555555"/>
                </a:solidFill>
                <a:latin typeface="Liberation Serif"/>
              </a:rPr>
              <a:t>been a </a:t>
            </a:r>
            <a:r>
              <a:rPr lang="en-GB" i="0" u="none" strike="noStrike" dirty="0">
                <a:solidFill>
                  <a:srgbClr val="555555"/>
                </a:solidFill>
                <a:effectLst/>
                <a:latin typeface="Liberation Serif"/>
              </a:rPr>
              <a:t>legitimate but contentious topic.</a:t>
            </a:r>
          </a:p>
          <a:p>
            <a:endParaRPr lang="en-GB" dirty="0">
              <a:solidFill>
                <a:srgbClr val="555555"/>
              </a:solidFill>
              <a:latin typeface="Liberation Serif"/>
            </a:endParaRPr>
          </a:p>
          <a:p>
            <a:r>
              <a:rPr lang="en-GB" dirty="0">
                <a:solidFill>
                  <a:srgbClr val="555555"/>
                </a:solidFill>
                <a:latin typeface="Liberation Serif"/>
              </a:rPr>
              <a:t>But over the last decade, ISP and network providers themselves have had to consider traffic imbalance and the cost – benefit implications whilst peering with other ISPs’ and networks. And in some cases now, are currently or only offering peering on a paid basis unless certain commitments or thresholds are agreed.</a:t>
            </a:r>
          </a:p>
          <a:p>
            <a:endParaRPr lang="en-GB" dirty="0">
              <a:solidFill>
                <a:srgbClr val="555555"/>
              </a:solidFill>
              <a:latin typeface="Liberation Serif"/>
            </a:endParaRPr>
          </a:p>
          <a:p>
            <a:r>
              <a:rPr lang="en-GB" dirty="0">
                <a:solidFill>
                  <a:srgbClr val="555555"/>
                </a:solidFill>
                <a:latin typeface="Liberation Serif"/>
              </a:rPr>
              <a:t>Although this might not be overly prevalent right now, it appears that the number of companies with this policy could be growing.</a:t>
            </a:r>
          </a:p>
          <a:p>
            <a:endParaRPr lang="en-GB" dirty="0">
              <a:solidFill>
                <a:srgbClr val="555555"/>
              </a:solidFill>
              <a:latin typeface="Liberation Serif"/>
            </a:endParaRPr>
          </a:p>
          <a:p>
            <a:r>
              <a:rPr lang="en-GB" dirty="0">
                <a:solidFill>
                  <a:srgbClr val="555555"/>
                </a:solidFill>
                <a:latin typeface="Liberation Serif"/>
              </a:rPr>
              <a:t>To start this panel off, I will ask Ben Nicklin to tell us a little about </a:t>
            </a:r>
            <a:r>
              <a:rPr lang="en-GB">
                <a:solidFill>
                  <a:srgbClr val="555555"/>
                </a:solidFill>
                <a:latin typeface="Liberation Serif"/>
              </a:rPr>
              <a:t>Vodafone’s recent approach </a:t>
            </a:r>
            <a:r>
              <a:rPr lang="en-GB" dirty="0">
                <a:solidFill>
                  <a:srgbClr val="555555"/>
                </a:solidFill>
                <a:latin typeface="Liberation Serif"/>
              </a:rPr>
              <a:t>to the commercials of peering.</a:t>
            </a:r>
          </a:p>
          <a:p>
            <a:endParaRPr lang="en-GB" i="0" u="none" strike="noStrike" dirty="0">
              <a:solidFill>
                <a:srgbClr val="555555"/>
              </a:solidFill>
              <a:effectLst/>
              <a:latin typeface="Liberation Serif"/>
            </a:endParaRPr>
          </a:p>
        </p:txBody>
      </p:sp>
      <p:pic>
        <p:nvPicPr>
          <p:cNvPr id="6" name="Google Shape;28;p8" descr="Global Peering Forum">
            <a:extLst>
              <a:ext uri="{FF2B5EF4-FFF2-40B4-BE49-F238E27FC236}">
                <a16:creationId xmlns:a16="http://schemas.microsoft.com/office/drawing/2014/main" id="{F49E21BF-BD66-2512-7C80-E8A3DDA8BEA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45485" y="119742"/>
            <a:ext cx="1833892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7D4437-755A-65FB-0AF6-229E70343B83}"/>
              </a:ext>
            </a:extLst>
          </p:cNvPr>
          <p:cNvSpPr txBox="1"/>
          <p:nvPr/>
        </p:nvSpPr>
        <p:spPr>
          <a:xfrm>
            <a:off x="620486" y="29569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none" strike="noStrike" dirty="0">
                <a:solidFill>
                  <a:srgbClr val="555555"/>
                </a:solidFill>
                <a:effectLst/>
                <a:latin typeface="Liberation Serif"/>
              </a:rPr>
              <a:t>The Peering Model of the Future</a:t>
            </a:r>
            <a:endParaRPr lang="en-US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BCC10E-6443-74FF-2D88-3B0357795A35}"/>
              </a:ext>
            </a:extLst>
          </p:cNvPr>
          <p:cNvSpPr txBox="1"/>
          <p:nvPr/>
        </p:nvSpPr>
        <p:spPr>
          <a:xfrm>
            <a:off x="435429" y="1055347"/>
            <a:ext cx="113211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u="none" strike="noStrike" dirty="0">
                <a:solidFill>
                  <a:srgbClr val="555555"/>
                </a:solidFill>
                <a:effectLst/>
                <a:latin typeface="Liberation Serif"/>
              </a:rPr>
              <a:t>Opening dialogue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974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DBD5C-1BF1-CAD8-6845-1E8AECC6EDE0}"/>
              </a:ext>
            </a:extLst>
          </p:cNvPr>
          <p:cNvSpPr txBox="1"/>
          <p:nvPr/>
        </p:nvSpPr>
        <p:spPr>
          <a:xfrm flipH="1">
            <a:off x="600522" y="924674"/>
            <a:ext cx="1117366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As we see more large scale networks like Vodafone move to enforce paid peering?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are the conditions for assessment for free vs paid?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Are IX’s seeing any impact to their own peering commercials and community?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Has IX traffic growth begun to slow down as a result of paid peering?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Is this an opportunity for IX’s as a paid peering broker or even as an aggregator?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Is this going to have a roll on impact to content providers?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is the impact to the eco-system if the large content providers pulled away from Internet Exchanges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member or peering segments is this going to impact of we continue to see growth in paid peering?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What are content providers and CDN’s seeing in the market?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 Do we see any other internet commercial models beginning to emerge, </a:t>
            </a:r>
            <a:r>
              <a:rPr lang="en-US" dirty="0" err="1"/>
              <a:t>ie</a:t>
            </a:r>
            <a:r>
              <a:rPr lang="en-US" dirty="0"/>
              <a:t> top up models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dirty="0"/>
              <a:t>Is this a geographic issue only and if so, where (</a:t>
            </a:r>
            <a:r>
              <a:rPr lang="en-US" dirty="0" err="1"/>
              <a:t>ie</a:t>
            </a:r>
            <a:r>
              <a:rPr lang="en-US" dirty="0"/>
              <a:t> South Korean content)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E1B652-EA28-77B7-0D2A-DFCACE670A58}"/>
              </a:ext>
            </a:extLst>
          </p:cNvPr>
          <p:cNvSpPr txBox="1"/>
          <p:nvPr/>
        </p:nvSpPr>
        <p:spPr>
          <a:xfrm>
            <a:off x="620486" y="295696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none" strike="noStrike" dirty="0">
                <a:solidFill>
                  <a:srgbClr val="555555"/>
                </a:solidFill>
                <a:effectLst/>
                <a:latin typeface="Liberation Serif"/>
              </a:rPr>
              <a:t>The Peering Model of the Future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24552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27615</TotalTime>
  <Words>420</Words>
  <Application>Microsoft Macintosh PowerPoint</Application>
  <PresentationFormat>Widescreen</PresentationFormat>
  <Paragraphs>33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Liberation Serif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Daley</dc:creator>
  <cp:lastModifiedBy>Mark Daley</cp:lastModifiedBy>
  <cp:revision>2</cp:revision>
  <cp:lastPrinted>2025-02-13T10:44:35Z</cp:lastPrinted>
  <dcterms:created xsi:type="dcterms:W3CDTF">2025-01-31T09:20:09Z</dcterms:created>
  <dcterms:modified xsi:type="dcterms:W3CDTF">2025-03-13T14:22:07Z</dcterms:modified>
</cp:coreProperties>
</file>