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9A39A-8C63-7C0D-B830-159929B5A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9DC50A-622B-04F1-E464-2CDF6D3EC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726DC-B81E-A513-F3A0-204386E7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741CE6-777E-5396-9F5B-B194546A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5879BE-D768-7D79-C3A1-A9E2AFC2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78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F205AF-A9ED-4599-087C-EECB6A18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9FC7A6-7F1E-9E85-E108-F228E3A4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14A1C6-0AFE-F240-79C0-3C7352E0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47E15-99D7-3D09-4967-2F557158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063236-ED47-33AA-31AF-1D92F888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43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5BE90F-FFE4-7307-E696-56D9C040C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2BF2B5-976C-4462-4BF0-D32B1D00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1A3CD-C4B8-0B6E-7C2B-6892CE3C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5B425D-AE0F-8A14-82B6-986BB35B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6E819-1EAD-78E9-7874-70C4D88D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08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211F8-02CE-F18C-6C28-5D5379DD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38BFE-F159-9F3F-4AEA-7036DC05B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EA5E8-162F-37D2-6599-171BDB8D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5265FB-C711-A9E0-0E70-581DDFF2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A0242-F241-8073-1219-9BF777CE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3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58E581-BDB8-B0C6-83BE-BD122CA3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B0CFE2-94A9-D58A-3476-C0E57F11C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8494B8-0DCA-0E4F-D20F-4CBA9110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757152-9FD5-9360-23BC-B4C7D57B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511A12-13E4-BDEA-884B-FD83352F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2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CC7E08-FFBC-9142-5E12-B4666F3C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5C9066-EBC1-E57E-539C-7DA8BAC1B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391264-9D3D-02DB-0BA8-367A1D5FF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3F31A2-6AF8-CA50-4AA5-D5C0C0B5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988106-78DB-E809-DE49-62AD9DF0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9B61E2-ABF9-C5DF-BEA5-9E8AFE00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79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3AF1F-F324-139C-F8E1-04838216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61713-9314-7433-8739-459EEBB5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B94FCC-7CE0-5B9F-914C-574230619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ABD9A8-D010-21C5-9685-C107485E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FB4FCB1-0169-AC33-243D-0A0ED001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A624D7-9847-4EB7-4756-4F12F446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CA38C8-E8EC-45ED-266F-1E11AF17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2874769-7EA4-9071-2B35-F1E2DD80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14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4B8272-88CB-D20B-DEFE-F2511ECB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EAAAFF-2F09-B8EF-0302-A13170BB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74F820-CC69-344F-814B-5223C529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BA9F6E-8CA1-A37F-FC29-5370590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85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F8909A-24AA-AC6E-E63B-24935C4A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8A1D93F-6425-DC47-0FE0-849F493A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04AFF6-B2D0-198C-6EDD-96B22867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61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53B17-DB93-0631-2552-89B92019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4BE4F2-92D8-BFE5-6DCC-213A6BD6D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117E0A-B708-299B-0FAD-9344E1562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C9D1B7-4ABD-E928-720F-0B884524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C79B8C-682B-1D73-39FF-7D5BA190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9A2AC6-CFB9-B871-B8BE-2413C753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64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87DE2-E43D-A8B7-7014-DAEE3343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7BB8EF-185C-E950-3227-BE5D1A915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C8232E-7220-1184-D3FC-39AD98E20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E89220-82AD-68AB-EF74-FA897379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B48BBA-030D-9292-0C70-47A1883D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35FCC6-F7BC-685A-DDF1-12197044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83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3D24F-3536-147C-204A-8B5C3823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090286-C175-A96B-D80D-0526F4490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174C89-B6FC-4E1B-D83B-C190BDC01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3D1D-7848-45F1-9307-7EDD33C185CF}" type="datetimeFigureOut">
              <a:rPr kumimoji="1" lang="ja-JP" altLang="en-US" smtClean="0"/>
              <a:t>2023/4/4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A5CB8-F815-1D91-9511-A6FD5FFC2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FA2A9B-4CAD-6DE2-00DD-EC0E2D352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BD54-2231-4C0F-A1ED-E082044F7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0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;g1799d95b706_17_52">
            <a:extLst>
              <a:ext uri="{FF2B5EF4-FFF2-40B4-BE49-F238E27FC236}">
                <a16:creationId xmlns:a16="http://schemas.microsoft.com/office/drawing/2014/main" id="{2CE037F1-90FD-288D-1427-54FB1EBB3E5A}"/>
              </a:ext>
            </a:extLst>
          </p:cNvPr>
          <p:cNvSpPr txBox="1"/>
          <p:nvPr/>
        </p:nvSpPr>
        <p:spPr>
          <a:xfrm>
            <a:off x="5402833" y="-33296"/>
            <a:ext cx="1027647" cy="52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3700"/>
            </a:pPr>
            <a:r>
              <a:rPr lang="en-US" altLang="ja-JP" sz="2800"/>
              <a:t>JPIX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3;g1799d95b706_17_52">
            <a:extLst>
              <a:ext uri="{FF2B5EF4-FFF2-40B4-BE49-F238E27FC236}">
                <a16:creationId xmlns:a16="http://schemas.microsoft.com/office/drawing/2014/main" id="{8B6D535D-87C4-D378-0E86-2681196C3FEE}"/>
              </a:ext>
            </a:extLst>
          </p:cNvPr>
          <p:cNvSpPr txBox="1"/>
          <p:nvPr/>
        </p:nvSpPr>
        <p:spPr>
          <a:xfrm rot="21599323">
            <a:off x="-39" y="0"/>
            <a:ext cx="1524000" cy="399900"/>
          </a:xfrm>
          <a:prstGeom prst="rect">
            <a:avLst/>
          </a:prstGeom>
          <a:solidFill>
            <a:srgbClr val="4A86E8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IXP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99;p4">
            <a:extLst>
              <a:ext uri="{FF2B5EF4-FFF2-40B4-BE49-F238E27FC236}">
                <a16:creationId xmlns:a16="http://schemas.microsoft.com/office/drawing/2014/main" id="{AF855469-65DD-22CE-3D4A-E22A20856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270821"/>
              </p:ext>
            </p:extLst>
          </p:nvPr>
        </p:nvGraphicFramePr>
        <p:xfrm>
          <a:off x="283780" y="491787"/>
          <a:ext cx="11603419" cy="50388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4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8197">
                  <a:extLst>
                    <a:ext uri="{9D8B030D-6E8A-4147-A177-3AD203B41FA5}">
                      <a16:colId xmlns:a16="http://schemas.microsoft.com/office/drawing/2014/main" val="3895148733"/>
                    </a:ext>
                  </a:extLst>
                </a:gridCol>
              </a:tblGrid>
              <a:tr h="3502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IX Name</a:t>
                      </a:r>
                      <a:endParaRPr sz="14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JPIX TOKYO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JPIX OSAKA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400" b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JPIX FUKUOKA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City, Country</a:t>
                      </a:r>
                      <a:endParaRPr sz="1400" b="1">
                        <a:latin typeface="メイリオ"/>
                        <a:ea typeface="メイリオ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Tokyo, Nagoya and Okinawa, Japan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Osaka and Nagoya, Japan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Fukuoka, Japan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4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Point of Presence</a:t>
                      </a:r>
                      <a:endParaRPr sz="14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KDDI TELEHOUSE</a:t>
                      </a:r>
                      <a: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Otemachi</a:t>
                      </a:r>
                      <a:endParaRPr kumimoji="1" lang="en-US" altLang="ja-JP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NTT DATA </a:t>
                      </a:r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Otemachi</a:t>
                      </a:r>
                      <a:endParaRPr kumimoji="1" lang="en-US" altLang="ja-JP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Comspace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Equinix TY2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AT Tokyo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COLT TDC1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メイリオ"/>
                          <a:ea typeface="メイリオ"/>
                        </a:rPr>
                        <a:t>NTT DATA Mitaka DC East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NTT COM </a:t>
                      </a:r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Nexcenter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DC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Otemachi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Place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Meitetsucom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DC</a:t>
                      </a:r>
                      <a:r>
                        <a:rPr kumimoji="1" lang="ja-JP" altLang="en-US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(Nagoya)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OCH</a:t>
                      </a:r>
                      <a: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DC (Okinawa)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MC-Digital Realty - NRT10</a:t>
                      </a: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NTT DATA </a:t>
                      </a:r>
                      <a:r>
                        <a:rPr kumimoji="1" lang="en-US" altLang="ja-JP" sz="1400" baseline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Dojima</a:t>
                      </a:r>
                      <a:b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aka. </a:t>
                      </a:r>
                      <a:r>
                        <a:rPr kumimoji="1" lang="en-US" altLang="ja-JP" sz="1400" baseline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Dojima</a:t>
                      </a:r>
                      <a: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Bldg. #4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KDDI TELEHOUSE Osaka 1&amp;2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Equinix OS1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b="0" i="0" u="none" strike="noStrike" baseline="0" noProof="0" err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Meitetsucom</a:t>
                      </a:r>
                      <a:r>
                        <a:rPr kumimoji="1"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DC (Nagoya)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NTT </a:t>
                      </a:r>
                      <a:r>
                        <a:rPr kumimoji="1" lang="en-US" altLang="ja-JP" sz="1400" b="0" i="0" u="none" strike="noStrike" baseline="0" noProof="0" err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Sonezaki</a:t>
                      </a:r>
                      <a:r>
                        <a:rPr kumimoji="1"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Data Center</a:t>
                      </a:r>
                      <a:b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en-US" altLang="ja-JP" sz="1400" b="0" i="0" u="none" strike="noStrike" baseline="0" noProof="0" err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Dojima</a:t>
                      </a:r>
                      <a: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Campus)</a:t>
                      </a:r>
                      <a:endParaRPr kumimoji="1" lang="en-US" altLang="ja-JP" sz="1400" baseline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1822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NTT </a:t>
                      </a:r>
                      <a:r>
                        <a:rPr kumimoji="1" lang="en-US" altLang="ja-JP" sz="1400" b="0" i="0" u="none" strike="noStrike" baseline="0" noProof="0" err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Sonezaki</a:t>
                      </a:r>
                      <a:r>
                        <a:rPr kumimoji="1"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Data Center</a:t>
                      </a:r>
                    </a:p>
                    <a:p>
                      <a:pPr marL="0" marR="0" lvl="0" indent="1822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MC-Digital Realty</a:t>
                      </a:r>
                      <a:r>
                        <a:rPr lang="en-US" altLang="ja-JP" sz="1400" b="0" i="0" u="none" strike="noStrike" baseline="0" noProof="0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Osaka - KIX11</a:t>
                      </a:r>
                      <a:endParaRPr lang="en-US" altLang="ja-JP" sz="1400" baseline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2245">
                        <a:buFont typeface="Arial" pitchFamily="34" charset="0"/>
                        <a:buChar char="•"/>
                      </a:pPr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QTnet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DC3</a:t>
                      </a:r>
                    </a:p>
                    <a:p>
                      <a:pPr marL="0" indent="182245">
                        <a:buFont typeface="Arial" pitchFamily="34" charset="0"/>
                        <a:buChar char="•"/>
                      </a:pP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AT Tokyo QC1</a:t>
                      </a: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5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# of connected ASNs</a:t>
                      </a:r>
                      <a:endParaRPr sz="14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ja-JP" sz="1400" u="none" strike="noStrike" cap="none">
                          <a:latin typeface="メイリオ"/>
                          <a:ea typeface="メイリオ"/>
                        </a:rPr>
                        <a:t>253</a:t>
                      </a:r>
                      <a:endParaRPr lang="en-US" altLang="ja-JP" sz="1400" u="none" strike="noStrike" cap="none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ja-JP" sz="1400" u="none" strike="noStrike" cap="none">
                          <a:latin typeface="メイリオ"/>
                          <a:ea typeface="メイリオ"/>
                        </a:rPr>
                        <a:t>89</a:t>
                      </a:r>
                      <a:endParaRPr lang="en-US" altLang="ja-JP" sz="1400" u="none" strike="noStrike" cap="none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altLang="ja-JP" sz="1400" u="none" strike="noStrike" cap="none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Just</a:t>
                      </a:r>
                      <a:r>
                        <a:rPr lang="ja-JP" altLang="en-US" sz="1400" u="none" strike="noStrike" cap="none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400" u="none" strike="noStrike" cap="none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opened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Peak Traffic</a:t>
                      </a:r>
                      <a:endParaRPr sz="14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>
                          <a:latin typeface="メイリオ"/>
                          <a:ea typeface="メイリオ"/>
                        </a:rPr>
                        <a:t>2.5Tbps</a:t>
                      </a:r>
                      <a:endParaRPr kumimoji="1" lang="ja-JP" altLang="en-US" sz="1400">
                        <a:latin typeface="メイリオ"/>
                        <a:ea typeface="メイリオ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1" lang="en-US" altLang="ja-JP" sz="1400">
                          <a:latin typeface="メイリオ"/>
                          <a:ea typeface="メイリオ"/>
                        </a:rPr>
                        <a:t>960Gbps</a:t>
                      </a:r>
                      <a:endParaRPr kumimoji="1" lang="ja-JP" altLang="en-US" sz="1400">
                        <a:latin typeface="メイリオ"/>
                        <a:ea typeface="メイリオ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400" u="none" strike="noStrike" cap="none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Just</a:t>
                      </a:r>
                      <a:r>
                        <a:rPr lang="ja-JP" altLang="en-US" sz="1400" u="none" strike="noStrike" cap="none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400" u="none" strike="noStrike" cap="none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opened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2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Route Servers</a:t>
                      </a:r>
                      <a:endParaRPr sz="1400" b="1">
                        <a:latin typeface="メイリオ"/>
                        <a:ea typeface="メイリオ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Yes (Cisco</a:t>
                      </a:r>
                      <a: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IOS-XE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Yes (Cisco</a:t>
                      </a:r>
                      <a:r>
                        <a:rPr kumimoji="1" lang="en-US" altLang="ja-JP" sz="14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IOS-XE</a:t>
                      </a:r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400" u="none" strike="noStrike" cap="none">
                          <a:latin typeface="メイリオ"/>
                          <a:ea typeface="メイリオ"/>
                        </a:rPr>
                        <a:t>No</a:t>
                      </a: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6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err="1">
                          <a:solidFill>
                            <a:srgbClr val="000000"/>
                          </a:solidFill>
                          <a:latin typeface="メイリオ"/>
                          <a:ea typeface="メイリオ"/>
                        </a:rPr>
                        <a:t>PeeringDB</a:t>
                      </a:r>
                      <a:endParaRPr sz="1400" b="1" err="1">
                        <a:solidFill>
                          <a:srgbClr val="000000"/>
                        </a:solidFill>
                        <a:latin typeface="メイリオ"/>
                        <a:ea typeface="メイリオ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0" u="sng">
                          <a:solidFill>
                            <a:srgbClr val="00206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https://www.peeringdb.com/ix/30</a:t>
                      </a:r>
                      <a:endParaRPr sz="1200" b="0" u="sng">
                        <a:solidFill>
                          <a:srgbClr val="00206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200" b="0" u="sng">
                          <a:solidFill>
                            <a:srgbClr val="00206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https://www.peeringdb.com/ix/564</a:t>
                      </a:r>
                      <a:endParaRPr sz="1200" b="0" u="sng">
                        <a:solidFill>
                          <a:srgbClr val="00206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200" b="0" u="sng">
                          <a:solidFill>
                            <a:srgbClr val="00206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https://www.peeringdb.com/ix/3721</a:t>
                      </a:r>
                      <a:endParaRPr sz="1200" b="0" u="sng">
                        <a:solidFill>
                          <a:srgbClr val="00206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Google Shape;60;p11">
            <a:extLst>
              <a:ext uri="{FF2B5EF4-FFF2-40B4-BE49-F238E27FC236}">
                <a16:creationId xmlns:a16="http://schemas.microsoft.com/office/drawing/2014/main" id="{D141E943-36BC-5DC8-D081-1969BB1CD008}"/>
              </a:ext>
            </a:extLst>
          </p:cNvPr>
          <p:cNvSpPr txBox="1"/>
          <p:nvPr/>
        </p:nvSpPr>
        <p:spPr>
          <a:xfrm>
            <a:off x="346128" y="5573607"/>
            <a:ext cx="6142000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indent="-762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updates</a:t>
            </a:r>
            <a:endParaRPr sz="1100"/>
          </a:p>
          <a:p>
            <a:pPr marL="266700" lvl="1" indent="-129779">
              <a:buSzPts val="16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peering to JPIX TOKYO via ARELION, </a:t>
            </a:r>
            <a:r>
              <a:rPr lang="en-US" sz="14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Megaport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IPTP etc.</a:t>
            </a:r>
          </a:p>
          <a:p>
            <a:pPr marL="266700" lvl="1" indent="-129779">
              <a:buSzPts val="1600"/>
              <a:buFont typeface="Arial"/>
              <a:buChar char="•"/>
            </a:pPr>
            <a:r>
              <a:rPr lang="en-US" altLang="ja-JP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IX switch in Nagoya can offer both JPIX TOKYO VLAN and OSAKA one.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100"/>
          </a:p>
          <a:p>
            <a:pPr marL="266700" lvl="1" indent="-129779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hamada@jpix.ad.jp, nanami@jpix.ad.jp, mugima@jpix.ad.jp, miao@jpix.ad.jp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図 7" descr="人の顔&#10;&#10;自動的に生成された説明">
            <a:extLst>
              <a:ext uri="{FF2B5EF4-FFF2-40B4-BE49-F238E27FC236}">
                <a16:creationId xmlns:a16="http://schemas.microsoft.com/office/drawing/2014/main" id="{452D5CFB-2837-7C94-E611-51D2B224A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907" y="5461838"/>
            <a:ext cx="949602" cy="1285414"/>
          </a:xfrm>
          <a:prstGeom prst="rect">
            <a:avLst/>
          </a:prstGeom>
        </p:spPr>
      </p:pic>
      <p:pic>
        <p:nvPicPr>
          <p:cNvPr id="9" name="図 8" descr="人, 屋内, 衣料, 男 が含まれている画像&#10;&#10;自動的に生成された説明">
            <a:extLst>
              <a:ext uri="{FF2B5EF4-FFF2-40B4-BE49-F238E27FC236}">
                <a16:creationId xmlns:a16="http://schemas.microsoft.com/office/drawing/2014/main" id="{E09EC474-31FA-16D5-6C3A-E6746A086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720" y="5464798"/>
            <a:ext cx="960577" cy="12982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0FD69CE-11AF-C78B-B3B5-E557A911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130" y="5471622"/>
            <a:ext cx="969287" cy="12859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A8C7025-98F7-E89A-F4A7-3F47C4C8DE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200" r="-1905"/>
          <a:stretch/>
        </p:blipFill>
        <p:spPr>
          <a:xfrm>
            <a:off x="10106143" y="5465378"/>
            <a:ext cx="969286" cy="13007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94DA9A-EBBF-20FF-9E7F-AD10D660DF5A}"/>
              </a:ext>
            </a:extLst>
          </p:cNvPr>
          <p:cNvSpPr txBox="1"/>
          <p:nvPr/>
        </p:nvSpPr>
        <p:spPr>
          <a:xfrm>
            <a:off x="6517750" y="6488612"/>
            <a:ext cx="1113003" cy="25391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err="1">
                <a:solidFill>
                  <a:schemeClr val="bg1"/>
                </a:solidFill>
              </a:rPr>
              <a:t>T.Hamada</a:t>
            </a:r>
            <a:endParaRPr kumimoji="1" lang="ja-JP" altLang="en-US" sz="1050" b="1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F822DA-1D77-8CE2-2F33-659424A641C4}"/>
              </a:ext>
            </a:extLst>
          </p:cNvPr>
          <p:cNvSpPr txBox="1"/>
          <p:nvPr/>
        </p:nvSpPr>
        <p:spPr>
          <a:xfrm>
            <a:off x="7853431" y="6488612"/>
            <a:ext cx="1063951" cy="25391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err="1">
                <a:solidFill>
                  <a:schemeClr val="bg1"/>
                </a:solidFill>
              </a:rPr>
              <a:t>K.</a:t>
            </a:r>
            <a:r>
              <a:rPr kumimoji="1" lang="en-US" altLang="ja-JP" sz="1050" b="1" err="1">
                <a:solidFill>
                  <a:schemeClr val="bg1"/>
                </a:solidFill>
              </a:rPr>
              <a:t>Nanami</a:t>
            </a:r>
            <a:endParaRPr kumimoji="1" lang="ja-JP" altLang="en-US" sz="1050" b="1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DB9C8E-FB86-714F-A040-61364B0BCB2E}"/>
              </a:ext>
            </a:extLst>
          </p:cNvPr>
          <p:cNvSpPr txBox="1"/>
          <p:nvPr/>
        </p:nvSpPr>
        <p:spPr>
          <a:xfrm>
            <a:off x="9034102" y="6503217"/>
            <a:ext cx="969286" cy="26161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Mugi</a:t>
            </a:r>
            <a:endParaRPr kumimoji="1" lang="ja-JP" altLang="en-US" sz="11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03A58F-16B6-6797-FA48-C151AB500D35}"/>
              </a:ext>
            </a:extLst>
          </p:cNvPr>
          <p:cNvSpPr txBox="1"/>
          <p:nvPr/>
        </p:nvSpPr>
        <p:spPr>
          <a:xfrm>
            <a:off x="10131960" y="6489959"/>
            <a:ext cx="969286" cy="276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Miao</a:t>
            </a:r>
            <a:endParaRPr kumimoji="1" lang="ja-JP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A304A467-2242-52C0-1796-547E88038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6408" y="0"/>
            <a:ext cx="1027647" cy="4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Office PowerPoint</Application>
  <PresentationFormat>ワイド画面</PresentationFormat>
  <Paragraphs>57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Mawatari Masataka</dc:creator>
  <cp:lastModifiedBy>Mawatari Masataka</cp:lastModifiedBy>
  <cp:revision>1</cp:revision>
  <dcterms:created xsi:type="dcterms:W3CDTF">2023-04-03T23:24:57Z</dcterms:created>
  <dcterms:modified xsi:type="dcterms:W3CDTF">2023-04-03T23:29:39Z</dcterms:modified>
</cp:coreProperties>
</file>