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sldIdLst>
    <p:sldId id="256" r:id="rId2"/>
    <p:sldId id="264" r:id="rId3"/>
    <p:sldId id="259" r:id="rId4"/>
    <p:sldId id="257" r:id="rId5"/>
    <p:sldId id="260" r:id="rId6"/>
    <p:sldId id="263" r:id="rId7"/>
    <p:sldId id="262" r:id="rId8"/>
    <p:sldId id="261"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LoRes 12 OT Bold" panose="02000606020000020004" pitchFamily="2" charset="77"/>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353"/>
    <a:srgbClr val="111111"/>
    <a:srgbClr val="4285F4"/>
    <a:srgbClr val="DB4437"/>
    <a:srgbClr val="0F9D58"/>
    <a:srgbClr val="F5B500"/>
    <a:srgbClr val="DDF1FC"/>
    <a:srgbClr val="CCECF9"/>
    <a:srgbClr val="2865D0"/>
    <a:srgbClr val="1653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15" autoAdjust="0"/>
    <p:restoredTop sz="89109" autoAdjust="0"/>
  </p:normalViewPr>
  <p:slideViewPr>
    <p:cSldViewPr snapToGrid="0">
      <p:cViewPr varScale="1">
        <p:scale>
          <a:sx n="142" d="100"/>
          <a:sy n="142" d="100"/>
        </p:scale>
        <p:origin x="208"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C3197-DEC7-43B4-9ADF-45DFF3E00C04}" type="datetimeFigureOut">
              <a:rPr lang="en-US" smtClean="0"/>
              <a:t>3/6/23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58B81-EAA4-42A4-B540-E56A210F8873}" type="slidenum">
              <a:rPr lang="en-US" smtClean="0"/>
              <a:t>‹#›</a:t>
            </a:fld>
            <a:endParaRPr lang="en-US"/>
          </a:p>
        </p:txBody>
      </p:sp>
    </p:spTree>
    <p:extLst>
      <p:ext uri="{BB962C8B-B14F-4D97-AF65-F5344CB8AC3E}">
        <p14:creationId xmlns:p14="http://schemas.microsoft.com/office/powerpoint/2010/main" val="2562727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Telegeography</a:t>
            </a:r>
            <a:endParaRPr lang="en-US" dirty="0"/>
          </a:p>
        </p:txBody>
      </p:sp>
      <p:sp>
        <p:nvSpPr>
          <p:cNvPr id="4" name="Slide Number Placeholder 3"/>
          <p:cNvSpPr>
            <a:spLocks noGrp="1"/>
          </p:cNvSpPr>
          <p:nvPr>
            <p:ph type="sldNum" sz="quarter" idx="5"/>
          </p:nvPr>
        </p:nvSpPr>
        <p:spPr/>
        <p:txBody>
          <a:bodyPr/>
          <a:lstStyle/>
          <a:p>
            <a:fld id="{F8F58B81-EAA4-42A4-B540-E56A210F8873}" type="slidenum">
              <a:rPr lang="en-US" smtClean="0"/>
              <a:t>3</a:t>
            </a:fld>
            <a:endParaRPr lang="en-US"/>
          </a:p>
        </p:txBody>
      </p:sp>
    </p:spTree>
    <p:extLst>
      <p:ext uri="{BB962C8B-B14F-4D97-AF65-F5344CB8AC3E}">
        <p14:creationId xmlns:p14="http://schemas.microsoft.com/office/powerpoint/2010/main" val="279775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growth of the peering community in Africa over the past 10 years.</a:t>
            </a:r>
            <a:br>
              <a:rPr lang="en-US" dirty="0"/>
            </a:br>
            <a:br>
              <a:rPr lang="en-US" dirty="0"/>
            </a:br>
            <a:r>
              <a:rPr lang="en-US" dirty="0"/>
              <a:t>South Africa is far ahead closely followed by Nigeria. The Southern region of Africa has seen the most growth.</a:t>
            </a:r>
          </a:p>
        </p:txBody>
      </p:sp>
      <p:sp>
        <p:nvSpPr>
          <p:cNvPr id="4" name="Slide Number Placeholder 3"/>
          <p:cNvSpPr>
            <a:spLocks noGrp="1"/>
          </p:cNvSpPr>
          <p:nvPr>
            <p:ph type="sldNum" sz="quarter" idx="5"/>
          </p:nvPr>
        </p:nvSpPr>
        <p:spPr/>
        <p:txBody>
          <a:bodyPr/>
          <a:lstStyle/>
          <a:p>
            <a:fld id="{F8F58B81-EAA4-42A4-B540-E56A210F8873}" type="slidenum">
              <a:rPr lang="en-US" smtClean="0"/>
              <a:t>4</a:t>
            </a:fld>
            <a:endParaRPr lang="en-US"/>
          </a:p>
        </p:txBody>
      </p:sp>
    </p:spTree>
    <p:extLst>
      <p:ext uri="{BB962C8B-B14F-4D97-AF65-F5344CB8AC3E}">
        <p14:creationId xmlns:p14="http://schemas.microsoft.com/office/powerpoint/2010/main" val="3393396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Reviewing the total traffic growth globally, noticing that Africa has seen significant growth over the years, and we anticipate this to increase.</a:t>
            </a:r>
          </a:p>
        </p:txBody>
      </p:sp>
      <p:sp>
        <p:nvSpPr>
          <p:cNvPr id="4" name="Slide Number Placeholder 3"/>
          <p:cNvSpPr>
            <a:spLocks noGrp="1"/>
          </p:cNvSpPr>
          <p:nvPr>
            <p:ph type="sldNum" sz="quarter" idx="5"/>
          </p:nvPr>
        </p:nvSpPr>
        <p:spPr/>
        <p:txBody>
          <a:bodyPr/>
          <a:lstStyle/>
          <a:p>
            <a:fld id="{F8F58B81-EAA4-42A4-B540-E56A210F8873}" type="slidenum">
              <a:rPr lang="en-US" smtClean="0"/>
              <a:t>5</a:t>
            </a:fld>
            <a:endParaRPr lang="en-US"/>
          </a:p>
        </p:txBody>
      </p:sp>
    </p:spTree>
    <p:extLst>
      <p:ext uri="{BB962C8B-B14F-4D97-AF65-F5344CB8AC3E}">
        <p14:creationId xmlns:p14="http://schemas.microsoft.com/office/powerpoint/2010/main" val="299916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https://www.statista.com/topics/9813/internet-usage-in-africa/#topicOverview</a:t>
            </a:r>
          </a:p>
        </p:txBody>
      </p:sp>
      <p:sp>
        <p:nvSpPr>
          <p:cNvPr id="4" name="Slide Number Placeholder 3"/>
          <p:cNvSpPr>
            <a:spLocks noGrp="1"/>
          </p:cNvSpPr>
          <p:nvPr>
            <p:ph type="sldNum" sz="quarter" idx="5"/>
          </p:nvPr>
        </p:nvSpPr>
        <p:spPr/>
        <p:txBody>
          <a:bodyPr/>
          <a:lstStyle/>
          <a:p>
            <a:fld id="{F8F58B81-EAA4-42A4-B540-E56A210F8873}" type="slidenum">
              <a:rPr lang="en-US" smtClean="0"/>
              <a:t>6</a:t>
            </a:fld>
            <a:endParaRPr lang="en-US"/>
          </a:p>
        </p:txBody>
      </p:sp>
    </p:spTree>
    <p:extLst>
      <p:ext uri="{BB962C8B-B14F-4D97-AF65-F5344CB8AC3E}">
        <p14:creationId xmlns:p14="http://schemas.microsoft.com/office/powerpoint/2010/main" val="2017273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58B81-EAA4-42A4-B540-E56A210F8873}" type="slidenum">
              <a:rPr lang="en-US" smtClean="0"/>
              <a:t>7</a:t>
            </a:fld>
            <a:endParaRPr lang="en-US"/>
          </a:p>
        </p:txBody>
      </p:sp>
    </p:spTree>
    <p:extLst>
      <p:ext uri="{BB962C8B-B14F-4D97-AF65-F5344CB8AC3E}">
        <p14:creationId xmlns:p14="http://schemas.microsoft.com/office/powerpoint/2010/main" val="1575047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Ending-Off with our ZANOG Dino</a:t>
            </a:r>
            <a:br>
              <a:rPr lang="en-US" dirty="0"/>
            </a:br>
            <a:br>
              <a:rPr lang="en-US" dirty="0"/>
            </a:br>
            <a:r>
              <a:rPr lang="en-US" dirty="0"/>
              <a:t>Please cut the internet Dino some slack, he is doing is best to keep us connected.</a:t>
            </a:r>
          </a:p>
        </p:txBody>
      </p:sp>
      <p:sp>
        <p:nvSpPr>
          <p:cNvPr id="4" name="Slide Number Placeholder 3"/>
          <p:cNvSpPr>
            <a:spLocks noGrp="1"/>
          </p:cNvSpPr>
          <p:nvPr>
            <p:ph type="sldNum" sz="quarter" idx="5"/>
          </p:nvPr>
        </p:nvSpPr>
        <p:spPr/>
        <p:txBody>
          <a:bodyPr/>
          <a:lstStyle/>
          <a:p>
            <a:fld id="{F8F58B81-EAA4-42A4-B540-E56A210F8873}" type="slidenum">
              <a:rPr lang="en-US" smtClean="0"/>
              <a:t>8</a:t>
            </a:fld>
            <a:endParaRPr lang="en-US"/>
          </a:p>
        </p:txBody>
      </p:sp>
    </p:spTree>
    <p:extLst>
      <p:ext uri="{BB962C8B-B14F-4D97-AF65-F5344CB8AC3E}">
        <p14:creationId xmlns:p14="http://schemas.microsoft.com/office/powerpoint/2010/main" val="359545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5F43D-07D1-18B9-4813-9DBE0D383765}"/>
              </a:ext>
            </a:extLst>
          </p:cNvPr>
          <p:cNvSpPr>
            <a:spLocks noGrp="1"/>
          </p:cNvSpPr>
          <p:nvPr>
            <p:ph type="ctrTitle"/>
          </p:nvPr>
        </p:nvSpPr>
        <p:spPr>
          <a:xfrm>
            <a:off x="1524000" y="1122363"/>
            <a:ext cx="9144000" cy="2387600"/>
          </a:xfrm>
        </p:spPr>
        <p:txBody>
          <a:bodyPr anchor="b"/>
          <a:lstStyle>
            <a:lvl1pPr algn="ctr">
              <a:defRPr sz="6000">
                <a:solidFill>
                  <a:srgbClr val="11111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5EB6661-D3F0-77A4-80DD-DA60B04B3660}"/>
              </a:ext>
            </a:extLst>
          </p:cNvPr>
          <p:cNvSpPr>
            <a:spLocks noGrp="1"/>
          </p:cNvSpPr>
          <p:nvPr>
            <p:ph type="subTitle" idx="1"/>
          </p:nvPr>
        </p:nvSpPr>
        <p:spPr>
          <a:xfrm>
            <a:off x="1524000" y="3602038"/>
            <a:ext cx="9144000" cy="1655762"/>
          </a:xfrm>
        </p:spPr>
        <p:txBody>
          <a:bodyPr/>
          <a:lstStyle>
            <a:lvl1pPr marL="0" indent="0" algn="ctr">
              <a:buNone/>
              <a:defRPr sz="2400">
                <a:solidFill>
                  <a:srgbClr val="11111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ED525BE-C33D-D36E-577C-460EFC2D26A8}"/>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87B1461-7EB5-4142-A87F-88ECA758DA87}" type="datetimeFigureOut">
              <a:rPr lang="en-US" smtClean="0"/>
              <a:pPr/>
              <a:t>3/6/23</a:t>
            </a:fld>
            <a:endParaRPr lang="en-US"/>
          </a:p>
        </p:txBody>
      </p:sp>
      <p:sp>
        <p:nvSpPr>
          <p:cNvPr id="5" name="Footer Placeholder 4">
            <a:extLst>
              <a:ext uri="{FF2B5EF4-FFF2-40B4-BE49-F238E27FC236}">
                <a16:creationId xmlns:a16="http://schemas.microsoft.com/office/drawing/2014/main" id="{972678E8-1B2D-D041-9DB5-F570A2560EE0}"/>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0203841-4F00-CFB1-D34B-DD816E369EDA}"/>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10B0F70-A95F-4DCE-90BF-CFAF3D96CF09}" type="slidenum">
              <a:rPr lang="en-US" smtClean="0"/>
              <a:pPr/>
              <a:t>‹#›</a:t>
            </a:fld>
            <a:endParaRPr lang="en-US"/>
          </a:p>
        </p:txBody>
      </p:sp>
    </p:spTree>
    <p:extLst>
      <p:ext uri="{BB962C8B-B14F-4D97-AF65-F5344CB8AC3E}">
        <p14:creationId xmlns:p14="http://schemas.microsoft.com/office/powerpoint/2010/main" val="3548925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7CBE6-B7A7-73C3-F5F6-2D0A0AAA857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9E20CED-5230-2C21-E8C0-B2A1B325832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9F1EE3-7FE0-1F26-E1E7-6B36BC3A285F}"/>
              </a:ext>
            </a:extLst>
          </p:cNvPr>
          <p:cNvSpPr>
            <a:spLocks noGrp="1"/>
          </p:cNvSpPr>
          <p:nvPr>
            <p:ph type="dt" sz="half" idx="10"/>
          </p:nvPr>
        </p:nvSpPr>
        <p:spPr/>
        <p:txBody>
          <a:bodyPr/>
          <a:lstStyle/>
          <a:p>
            <a:fld id="{C87B1461-7EB5-4142-A87F-88ECA758DA87}" type="datetimeFigureOut">
              <a:rPr lang="en-US" smtClean="0"/>
              <a:t>3/6/23</a:t>
            </a:fld>
            <a:endParaRPr lang="en-US"/>
          </a:p>
        </p:txBody>
      </p:sp>
      <p:sp>
        <p:nvSpPr>
          <p:cNvPr id="5" name="Footer Placeholder 4">
            <a:extLst>
              <a:ext uri="{FF2B5EF4-FFF2-40B4-BE49-F238E27FC236}">
                <a16:creationId xmlns:a16="http://schemas.microsoft.com/office/drawing/2014/main" id="{4E80DBB0-9B76-6C37-C99E-1E49E527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D34E44-7154-3D1D-25E2-427AECEE01E8}"/>
              </a:ext>
            </a:extLst>
          </p:cNvPr>
          <p:cNvSpPr>
            <a:spLocks noGrp="1"/>
          </p:cNvSpPr>
          <p:nvPr>
            <p:ph type="sldNum" sz="quarter" idx="12"/>
          </p:nvPr>
        </p:nvSpPr>
        <p:spPr/>
        <p:txBody>
          <a:bodyPr/>
          <a:lstStyle/>
          <a:p>
            <a:fld id="{010B0F70-A95F-4DCE-90BF-CFAF3D96CF09}" type="slidenum">
              <a:rPr lang="en-US" smtClean="0"/>
              <a:t>‹#›</a:t>
            </a:fld>
            <a:endParaRPr lang="en-US"/>
          </a:p>
        </p:txBody>
      </p:sp>
    </p:spTree>
    <p:extLst>
      <p:ext uri="{BB962C8B-B14F-4D97-AF65-F5344CB8AC3E}">
        <p14:creationId xmlns:p14="http://schemas.microsoft.com/office/powerpoint/2010/main" val="1566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854070-F4A4-1C32-3446-15F858B2739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5953D58-C164-C1C1-DF7F-3975DACC6E9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A8926C-86B3-3DA6-F327-D8080A33E5F8}"/>
              </a:ext>
            </a:extLst>
          </p:cNvPr>
          <p:cNvSpPr>
            <a:spLocks noGrp="1"/>
          </p:cNvSpPr>
          <p:nvPr>
            <p:ph type="dt" sz="half" idx="10"/>
          </p:nvPr>
        </p:nvSpPr>
        <p:spPr/>
        <p:txBody>
          <a:bodyPr/>
          <a:lstStyle/>
          <a:p>
            <a:fld id="{C87B1461-7EB5-4142-A87F-88ECA758DA87}" type="datetimeFigureOut">
              <a:rPr lang="en-US" smtClean="0"/>
              <a:t>3/6/23</a:t>
            </a:fld>
            <a:endParaRPr lang="en-US"/>
          </a:p>
        </p:txBody>
      </p:sp>
      <p:sp>
        <p:nvSpPr>
          <p:cNvPr id="5" name="Footer Placeholder 4">
            <a:extLst>
              <a:ext uri="{FF2B5EF4-FFF2-40B4-BE49-F238E27FC236}">
                <a16:creationId xmlns:a16="http://schemas.microsoft.com/office/drawing/2014/main" id="{10337196-FD16-E3B8-972A-ED6E7DBFC9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CEC6F-9E4E-587E-CB66-3BE1A94EFE2B}"/>
              </a:ext>
            </a:extLst>
          </p:cNvPr>
          <p:cNvSpPr>
            <a:spLocks noGrp="1"/>
          </p:cNvSpPr>
          <p:nvPr>
            <p:ph type="sldNum" sz="quarter" idx="12"/>
          </p:nvPr>
        </p:nvSpPr>
        <p:spPr/>
        <p:txBody>
          <a:bodyPr/>
          <a:lstStyle/>
          <a:p>
            <a:fld id="{010B0F70-A95F-4DCE-90BF-CFAF3D96CF09}" type="slidenum">
              <a:rPr lang="en-US" smtClean="0"/>
              <a:t>‹#›</a:t>
            </a:fld>
            <a:endParaRPr lang="en-US"/>
          </a:p>
        </p:txBody>
      </p:sp>
    </p:spTree>
    <p:extLst>
      <p:ext uri="{BB962C8B-B14F-4D97-AF65-F5344CB8AC3E}">
        <p14:creationId xmlns:p14="http://schemas.microsoft.com/office/powerpoint/2010/main" val="4293745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C6AF2-3F2E-A947-A588-27004DADD876}"/>
              </a:ext>
            </a:extLst>
          </p:cNvPr>
          <p:cNvSpPr>
            <a:spLocks noGrp="1"/>
          </p:cNvSpPr>
          <p:nvPr>
            <p:ph type="title"/>
          </p:nvPr>
        </p:nvSpPr>
        <p:spPr/>
        <p:txBody>
          <a:bodyPr>
            <a:normAutofit/>
          </a:bodyPr>
          <a:lstStyle>
            <a:lvl1pPr>
              <a:defRPr sz="4800">
                <a:solidFill>
                  <a:srgbClr val="11111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8E92346B-6C05-F68D-33F2-BBE19DB878F9}"/>
              </a:ext>
            </a:extLst>
          </p:cNvPr>
          <p:cNvSpPr>
            <a:spLocks noGrp="1"/>
          </p:cNvSpPr>
          <p:nvPr>
            <p:ph idx="1"/>
          </p:nvPr>
        </p:nvSpPr>
        <p:spPr/>
        <p:txBody>
          <a:bodyPr/>
          <a:lstStyle>
            <a:lvl1pPr>
              <a:defRPr>
                <a:solidFill>
                  <a:srgbClr val="111111"/>
                </a:solidFill>
                <a:latin typeface="Arial" panose="020B0604020202020204" pitchFamily="34" charset="0"/>
                <a:cs typeface="Arial" panose="020B0604020202020204" pitchFamily="34" charset="0"/>
              </a:defRPr>
            </a:lvl1pPr>
            <a:lvl2pPr>
              <a:defRPr>
                <a:solidFill>
                  <a:srgbClr val="111111"/>
                </a:solidFill>
                <a:latin typeface="Arial" panose="020B0604020202020204" pitchFamily="34" charset="0"/>
                <a:cs typeface="Arial" panose="020B0604020202020204" pitchFamily="34" charset="0"/>
              </a:defRPr>
            </a:lvl2pPr>
            <a:lvl3pPr>
              <a:defRPr>
                <a:solidFill>
                  <a:srgbClr val="111111"/>
                </a:solidFill>
                <a:latin typeface="Arial" panose="020B0604020202020204" pitchFamily="34" charset="0"/>
                <a:cs typeface="Arial" panose="020B0604020202020204" pitchFamily="34" charset="0"/>
              </a:defRPr>
            </a:lvl3pPr>
            <a:lvl4pPr>
              <a:defRPr>
                <a:solidFill>
                  <a:srgbClr val="111111"/>
                </a:solidFill>
                <a:latin typeface="Arial" panose="020B0604020202020204" pitchFamily="34" charset="0"/>
                <a:cs typeface="Arial" panose="020B0604020202020204" pitchFamily="34" charset="0"/>
              </a:defRPr>
            </a:lvl4pPr>
            <a:lvl5pPr>
              <a:defRPr>
                <a:solidFill>
                  <a:srgbClr val="11111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98448D-3DA8-8D31-7D50-99AAE2009397}"/>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87B1461-7EB5-4142-A87F-88ECA758DA87}" type="datetimeFigureOut">
              <a:rPr lang="en-US" smtClean="0"/>
              <a:pPr/>
              <a:t>3/6/23</a:t>
            </a:fld>
            <a:endParaRPr lang="en-US"/>
          </a:p>
        </p:txBody>
      </p:sp>
      <p:sp>
        <p:nvSpPr>
          <p:cNvPr id="5" name="Footer Placeholder 4">
            <a:extLst>
              <a:ext uri="{FF2B5EF4-FFF2-40B4-BE49-F238E27FC236}">
                <a16:creationId xmlns:a16="http://schemas.microsoft.com/office/drawing/2014/main" id="{462E61D8-1477-6A03-D6F1-862DADF99FD0}"/>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A1FE1F85-3777-B9E9-BBA9-181C6BB782D8}"/>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10B0F70-A95F-4DCE-90BF-CFAF3D96CF09}" type="slidenum">
              <a:rPr lang="en-US" smtClean="0"/>
              <a:pPr/>
              <a:t>‹#›</a:t>
            </a:fld>
            <a:endParaRPr lang="en-US"/>
          </a:p>
        </p:txBody>
      </p:sp>
    </p:spTree>
    <p:extLst>
      <p:ext uri="{BB962C8B-B14F-4D97-AF65-F5344CB8AC3E}">
        <p14:creationId xmlns:p14="http://schemas.microsoft.com/office/powerpoint/2010/main" val="146131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DA6B-603F-C4B7-153F-797907E874CA}"/>
              </a:ext>
            </a:extLst>
          </p:cNvPr>
          <p:cNvSpPr>
            <a:spLocks noGrp="1"/>
          </p:cNvSpPr>
          <p:nvPr>
            <p:ph type="title"/>
          </p:nvPr>
        </p:nvSpPr>
        <p:spPr>
          <a:xfrm>
            <a:off x="831850" y="1709738"/>
            <a:ext cx="10515600" cy="2852737"/>
          </a:xfrm>
        </p:spPr>
        <p:txBody>
          <a:bodyPr anchor="b"/>
          <a:lstStyle>
            <a:lvl1pPr>
              <a:defRPr sz="6000">
                <a:solidFill>
                  <a:srgbClr val="11111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A39ACEC-A9B3-31C0-C5DF-191466E963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CC5E6FF-CF9C-BDB4-231C-FCEF28B20AF1}"/>
              </a:ext>
            </a:extLst>
          </p:cNvPr>
          <p:cNvSpPr>
            <a:spLocks noGrp="1"/>
          </p:cNvSpPr>
          <p:nvPr>
            <p:ph type="dt" sz="half" idx="10"/>
          </p:nvPr>
        </p:nvSpPr>
        <p:spPr/>
        <p:txBody>
          <a:bodyPr/>
          <a:lstStyle/>
          <a:p>
            <a:fld id="{C87B1461-7EB5-4142-A87F-88ECA758DA87}" type="datetimeFigureOut">
              <a:rPr lang="en-US" smtClean="0"/>
              <a:t>3/6/23</a:t>
            </a:fld>
            <a:endParaRPr lang="en-US"/>
          </a:p>
        </p:txBody>
      </p:sp>
      <p:sp>
        <p:nvSpPr>
          <p:cNvPr id="5" name="Footer Placeholder 4">
            <a:extLst>
              <a:ext uri="{FF2B5EF4-FFF2-40B4-BE49-F238E27FC236}">
                <a16:creationId xmlns:a16="http://schemas.microsoft.com/office/drawing/2014/main" id="{85C23275-E4CD-84C6-FA9E-42A2998851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94062B-0749-CB50-7A2D-6D2B7A769C5F}"/>
              </a:ext>
            </a:extLst>
          </p:cNvPr>
          <p:cNvSpPr>
            <a:spLocks noGrp="1"/>
          </p:cNvSpPr>
          <p:nvPr>
            <p:ph type="sldNum" sz="quarter" idx="12"/>
          </p:nvPr>
        </p:nvSpPr>
        <p:spPr/>
        <p:txBody>
          <a:bodyPr/>
          <a:lstStyle/>
          <a:p>
            <a:fld id="{010B0F70-A95F-4DCE-90BF-CFAF3D96CF09}" type="slidenum">
              <a:rPr lang="en-US" smtClean="0"/>
              <a:t>‹#›</a:t>
            </a:fld>
            <a:endParaRPr lang="en-US"/>
          </a:p>
        </p:txBody>
      </p:sp>
    </p:spTree>
    <p:extLst>
      <p:ext uri="{BB962C8B-B14F-4D97-AF65-F5344CB8AC3E}">
        <p14:creationId xmlns:p14="http://schemas.microsoft.com/office/powerpoint/2010/main" val="1672358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A4528-AD64-7BD0-C805-D31C7379B817}"/>
              </a:ext>
            </a:extLst>
          </p:cNvPr>
          <p:cNvSpPr>
            <a:spLocks noGrp="1"/>
          </p:cNvSpPr>
          <p:nvPr>
            <p:ph type="title"/>
          </p:nvPr>
        </p:nvSpPr>
        <p:spPr/>
        <p:txBody>
          <a:bodyPr/>
          <a:lstStyle>
            <a:lvl1pPr>
              <a:defRPr>
                <a:solidFill>
                  <a:srgbClr val="11111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BADEF918-9627-B033-798C-9132146C62E2}"/>
              </a:ext>
            </a:extLst>
          </p:cNvPr>
          <p:cNvSpPr>
            <a:spLocks noGrp="1"/>
          </p:cNvSpPr>
          <p:nvPr>
            <p:ph sz="half" idx="1"/>
          </p:nvPr>
        </p:nvSpPr>
        <p:spPr>
          <a:xfrm>
            <a:off x="838200" y="1825625"/>
            <a:ext cx="5181600" cy="4351338"/>
          </a:xfrm>
        </p:spPr>
        <p:txBody>
          <a:bodyPr/>
          <a:lstStyle>
            <a:lvl1pPr>
              <a:defRPr>
                <a:solidFill>
                  <a:srgbClr val="111111"/>
                </a:solidFill>
              </a:defRPr>
            </a:lvl1pPr>
            <a:lvl2pPr>
              <a:defRPr>
                <a:solidFill>
                  <a:srgbClr val="111111"/>
                </a:solidFill>
              </a:defRPr>
            </a:lvl2pPr>
            <a:lvl3pPr>
              <a:defRPr>
                <a:solidFill>
                  <a:srgbClr val="111111"/>
                </a:solidFill>
              </a:defRPr>
            </a:lvl3pPr>
            <a:lvl4pPr>
              <a:defRPr>
                <a:solidFill>
                  <a:srgbClr val="111111"/>
                </a:solidFill>
              </a:defRPr>
            </a:lvl4pPr>
            <a:lvl5pPr>
              <a:defRPr>
                <a:solidFill>
                  <a:srgbClr val="11111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E5B9612-7596-2EAE-F8D6-924E2D1359FB}"/>
              </a:ext>
            </a:extLst>
          </p:cNvPr>
          <p:cNvSpPr>
            <a:spLocks noGrp="1"/>
          </p:cNvSpPr>
          <p:nvPr>
            <p:ph sz="half" idx="2"/>
          </p:nvPr>
        </p:nvSpPr>
        <p:spPr>
          <a:xfrm>
            <a:off x="6172200" y="1825625"/>
            <a:ext cx="5181600" cy="4351338"/>
          </a:xfrm>
        </p:spPr>
        <p:txBody>
          <a:bodyPr/>
          <a:lstStyle>
            <a:lvl1pPr>
              <a:defRPr>
                <a:solidFill>
                  <a:srgbClr val="111111"/>
                </a:solidFill>
              </a:defRPr>
            </a:lvl1pPr>
            <a:lvl2pPr>
              <a:defRPr>
                <a:solidFill>
                  <a:srgbClr val="111111"/>
                </a:solidFill>
              </a:defRPr>
            </a:lvl2pPr>
            <a:lvl3pPr>
              <a:defRPr>
                <a:solidFill>
                  <a:srgbClr val="111111"/>
                </a:solidFill>
              </a:defRPr>
            </a:lvl3pPr>
            <a:lvl4pPr>
              <a:defRPr>
                <a:solidFill>
                  <a:srgbClr val="111111"/>
                </a:solidFill>
              </a:defRPr>
            </a:lvl4pPr>
            <a:lvl5pPr>
              <a:defRPr>
                <a:solidFill>
                  <a:srgbClr val="11111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E9B2796-73E9-3FE3-BD42-E482D35EB199}"/>
              </a:ext>
            </a:extLst>
          </p:cNvPr>
          <p:cNvSpPr>
            <a:spLocks noGrp="1"/>
          </p:cNvSpPr>
          <p:nvPr>
            <p:ph type="dt" sz="half" idx="10"/>
          </p:nvPr>
        </p:nvSpPr>
        <p:spPr/>
        <p:txBody>
          <a:bodyPr/>
          <a:lstStyle/>
          <a:p>
            <a:fld id="{C87B1461-7EB5-4142-A87F-88ECA758DA87}" type="datetimeFigureOut">
              <a:rPr lang="en-US" smtClean="0"/>
              <a:t>3/6/23</a:t>
            </a:fld>
            <a:endParaRPr lang="en-US"/>
          </a:p>
        </p:txBody>
      </p:sp>
      <p:sp>
        <p:nvSpPr>
          <p:cNvPr id="6" name="Footer Placeholder 5">
            <a:extLst>
              <a:ext uri="{FF2B5EF4-FFF2-40B4-BE49-F238E27FC236}">
                <a16:creationId xmlns:a16="http://schemas.microsoft.com/office/drawing/2014/main" id="{C172EE08-3895-A29D-A9B8-157791A536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6B5807-5A42-3092-2754-4FAD686378EA}"/>
              </a:ext>
            </a:extLst>
          </p:cNvPr>
          <p:cNvSpPr>
            <a:spLocks noGrp="1"/>
          </p:cNvSpPr>
          <p:nvPr>
            <p:ph type="sldNum" sz="quarter" idx="12"/>
          </p:nvPr>
        </p:nvSpPr>
        <p:spPr/>
        <p:txBody>
          <a:bodyPr/>
          <a:lstStyle/>
          <a:p>
            <a:fld id="{010B0F70-A95F-4DCE-90BF-CFAF3D96CF09}" type="slidenum">
              <a:rPr lang="en-US" smtClean="0"/>
              <a:t>‹#›</a:t>
            </a:fld>
            <a:endParaRPr lang="en-US"/>
          </a:p>
        </p:txBody>
      </p:sp>
    </p:spTree>
    <p:extLst>
      <p:ext uri="{BB962C8B-B14F-4D97-AF65-F5344CB8AC3E}">
        <p14:creationId xmlns:p14="http://schemas.microsoft.com/office/powerpoint/2010/main" val="98818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4179-090A-CD0F-5EB3-86F6A75CB57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F3958B9-35DB-3FFC-A530-C145973FE0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131E372-7E05-4A9B-FD62-F8002702453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E567819-FCF8-F3D4-8BD1-5DCBFB2A3D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4A7A1BD-7D56-1960-F5E5-F15E3F90497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BD84818-D399-4820-FA3C-51A6D36D3EB8}"/>
              </a:ext>
            </a:extLst>
          </p:cNvPr>
          <p:cNvSpPr>
            <a:spLocks noGrp="1"/>
          </p:cNvSpPr>
          <p:nvPr>
            <p:ph type="dt" sz="half" idx="10"/>
          </p:nvPr>
        </p:nvSpPr>
        <p:spPr/>
        <p:txBody>
          <a:bodyPr/>
          <a:lstStyle/>
          <a:p>
            <a:fld id="{C87B1461-7EB5-4142-A87F-88ECA758DA87}" type="datetimeFigureOut">
              <a:rPr lang="en-US" smtClean="0"/>
              <a:t>3/6/23</a:t>
            </a:fld>
            <a:endParaRPr lang="en-US"/>
          </a:p>
        </p:txBody>
      </p:sp>
      <p:sp>
        <p:nvSpPr>
          <p:cNvPr id="8" name="Footer Placeholder 7">
            <a:extLst>
              <a:ext uri="{FF2B5EF4-FFF2-40B4-BE49-F238E27FC236}">
                <a16:creationId xmlns:a16="http://schemas.microsoft.com/office/drawing/2014/main" id="{8153C809-1DA5-4B9B-9FD7-201424CBC3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AC778F-8AA5-AF1B-63BD-C83B6BE022E0}"/>
              </a:ext>
            </a:extLst>
          </p:cNvPr>
          <p:cNvSpPr>
            <a:spLocks noGrp="1"/>
          </p:cNvSpPr>
          <p:nvPr>
            <p:ph type="sldNum" sz="quarter" idx="12"/>
          </p:nvPr>
        </p:nvSpPr>
        <p:spPr/>
        <p:txBody>
          <a:bodyPr/>
          <a:lstStyle/>
          <a:p>
            <a:fld id="{010B0F70-A95F-4DCE-90BF-CFAF3D96CF09}" type="slidenum">
              <a:rPr lang="en-US" smtClean="0"/>
              <a:t>‹#›</a:t>
            </a:fld>
            <a:endParaRPr lang="en-US"/>
          </a:p>
        </p:txBody>
      </p:sp>
    </p:spTree>
    <p:extLst>
      <p:ext uri="{BB962C8B-B14F-4D97-AF65-F5344CB8AC3E}">
        <p14:creationId xmlns:p14="http://schemas.microsoft.com/office/powerpoint/2010/main" val="80145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7D8B-181B-8C33-7065-106B07CE936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9B2D7DA-DB3D-FCF8-9C1A-9F88AB7CB0BB}"/>
              </a:ext>
            </a:extLst>
          </p:cNvPr>
          <p:cNvSpPr>
            <a:spLocks noGrp="1"/>
          </p:cNvSpPr>
          <p:nvPr>
            <p:ph type="dt" sz="half" idx="10"/>
          </p:nvPr>
        </p:nvSpPr>
        <p:spPr/>
        <p:txBody>
          <a:bodyPr/>
          <a:lstStyle/>
          <a:p>
            <a:fld id="{C87B1461-7EB5-4142-A87F-88ECA758DA87}" type="datetimeFigureOut">
              <a:rPr lang="en-US" smtClean="0"/>
              <a:t>3/6/23</a:t>
            </a:fld>
            <a:endParaRPr lang="en-US"/>
          </a:p>
        </p:txBody>
      </p:sp>
      <p:sp>
        <p:nvSpPr>
          <p:cNvPr id="4" name="Footer Placeholder 3">
            <a:extLst>
              <a:ext uri="{FF2B5EF4-FFF2-40B4-BE49-F238E27FC236}">
                <a16:creationId xmlns:a16="http://schemas.microsoft.com/office/drawing/2014/main" id="{45D93D98-7E60-CC97-FF35-68BD6AF9FB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6FD526-97F5-DB1B-CA18-14D61EDB19E0}"/>
              </a:ext>
            </a:extLst>
          </p:cNvPr>
          <p:cNvSpPr>
            <a:spLocks noGrp="1"/>
          </p:cNvSpPr>
          <p:nvPr>
            <p:ph type="sldNum" sz="quarter" idx="12"/>
          </p:nvPr>
        </p:nvSpPr>
        <p:spPr/>
        <p:txBody>
          <a:bodyPr/>
          <a:lstStyle/>
          <a:p>
            <a:fld id="{010B0F70-A95F-4DCE-90BF-CFAF3D96CF09}" type="slidenum">
              <a:rPr lang="en-US" smtClean="0"/>
              <a:t>‹#›</a:t>
            </a:fld>
            <a:endParaRPr lang="en-US"/>
          </a:p>
        </p:txBody>
      </p:sp>
    </p:spTree>
    <p:extLst>
      <p:ext uri="{BB962C8B-B14F-4D97-AF65-F5344CB8AC3E}">
        <p14:creationId xmlns:p14="http://schemas.microsoft.com/office/powerpoint/2010/main" val="61510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357603-2A6B-BB2B-5A86-CE7A404544BE}"/>
              </a:ext>
            </a:extLst>
          </p:cNvPr>
          <p:cNvSpPr>
            <a:spLocks noGrp="1"/>
          </p:cNvSpPr>
          <p:nvPr>
            <p:ph type="dt" sz="half" idx="10"/>
          </p:nvPr>
        </p:nvSpPr>
        <p:spPr/>
        <p:txBody>
          <a:bodyPr/>
          <a:lstStyle/>
          <a:p>
            <a:fld id="{C87B1461-7EB5-4142-A87F-88ECA758DA87}" type="datetimeFigureOut">
              <a:rPr lang="en-US" smtClean="0"/>
              <a:t>3/6/23</a:t>
            </a:fld>
            <a:endParaRPr lang="en-US"/>
          </a:p>
        </p:txBody>
      </p:sp>
      <p:sp>
        <p:nvSpPr>
          <p:cNvPr id="3" name="Footer Placeholder 2">
            <a:extLst>
              <a:ext uri="{FF2B5EF4-FFF2-40B4-BE49-F238E27FC236}">
                <a16:creationId xmlns:a16="http://schemas.microsoft.com/office/drawing/2014/main" id="{AA967CFD-CBDB-2732-CC3A-862446659D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16C587-AF2F-0E25-7743-FE3D87ACC9BA}"/>
              </a:ext>
            </a:extLst>
          </p:cNvPr>
          <p:cNvSpPr>
            <a:spLocks noGrp="1"/>
          </p:cNvSpPr>
          <p:nvPr>
            <p:ph type="sldNum" sz="quarter" idx="12"/>
          </p:nvPr>
        </p:nvSpPr>
        <p:spPr/>
        <p:txBody>
          <a:bodyPr/>
          <a:lstStyle/>
          <a:p>
            <a:fld id="{010B0F70-A95F-4DCE-90BF-CFAF3D96CF09}" type="slidenum">
              <a:rPr lang="en-US" smtClean="0"/>
              <a:t>‹#›</a:t>
            </a:fld>
            <a:endParaRPr lang="en-US"/>
          </a:p>
        </p:txBody>
      </p:sp>
    </p:spTree>
    <p:extLst>
      <p:ext uri="{BB962C8B-B14F-4D97-AF65-F5344CB8AC3E}">
        <p14:creationId xmlns:p14="http://schemas.microsoft.com/office/powerpoint/2010/main" val="24615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191E-A1A9-F250-6B4A-0BD016A8EC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AB9FCBE-47C7-57A1-FD4F-406921990D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2BD92D3-8CA7-9494-4792-32C5EE6F4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872C26-8CBE-382B-9A82-C377991AE69B}"/>
              </a:ext>
            </a:extLst>
          </p:cNvPr>
          <p:cNvSpPr>
            <a:spLocks noGrp="1"/>
          </p:cNvSpPr>
          <p:nvPr>
            <p:ph type="dt" sz="half" idx="10"/>
          </p:nvPr>
        </p:nvSpPr>
        <p:spPr/>
        <p:txBody>
          <a:bodyPr/>
          <a:lstStyle/>
          <a:p>
            <a:fld id="{C87B1461-7EB5-4142-A87F-88ECA758DA87}" type="datetimeFigureOut">
              <a:rPr lang="en-US" smtClean="0"/>
              <a:t>3/6/23</a:t>
            </a:fld>
            <a:endParaRPr lang="en-US"/>
          </a:p>
        </p:txBody>
      </p:sp>
      <p:sp>
        <p:nvSpPr>
          <p:cNvPr id="6" name="Footer Placeholder 5">
            <a:extLst>
              <a:ext uri="{FF2B5EF4-FFF2-40B4-BE49-F238E27FC236}">
                <a16:creationId xmlns:a16="http://schemas.microsoft.com/office/drawing/2014/main" id="{4219759D-C0EE-F88A-0841-20A6807873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2B5E0E-AC59-ED6E-C2DA-635425119856}"/>
              </a:ext>
            </a:extLst>
          </p:cNvPr>
          <p:cNvSpPr>
            <a:spLocks noGrp="1"/>
          </p:cNvSpPr>
          <p:nvPr>
            <p:ph type="sldNum" sz="quarter" idx="12"/>
          </p:nvPr>
        </p:nvSpPr>
        <p:spPr/>
        <p:txBody>
          <a:bodyPr/>
          <a:lstStyle/>
          <a:p>
            <a:fld id="{010B0F70-A95F-4DCE-90BF-CFAF3D96CF09}" type="slidenum">
              <a:rPr lang="en-US" smtClean="0"/>
              <a:t>‹#›</a:t>
            </a:fld>
            <a:endParaRPr lang="en-US"/>
          </a:p>
        </p:txBody>
      </p:sp>
    </p:spTree>
    <p:extLst>
      <p:ext uri="{BB962C8B-B14F-4D97-AF65-F5344CB8AC3E}">
        <p14:creationId xmlns:p14="http://schemas.microsoft.com/office/powerpoint/2010/main" val="2902221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7C7B-8CE0-CF1A-A3ED-2563971996B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35AE015-6393-985D-822B-344A33CE65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75BBE5-9612-50BB-0896-37C1201FF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4E28857-A9EE-738A-43AF-2F037F8B322F}"/>
              </a:ext>
            </a:extLst>
          </p:cNvPr>
          <p:cNvSpPr>
            <a:spLocks noGrp="1"/>
          </p:cNvSpPr>
          <p:nvPr>
            <p:ph type="dt" sz="half" idx="10"/>
          </p:nvPr>
        </p:nvSpPr>
        <p:spPr/>
        <p:txBody>
          <a:bodyPr/>
          <a:lstStyle/>
          <a:p>
            <a:fld id="{C87B1461-7EB5-4142-A87F-88ECA758DA87}" type="datetimeFigureOut">
              <a:rPr lang="en-US" smtClean="0"/>
              <a:t>3/6/23</a:t>
            </a:fld>
            <a:endParaRPr lang="en-US"/>
          </a:p>
        </p:txBody>
      </p:sp>
      <p:sp>
        <p:nvSpPr>
          <p:cNvPr id="6" name="Footer Placeholder 5">
            <a:extLst>
              <a:ext uri="{FF2B5EF4-FFF2-40B4-BE49-F238E27FC236}">
                <a16:creationId xmlns:a16="http://schemas.microsoft.com/office/drawing/2014/main" id="{50A5423E-DEBA-68DF-A404-75AE7FDA20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800041-3F00-EE07-02C0-84E53A286CB4}"/>
              </a:ext>
            </a:extLst>
          </p:cNvPr>
          <p:cNvSpPr>
            <a:spLocks noGrp="1"/>
          </p:cNvSpPr>
          <p:nvPr>
            <p:ph type="sldNum" sz="quarter" idx="12"/>
          </p:nvPr>
        </p:nvSpPr>
        <p:spPr/>
        <p:txBody>
          <a:bodyPr/>
          <a:lstStyle/>
          <a:p>
            <a:fld id="{010B0F70-A95F-4DCE-90BF-CFAF3D96CF09}" type="slidenum">
              <a:rPr lang="en-US" smtClean="0"/>
              <a:t>‹#›</a:t>
            </a:fld>
            <a:endParaRPr lang="en-US"/>
          </a:p>
        </p:txBody>
      </p:sp>
    </p:spTree>
    <p:extLst>
      <p:ext uri="{BB962C8B-B14F-4D97-AF65-F5344CB8AC3E}">
        <p14:creationId xmlns:p14="http://schemas.microsoft.com/office/powerpoint/2010/main" val="2215291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178485-3E5B-4D40-AC4A-94636A2BF72C}"/>
              </a:ext>
            </a:extLst>
          </p:cNvPr>
          <p:cNvSpPr>
            <a:spLocks noGrp="1"/>
          </p:cNvSpPr>
          <p:nvPr>
            <p:ph type="title"/>
          </p:nvPr>
        </p:nvSpPr>
        <p:spPr>
          <a:xfrm>
            <a:off x="592392" y="365125"/>
            <a:ext cx="11078497" cy="1080217"/>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64DC9A3-B080-13A3-EC1C-93D8BF680F34}"/>
              </a:ext>
            </a:extLst>
          </p:cNvPr>
          <p:cNvSpPr>
            <a:spLocks noGrp="1"/>
          </p:cNvSpPr>
          <p:nvPr>
            <p:ph type="body" idx="1"/>
          </p:nvPr>
        </p:nvSpPr>
        <p:spPr>
          <a:xfrm>
            <a:off x="592392" y="1622323"/>
            <a:ext cx="11078497" cy="455464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3514BC-91E4-B556-0B4C-7A0688AA04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87B1461-7EB5-4142-A87F-88ECA758DA87}" type="datetimeFigureOut">
              <a:rPr lang="en-US" smtClean="0"/>
              <a:pPr/>
              <a:t>3/6/23</a:t>
            </a:fld>
            <a:endParaRPr lang="en-US"/>
          </a:p>
        </p:txBody>
      </p:sp>
      <p:sp>
        <p:nvSpPr>
          <p:cNvPr id="5" name="Footer Placeholder 4">
            <a:extLst>
              <a:ext uri="{FF2B5EF4-FFF2-40B4-BE49-F238E27FC236}">
                <a16:creationId xmlns:a16="http://schemas.microsoft.com/office/drawing/2014/main" id="{21898DCB-7CC2-F039-6980-046CAADA22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6A454EDE-4BC1-80B0-371C-61E722948E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10B0F70-A95F-4DCE-90BF-CFAF3D96CF09}" type="slidenum">
              <a:rPr lang="en-US" smtClean="0"/>
              <a:pPr/>
              <a:t>‹#›</a:t>
            </a:fld>
            <a:endParaRPr lang="en-US"/>
          </a:p>
        </p:txBody>
      </p:sp>
    </p:spTree>
    <p:extLst>
      <p:ext uri="{BB962C8B-B14F-4D97-AF65-F5344CB8AC3E}">
        <p14:creationId xmlns:p14="http://schemas.microsoft.com/office/powerpoint/2010/main" val="3173288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11111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11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111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111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111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111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C102428C-8C65-D6C2-F605-7E2234EA7409}"/>
              </a:ext>
            </a:extLst>
          </p:cNvPr>
          <p:cNvSpPr/>
          <p:nvPr/>
        </p:nvSpPr>
        <p:spPr>
          <a:xfrm>
            <a:off x="3667200" y="2337674"/>
            <a:ext cx="4750020" cy="735106"/>
          </a:xfrm>
          <a:prstGeom prst="roundRect">
            <a:avLst>
              <a:gd name="adj" fmla="val 50000"/>
            </a:avLst>
          </a:prstGeom>
          <a:solidFill>
            <a:srgbClr val="535353"/>
          </a:solidFill>
          <a:ln w="15875">
            <a:solidFill>
              <a:srgbClr val="535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641CBA5-2E3E-1F58-3817-2A93EF42E343}"/>
              </a:ext>
            </a:extLst>
          </p:cNvPr>
          <p:cNvGrpSpPr/>
          <p:nvPr/>
        </p:nvGrpSpPr>
        <p:grpSpPr>
          <a:xfrm>
            <a:off x="0" y="2575321"/>
            <a:ext cx="12192000" cy="3613149"/>
            <a:chOff x="0" y="2575321"/>
            <a:chExt cx="12192000" cy="3613149"/>
          </a:xfrm>
        </p:grpSpPr>
        <p:pic>
          <p:nvPicPr>
            <p:cNvPr id="6" name="Picture 5">
              <a:extLst>
                <a:ext uri="{FF2B5EF4-FFF2-40B4-BE49-F238E27FC236}">
                  <a16:creationId xmlns:a16="http://schemas.microsoft.com/office/drawing/2014/main" id="{3F261BF6-0E20-749F-B53F-5A07B7E0F85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575321"/>
              <a:ext cx="12192000" cy="3613149"/>
            </a:xfrm>
            <a:prstGeom prst="rect">
              <a:avLst/>
            </a:prstGeom>
          </p:spPr>
        </p:pic>
        <p:sp>
          <p:nvSpPr>
            <p:cNvPr id="7" name="TextBox 6">
              <a:extLst>
                <a:ext uri="{FF2B5EF4-FFF2-40B4-BE49-F238E27FC236}">
                  <a16:creationId xmlns:a16="http://schemas.microsoft.com/office/drawing/2014/main" id="{B85D974F-761E-A1BE-AE4C-89394B84F211}"/>
                </a:ext>
              </a:extLst>
            </p:cNvPr>
            <p:cNvSpPr txBox="1"/>
            <p:nvPr/>
          </p:nvSpPr>
          <p:spPr>
            <a:xfrm>
              <a:off x="7635240" y="3428921"/>
              <a:ext cx="3886200" cy="523220"/>
            </a:xfrm>
            <a:prstGeom prst="rect">
              <a:avLst/>
            </a:prstGeom>
            <a:noFill/>
          </p:spPr>
          <p:txBody>
            <a:bodyPr wrap="square" rtlCol="0">
              <a:spAutoFit/>
            </a:bodyPr>
            <a:lstStyle/>
            <a:p>
              <a:pPr algn="ctr"/>
              <a:r>
                <a:rPr lang="en-US" sz="2800" b="1" dirty="0">
                  <a:solidFill>
                    <a:srgbClr val="757575"/>
                  </a:solidFill>
                  <a:latin typeface="LoRes 12 OT Bold" panose="02000606020000020004" pitchFamily="2" charset="77"/>
                </a:rPr>
                <a:t>HI   02023   </a:t>
              </a:r>
              <a:r>
                <a:rPr lang="en-US" sz="2800" b="1" dirty="0">
                  <a:solidFill>
                    <a:srgbClr val="535353"/>
                  </a:solidFill>
                  <a:latin typeface="LoRes 12 OT Bold" panose="02000606020000020004" pitchFamily="2" charset="77"/>
                </a:rPr>
                <a:t>02257</a:t>
              </a:r>
            </a:p>
          </p:txBody>
        </p:sp>
      </p:grpSp>
      <p:sp>
        <p:nvSpPr>
          <p:cNvPr id="16" name="Rounded Rectangle 15">
            <a:extLst>
              <a:ext uri="{FF2B5EF4-FFF2-40B4-BE49-F238E27FC236}">
                <a16:creationId xmlns:a16="http://schemas.microsoft.com/office/drawing/2014/main" id="{47B90A49-9111-4DD0-12E2-C82E6E8F4F70}"/>
              </a:ext>
            </a:extLst>
          </p:cNvPr>
          <p:cNvSpPr/>
          <p:nvPr/>
        </p:nvSpPr>
        <p:spPr>
          <a:xfrm>
            <a:off x="3720990" y="2276021"/>
            <a:ext cx="4750020" cy="735106"/>
          </a:xfrm>
          <a:prstGeom prst="roundRect">
            <a:avLst>
              <a:gd name="adj" fmla="val 50000"/>
            </a:avLst>
          </a:prstGeom>
          <a:solidFill>
            <a:schemeClr val="bg1"/>
          </a:solidFill>
          <a:ln w="15875">
            <a:solidFill>
              <a:srgbClr val="535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A915D9-AC27-D5A9-5F29-DF2A311DDDBB}"/>
              </a:ext>
            </a:extLst>
          </p:cNvPr>
          <p:cNvSpPr>
            <a:spLocks noGrp="1"/>
          </p:cNvSpPr>
          <p:nvPr>
            <p:ph type="ctrTitle"/>
          </p:nvPr>
        </p:nvSpPr>
        <p:spPr>
          <a:xfrm>
            <a:off x="838199" y="896141"/>
            <a:ext cx="10515599" cy="1242027"/>
          </a:xfrm>
        </p:spPr>
        <p:txBody>
          <a:bodyPr>
            <a:noAutofit/>
          </a:bodyPr>
          <a:lstStyle/>
          <a:p>
            <a:pPr>
              <a:lnSpc>
                <a:spcPct val="80000"/>
              </a:lnSpc>
            </a:pPr>
            <a:r>
              <a:rPr lang="en-US" sz="8000" b="1" spc="300" dirty="0">
                <a:solidFill>
                  <a:srgbClr val="535353"/>
                </a:solidFill>
                <a:latin typeface="LoRes 12 OT Bold" panose="02000606020000020004" pitchFamily="2" charset="77"/>
              </a:rPr>
              <a:t>How far behind</a:t>
            </a:r>
            <a:endParaRPr lang="en-US" sz="8000" b="1" spc="300" dirty="0">
              <a:solidFill>
                <a:schemeClr val="bg1"/>
              </a:solidFill>
              <a:latin typeface="LoRes 12 OT Bold" panose="02000606020000020004" pitchFamily="2" charset="77"/>
            </a:endParaRPr>
          </a:p>
        </p:txBody>
      </p:sp>
      <p:sp>
        <p:nvSpPr>
          <p:cNvPr id="3" name="Subtitle 2">
            <a:extLst>
              <a:ext uri="{FF2B5EF4-FFF2-40B4-BE49-F238E27FC236}">
                <a16:creationId xmlns:a16="http://schemas.microsoft.com/office/drawing/2014/main" id="{E3A597D5-EC61-E573-2E21-9C1FD04BCDF3}"/>
              </a:ext>
            </a:extLst>
          </p:cNvPr>
          <p:cNvSpPr>
            <a:spLocks noGrp="1"/>
          </p:cNvSpPr>
          <p:nvPr>
            <p:ph type="subTitle" idx="1"/>
          </p:nvPr>
        </p:nvSpPr>
        <p:spPr>
          <a:xfrm>
            <a:off x="4605630" y="2376346"/>
            <a:ext cx="3406053" cy="440606"/>
          </a:xfrm>
        </p:spPr>
        <p:txBody>
          <a:bodyPr>
            <a:noAutofit/>
          </a:bodyPr>
          <a:lstStyle/>
          <a:p>
            <a:pPr algn="l"/>
            <a:r>
              <a:rPr lang="en-US" sz="3600" dirty="0">
                <a:solidFill>
                  <a:srgbClr val="535353"/>
                </a:solidFill>
              </a:rPr>
              <a:t>are we really?</a:t>
            </a:r>
          </a:p>
        </p:txBody>
      </p:sp>
      <p:pic>
        <p:nvPicPr>
          <p:cNvPr id="18" name="Graphic 17">
            <a:extLst>
              <a:ext uri="{FF2B5EF4-FFF2-40B4-BE49-F238E27FC236}">
                <a16:creationId xmlns:a16="http://schemas.microsoft.com/office/drawing/2014/main" id="{83CA4DD9-9768-5C39-5EE4-D2125DEBD7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82136" y="2471556"/>
            <a:ext cx="362348" cy="362348"/>
          </a:xfrm>
          <a:prstGeom prst="rect">
            <a:avLst/>
          </a:prstGeom>
        </p:spPr>
      </p:pic>
      <p:pic>
        <p:nvPicPr>
          <p:cNvPr id="22" name="Graphic 21">
            <a:extLst>
              <a:ext uri="{FF2B5EF4-FFF2-40B4-BE49-F238E27FC236}">
                <a16:creationId xmlns:a16="http://schemas.microsoft.com/office/drawing/2014/main" id="{B95E8DAF-D6BC-8E7B-BD6E-F5AB105D92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67422" y="2505997"/>
            <a:ext cx="296464" cy="296464"/>
          </a:xfrm>
          <a:prstGeom prst="rect">
            <a:avLst/>
          </a:prstGeom>
        </p:spPr>
      </p:pic>
    </p:spTree>
    <p:extLst>
      <p:ext uri="{BB962C8B-B14F-4D97-AF65-F5344CB8AC3E}">
        <p14:creationId xmlns:p14="http://schemas.microsoft.com/office/powerpoint/2010/main" val="51590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285F4"/>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8B95EF0-B348-7ECF-EAA4-236982D519E1}"/>
              </a:ext>
            </a:extLst>
          </p:cNvPr>
          <p:cNvSpPr/>
          <p:nvPr/>
        </p:nvSpPr>
        <p:spPr>
          <a:xfrm>
            <a:off x="694941" y="1176959"/>
            <a:ext cx="3953259" cy="72000"/>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1111"/>
              </a:solidFill>
            </a:endParaRPr>
          </a:p>
        </p:txBody>
      </p:sp>
      <p:sp>
        <p:nvSpPr>
          <p:cNvPr id="14" name="Rounded Rectangle 13">
            <a:extLst>
              <a:ext uri="{FF2B5EF4-FFF2-40B4-BE49-F238E27FC236}">
                <a16:creationId xmlns:a16="http://schemas.microsoft.com/office/drawing/2014/main" id="{0D964ED4-77B9-E11A-6FC0-3D40164CDB8E}"/>
              </a:ext>
            </a:extLst>
          </p:cNvPr>
          <p:cNvSpPr/>
          <p:nvPr/>
        </p:nvSpPr>
        <p:spPr>
          <a:xfrm>
            <a:off x="6284261" y="2814918"/>
            <a:ext cx="5212801" cy="3406587"/>
          </a:xfrm>
          <a:prstGeom prst="roundRect">
            <a:avLst>
              <a:gd name="adj" fmla="val 53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8CCCEA0B-362B-8BEC-259E-1FF62FF248C0}"/>
              </a:ext>
            </a:extLst>
          </p:cNvPr>
          <p:cNvSpPr/>
          <p:nvPr/>
        </p:nvSpPr>
        <p:spPr>
          <a:xfrm>
            <a:off x="694940" y="2814918"/>
            <a:ext cx="5212801" cy="3406587"/>
          </a:xfrm>
          <a:prstGeom prst="roundRect">
            <a:avLst>
              <a:gd name="adj" fmla="val 53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2C4757-A840-7824-DC8E-69E9391F67CA}"/>
              </a:ext>
            </a:extLst>
          </p:cNvPr>
          <p:cNvSpPr>
            <a:spLocks noGrp="1"/>
          </p:cNvSpPr>
          <p:nvPr>
            <p:ph idx="1"/>
          </p:nvPr>
        </p:nvSpPr>
        <p:spPr>
          <a:xfrm>
            <a:off x="592392" y="1730188"/>
            <a:ext cx="11078497" cy="869252"/>
          </a:xfrm>
        </p:spPr>
        <p:txBody>
          <a:bodyPr numCol="2" spcCol="360000">
            <a:normAutofit/>
          </a:bodyPr>
          <a:lstStyle/>
          <a:p>
            <a:pPr marL="0" indent="0">
              <a:lnSpc>
                <a:spcPct val="100000"/>
              </a:lnSpc>
              <a:buNone/>
            </a:pPr>
            <a:r>
              <a:rPr lang="en-US" sz="1400" dirty="0">
                <a:solidFill>
                  <a:schemeClr val="bg1"/>
                </a:solidFill>
                <a:effectLst/>
                <a:ea typeface="Times New Roman" panose="02020603050405020304" pitchFamily="18" charset="0"/>
              </a:rPr>
              <a:t>In </a:t>
            </a:r>
            <a:r>
              <a:rPr lang="en-US" sz="1400" b="1" dirty="0">
                <a:solidFill>
                  <a:schemeClr val="bg1"/>
                </a:solidFill>
                <a:effectLst/>
                <a:ea typeface="Times New Roman" panose="02020603050405020304" pitchFamily="18" charset="0"/>
              </a:rPr>
              <a:t>2010 there were 30 cables </a:t>
            </a:r>
            <a:r>
              <a:rPr lang="en-US" sz="1400" dirty="0">
                <a:solidFill>
                  <a:schemeClr val="bg1"/>
                </a:solidFill>
                <a:effectLst/>
                <a:ea typeface="Times New Roman" panose="02020603050405020304" pitchFamily="18" charset="0"/>
              </a:rPr>
              <a:t>in service and by year-end </a:t>
            </a:r>
            <a:r>
              <a:rPr lang="en-US" sz="1400" b="1" dirty="0">
                <a:solidFill>
                  <a:schemeClr val="bg1"/>
                </a:solidFill>
                <a:effectLst/>
                <a:ea typeface="Times New Roman" panose="02020603050405020304" pitchFamily="18" charset="0"/>
              </a:rPr>
              <a:t>2022 there were 60</a:t>
            </a:r>
            <a:r>
              <a:rPr lang="en-US" sz="1400" dirty="0">
                <a:solidFill>
                  <a:schemeClr val="bg1"/>
                </a:solidFill>
                <a:effectLst/>
                <a:ea typeface="Times New Roman" panose="02020603050405020304" pitchFamily="18" charset="0"/>
              </a:rPr>
              <a:t>. If you add planned cables, there will be at least</a:t>
            </a:r>
            <a:br>
              <a:rPr lang="en-US" sz="1400" dirty="0">
                <a:solidFill>
                  <a:schemeClr val="bg1"/>
                </a:solidFill>
                <a:effectLst/>
                <a:ea typeface="Times New Roman" panose="02020603050405020304" pitchFamily="18" charset="0"/>
              </a:rPr>
            </a:br>
            <a:r>
              <a:rPr lang="en-US" sz="1400" b="1" dirty="0">
                <a:solidFill>
                  <a:schemeClr val="bg1"/>
                </a:solidFill>
                <a:effectLst/>
                <a:ea typeface="Times New Roman" panose="02020603050405020304" pitchFamily="18" charset="0"/>
              </a:rPr>
              <a:t>71 cable systems by 2025</a:t>
            </a:r>
            <a:r>
              <a:rPr lang="en-US" sz="1400" dirty="0">
                <a:solidFill>
                  <a:schemeClr val="bg1"/>
                </a:solidFill>
                <a:effectLst/>
                <a:ea typeface="Times New Roman" panose="02020603050405020304" pitchFamily="18" charset="0"/>
              </a:rPr>
              <a:t>.</a:t>
            </a:r>
            <a:endParaRPr lang="en-US" sz="1400" dirty="0">
              <a:solidFill>
                <a:schemeClr val="bg1"/>
              </a:solidFill>
              <a:ea typeface="Times New Roman" panose="02020603050405020304" pitchFamily="18" charset="0"/>
            </a:endParaRPr>
          </a:p>
          <a:p>
            <a:pPr marL="0" indent="0">
              <a:lnSpc>
                <a:spcPct val="100000"/>
              </a:lnSpc>
              <a:buNone/>
            </a:pPr>
            <a:r>
              <a:rPr lang="en-US" sz="1400" dirty="0">
                <a:solidFill>
                  <a:schemeClr val="bg1"/>
                </a:solidFill>
                <a:ea typeface="Times New Roman" panose="02020603050405020304" pitchFamily="18" charset="0"/>
              </a:rPr>
              <a:t>T</a:t>
            </a:r>
            <a:r>
              <a:rPr lang="en-US" sz="1400" dirty="0">
                <a:solidFill>
                  <a:schemeClr val="bg1"/>
                </a:solidFill>
                <a:effectLst/>
                <a:ea typeface="Times New Roman" panose="02020603050405020304" pitchFamily="18" charset="0"/>
              </a:rPr>
              <a:t>otal used international capacity in </a:t>
            </a:r>
            <a:r>
              <a:rPr lang="en-US" sz="1400" b="1" dirty="0">
                <a:solidFill>
                  <a:schemeClr val="bg1"/>
                </a:solidFill>
                <a:effectLst/>
                <a:ea typeface="Times New Roman" panose="02020603050405020304" pitchFamily="18" charset="0"/>
              </a:rPr>
              <a:t>YE2021 is 37.8 </a:t>
            </a:r>
            <a:r>
              <a:rPr lang="en-US" sz="1400" b="1" dirty="0" err="1">
                <a:solidFill>
                  <a:schemeClr val="bg1"/>
                </a:solidFill>
                <a:effectLst/>
                <a:ea typeface="Times New Roman" panose="02020603050405020304" pitchFamily="18" charset="0"/>
              </a:rPr>
              <a:t>Tbps</a:t>
            </a:r>
            <a:r>
              <a:rPr lang="en-US" sz="1400" b="1" dirty="0">
                <a:solidFill>
                  <a:schemeClr val="bg1"/>
                </a:solidFill>
                <a:effectLst/>
                <a:ea typeface="Times New Roman" panose="02020603050405020304" pitchFamily="18" charset="0"/>
              </a:rPr>
              <a:t> </a:t>
            </a:r>
            <a:r>
              <a:rPr lang="en-US" sz="1400" dirty="0">
                <a:solidFill>
                  <a:schemeClr val="bg1"/>
                </a:solidFill>
                <a:effectLst/>
                <a:ea typeface="Times New Roman" panose="02020603050405020304" pitchFamily="18" charset="0"/>
              </a:rPr>
              <a:t>– this includes internet (public IP backbone, content provider capacity and private networks)</a:t>
            </a:r>
          </a:p>
        </p:txBody>
      </p:sp>
      <p:sp>
        <p:nvSpPr>
          <p:cNvPr id="5" name="Title 1">
            <a:extLst>
              <a:ext uri="{FF2B5EF4-FFF2-40B4-BE49-F238E27FC236}">
                <a16:creationId xmlns:a16="http://schemas.microsoft.com/office/drawing/2014/main" id="{859E41B2-1B80-B0AD-3C99-631E74C06D2B}"/>
              </a:ext>
            </a:extLst>
          </p:cNvPr>
          <p:cNvSpPr>
            <a:spLocks noGrp="1"/>
          </p:cNvSpPr>
          <p:nvPr>
            <p:ph type="title"/>
          </p:nvPr>
        </p:nvSpPr>
        <p:spPr>
          <a:xfrm>
            <a:off x="592392" y="365125"/>
            <a:ext cx="11078497" cy="1080217"/>
          </a:xfrm>
        </p:spPr>
        <p:txBody>
          <a:bodyPr>
            <a:normAutofit/>
          </a:bodyPr>
          <a:lstStyle/>
          <a:p>
            <a:r>
              <a:rPr lang="en-US" sz="4400" b="1" dirty="0">
                <a:solidFill>
                  <a:schemeClr val="bg1"/>
                </a:solidFill>
              </a:rPr>
              <a:t>Subsea Cables</a:t>
            </a:r>
            <a:r>
              <a:rPr lang="en-US" sz="4400" dirty="0">
                <a:solidFill>
                  <a:schemeClr val="bg1"/>
                </a:solidFill>
              </a:rPr>
              <a:t> &amp; Capacity</a:t>
            </a:r>
          </a:p>
        </p:txBody>
      </p:sp>
      <p:graphicFrame>
        <p:nvGraphicFramePr>
          <p:cNvPr id="9" name="Table 14">
            <a:extLst>
              <a:ext uri="{FF2B5EF4-FFF2-40B4-BE49-F238E27FC236}">
                <a16:creationId xmlns:a16="http://schemas.microsoft.com/office/drawing/2014/main" id="{18799D7C-9C8A-C833-3AF3-50691E6677A7}"/>
              </a:ext>
            </a:extLst>
          </p:cNvPr>
          <p:cNvGraphicFramePr>
            <a:graphicFrameLocks noGrp="1"/>
          </p:cNvGraphicFramePr>
          <p:nvPr>
            <p:extLst>
              <p:ext uri="{D42A27DB-BD31-4B8C-83A1-F6EECF244321}">
                <p14:modId xmlns:p14="http://schemas.microsoft.com/office/powerpoint/2010/main" val="1750674029"/>
              </p:ext>
            </p:extLst>
          </p:nvPr>
        </p:nvGraphicFramePr>
        <p:xfrm>
          <a:off x="6536863" y="3429000"/>
          <a:ext cx="4707596" cy="2181995"/>
        </p:xfrm>
        <a:graphic>
          <a:graphicData uri="http://schemas.openxmlformats.org/drawingml/2006/table">
            <a:tbl>
              <a:tblPr firstRow="1" bandRow="1">
                <a:tableStyleId>{073A0DAA-6AF3-43AB-8588-CEC1D06C72B9}</a:tableStyleId>
              </a:tblPr>
              <a:tblGrid>
                <a:gridCol w="1176899">
                  <a:extLst>
                    <a:ext uri="{9D8B030D-6E8A-4147-A177-3AD203B41FA5}">
                      <a16:colId xmlns:a16="http://schemas.microsoft.com/office/drawing/2014/main" val="411208746"/>
                    </a:ext>
                  </a:extLst>
                </a:gridCol>
                <a:gridCol w="845973">
                  <a:extLst>
                    <a:ext uri="{9D8B030D-6E8A-4147-A177-3AD203B41FA5}">
                      <a16:colId xmlns:a16="http://schemas.microsoft.com/office/drawing/2014/main" val="930973336"/>
                    </a:ext>
                  </a:extLst>
                </a:gridCol>
                <a:gridCol w="1147482">
                  <a:extLst>
                    <a:ext uri="{9D8B030D-6E8A-4147-A177-3AD203B41FA5}">
                      <a16:colId xmlns:a16="http://schemas.microsoft.com/office/drawing/2014/main" val="3013499740"/>
                    </a:ext>
                  </a:extLst>
                </a:gridCol>
                <a:gridCol w="1537242">
                  <a:extLst>
                    <a:ext uri="{9D8B030D-6E8A-4147-A177-3AD203B41FA5}">
                      <a16:colId xmlns:a16="http://schemas.microsoft.com/office/drawing/2014/main" val="2428428538"/>
                    </a:ext>
                  </a:extLst>
                </a:gridCol>
              </a:tblGrid>
              <a:tr h="401990">
                <a:tc>
                  <a:txBody>
                    <a:bodyPr/>
                    <a:lstStyle/>
                    <a:p>
                      <a:r>
                        <a:rPr lang="en-US" sz="1100" dirty="0">
                          <a:solidFill>
                            <a:srgbClr val="111111"/>
                          </a:solidFill>
                          <a:latin typeface="Arial" panose="020B0604020202020204" pitchFamily="34" charset="0"/>
                          <a:cs typeface="Arial" panose="020B0604020202020204" pitchFamily="34" charset="0"/>
                        </a:rPr>
                        <a:t>Region</a:t>
                      </a:r>
                    </a:p>
                  </a:txBody>
                  <a:tcPr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1111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dirty="0">
                          <a:solidFill>
                            <a:srgbClr val="111111"/>
                          </a:solidFill>
                          <a:latin typeface="Arial" panose="020B0604020202020204" pitchFamily="34" charset="0"/>
                          <a:cs typeface="Arial" panose="020B0604020202020204" pitchFamily="34" charset="0"/>
                        </a:rPr>
                        <a:t>Year</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1111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100" dirty="0" err="1">
                          <a:solidFill>
                            <a:srgbClr val="111111"/>
                          </a:solidFill>
                          <a:latin typeface="Arial" panose="020B0604020202020204" pitchFamily="34" charset="0"/>
                          <a:cs typeface="Arial" panose="020B0604020202020204" pitchFamily="34" charset="0"/>
                        </a:rPr>
                        <a:t>Tbps</a:t>
                      </a:r>
                      <a:endParaRPr lang="en-US" sz="1100" dirty="0">
                        <a:solidFill>
                          <a:srgbClr val="11111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1111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100" dirty="0">
                          <a:solidFill>
                            <a:srgbClr val="111111"/>
                          </a:solidFill>
                          <a:latin typeface="Arial" panose="020B0604020202020204" pitchFamily="34" charset="0"/>
                          <a:cs typeface="Arial" panose="020B0604020202020204" pitchFamily="34" charset="0"/>
                        </a:rPr>
                        <a:t>Annual Change</a:t>
                      </a: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11111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6061837"/>
                  </a:ext>
                </a:extLst>
              </a:tr>
              <a:tr h="356001">
                <a:tc>
                  <a:txBody>
                    <a:bodyPr/>
                    <a:lstStyle/>
                    <a:p>
                      <a:r>
                        <a:rPr lang="en-US" sz="1100" dirty="0">
                          <a:solidFill>
                            <a:srgbClr val="111111"/>
                          </a:solidFill>
                          <a:latin typeface="Arial" panose="020B0604020202020204" pitchFamily="34" charset="0"/>
                          <a:cs typeface="Arial" panose="020B0604020202020204" pitchFamily="34" charset="0"/>
                        </a:rPr>
                        <a:t>Africa</a:t>
                      </a:r>
                    </a:p>
                  </a:txBody>
                  <a:tcPr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11111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dirty="0">
                          <a:solidFill>
                            <a:srgbClr val="111111"/>
                          </a:solidFill>
                          <a:latin typeface="Arial" panose="020B0604020202020204" pitchFamily="34" charset="0"/>
                          <a:cs typeface="Arial" panose="020B0604020202020204" pitchFamily="34" charset="0"/>
                        </a:rPr>
                        <a:t>2017</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11111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100" dirty="0">
                          <a:solidFill>
                            <a:srgbClr val="111111"/>
                          </a:solidFill>
                          <a:latin typeface="Arial" panose="020B0604020202020204" pitchFamily="34" charset="0"/>
                          <a:cs typeface="Arial" panose="020B0604020202020204" pitchFamily="34" charset="0"/>
                        </a:rPr>
                        <a:t>7.205792012</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11111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100" dirty="0">
                          <a:solidFill>
                            <a:srgbClr val="111111"/>
                          </a:solidFill>
                          <a:latin typeface="Arial" panose="020B0604020202020204" pitchFamily="34" charset="0"/>
                          <a:cs typeface="Arial" panose="020B0604020202020204" pitchFamily="34" charset="0"/>
                        </a:rPr>
                        <a:t>0.629819522</a:t>
                      </a: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11111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3417701"/>
                  </a:ext>
                </a:extLst>
              </a:tr>
              <a:tr h="356001">
                <a:tc>
                  <a:txBody>
                    <a:bodyPr/>
                    <a:lstStyle/>
                    <a:p>
                      <a:r>
                        <a:rPr lang="en-US" sz="1100" dirty="0">
                          <a:solidFill>
                            <a:srgbClr val="111111"/>
                          </a:solidFill>
                          <a:latin typeface="Arial" panose="020B0604020202020204" pitchFamily="34" charset="0"/>
                          <a:cs typeface="Arial" panose="020B0604020202020204" pitchFamily="34" charset="0"/>
                        </a:rPr>
                        <a:t>Africa</a:t>
                      </a:r>
                    </a:p>
                  </a:txBody>
                  <a:tcPr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dirty="0">
                          <a:solidFill>
                            <a:srgbClr val="111111"/>
                          </a:solidFill>
                          <a:latin typeface="Arial" panose="020B0604020202020204" pitchFamily="34" charset="0"/>
                          <a:cs typeface="Arial" panose="020B0604020202020204" pitchFamily="34" charset="0"/>
                        </a:rPr>
                        <a:t>2018</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100" dirty="0">
                          <a:solidFill>
                            <a:srgbClr val="111111"/>
                          </a:solidFill>
                          <a:latin typeface="Arial" panose="020B0604020202020204" pitchFamily="34" charset="0"/>
                          <a:cs typeface="Arial" panose="020B0604020202020204" pitchFamily="34" charset="0"/>
                        </a:rPr>
                        <a:t>10.95351066</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100" dirty="0">
                          <a:solidFill>
                            <a:srgbClr val="111111"/>
                          </a:solidFill>
                          <a:latin typeface="Arial" panose="020B0604020202020204" pitchFamily="34" charset="0"/>
                          <a:cs typeface="Arial" panose="020B0604020202020204" pitchFamily="34" charset="0"/>
                        </a:rPr>
                        <a:t>0.520098088</a:t>
                      </a: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8121939"/>
                  </a:ext>
                </a:extLst>
              </a:tr>
              <a:tr h="356001">
                <a:tc>
                  <a:txBody>
                    <a:bodyPr/>
                    <a:lstStyle/>
                    <a:p>
                      <a:r>
                        <a:rPr lang="en-US" sz="1100" dirty="0">
                          <a:solidFill>
                            <a:srgbClr val="111111"/>
                          </a:solidFill>
                          <a:latin typeface="Arial" panose="020B0604020202020204" pitchFamily="34" charset="0"/>
                          <a:cs typeface="Arial" panose="020B0604020202020204" pitchFamily="34" charset="0"/>
                        </a:rPr>
                        <a:t>Africa</a:t>
                      </a:r>
                    </a:p>
                  </a:txBody>
                  <a:tcPr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dirty="0">
                          <a:solidFill>
                            <a:srgbClr val="111111"/>
                          </a:solidFill>
                          <a:latin typeface="Arial" panose="020B0604020202020204" pitchFamily="34" charset="0"/>
                          <a:cs typeface="Arial" panose="020B0604020202020204" pitchFamily="34" charset="0"/>
                        </a:rPr>
                        <a:t>2019</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100" dirty="0">
                          <a:solidFill>
                            <a:srgbClr val="111111"/>
                          </a:solidFill>
                          <a:latin typeface="Arial" panose="020B0604020202020204" pitchFamily="34" charset="0"/>
                          <a:cs typeface="Arial" panose="020B0604020202020204" pitchFamily="34" charset="0"/>
                        </a:rPr>
                        <a:t>15.6251954</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100" dirty="0">
                          <a:solidFill>
                            <a:srgbClr val="111111"/>
                          </a:solidFill>
                          <a:latin typeface="Arial" panose="020B0604020202020204" pitchFamily="34" charset="0"/>
                          <a:cs typeface="Arial" panose="020B0604020202020204" pitchFamily="34" charset="0"/>
                        </a:rPr>
                        <a:t>0.426501137</a:t>
                      </a: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6239817"/>
                  </a:ext>
                </a:extLst>
              </a:tr>
              <a:tr h="356001">
                <a:tc>
                  <a:txBody>
                    <a:bodyPr/>
                    <a:lstStyle/>
                    <a:p>
                      <a:r>
                        <a:rPr lang="en-US" sz="1100" dirty="0">
                          <a:solidFill>
                            <a:srgbClr val="111111"/>
                          </a:solidFill>
                          <a:latin typeface="Arial" panose="020B0604020202020204" pitchFamily="34" charset="0"/>
                          <a:cs typeface="Arial" panose="020B0604020202020204" pitchFamily="34" charset="0"/>
                        </a:rPr>
                        <a:t>Africa</a:t>
                      </a:r>
                    </a:p>
                  </a:txBody>
                  <a:tcPr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dirty="0">
                          <a:solidFill>
                            <a:srgbClr val="111111"/>
                          </a:solidFill>
                          <a:latin typeface="Arial" panose="020B0604020202020204" pitchFamily="34" charset="0"/>
                          <a:cs typeface="Arial" panose="020B0604020202020204" pitchFamily="34" charset="0"/>
                        </a:rPr>
                        <a:t>2020</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100" dirty="0">
                          <a:solidFill>
                            <a:srgbClr val="111111"/>
                          </a:solidFill>
                          <a:latin typeface="Arial" panose="020B0604020202020204" pitchFamily="34" charset="0"/>
                          <a:cs typeface="Arial" panose="020B0604020202020204" pitchFamily="34" charset="0"/>
                        </a:rPr>
                        <a:t>25.51540273</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100" dirty="0">
                          <a:solidFill>
                            <a:srgbClr val="111111"/>
                          </a:solidFill>
                          <a:latin typeface="Arial" panose="020B0604020202020204" pitchFamily="34" charset="0"/>
                          <a:cs typeface="Arial" panose="020B0604020202020204" pitchFamily="34" charset="0"/>
                        </a:rPr>
                        <a:t>0.632965353</a:t>
                      </a: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6560179"/>
                  </a:ext>
                </a:extLst>
              </a:tr>
              <a:tr h="356001">
                <a:tc>
                  <a:txBody>
                    <a:bodyPr/>
                    <a:lstStyle/>
                    <a:p>
                      <a:r>
                        <a:rPr lang="en-US" sz="1100" dirty="0">
                          <a:solidFill>
                            <a:srgbClr val="111111"/>
                          </a:solidFill>
                          <a:latin typeface="Arial" panose="020B0604020202020204" pitchFamily="34" charset="0"/>
                          <a:cs typeface="Arial" panose="020B0604020202020204" pitchFamily="34" charset="0"/>
                        </a:rPr>
                        <a:t>Africa</a:t>
                      </a:r>
                    </a:p>
                  </a:txBody>
                  <a:tcPr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dirty="0">
                          <a:solidFill>
                            <a:srgbClr val="111111"/>
                          </a:solidFill>
                          <a:latin typeface="Arial" panose="020B0604020202020204" pitchFamily="34" charset="0"/>
                          <a:cs typeface="Arial" panose="020B0604020202020204" pitchFamily="34" charset="0"/>
                        </a:rPr>
                        <a:t>2021</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100" dirty="0">
                          <a:solidFill>
                            <a:srgbClr val="111111"/>
                          </a:solidFill>
                          <a:latin typeface="Arial" panose="020B0604020202020204" pitchFamily="34" charset="0"/>
                          <a:cs typeface="Arial" panose="020B0604020202020204" pitchFamily="34" charset="0"/>
                        </a:rPr>
                        <a:t>37.84567274</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100" dirty="0">
                          <a:solidFill>
                            <a:srgbClr val="111111"/>
                          </a:solidFill>
                          <a:latin typeface="Arial" panose="020B0604020202020204" pitchFamily="34" charset="0"/>
                          <a:cs typeface="Arial" panose="020B0604020202020204" pitchFamily="34" charset="0"/>
                        </a:rPr>
                        <a:t>0.483248105</a:t>
                      </a: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6727514"/>
                  </a:ext>
                </a:extLst>
              </a:tr>
            </a:tbl>
          </a:graphicData>
        </a:graphic>
      </p:graphicFrame>
      <p:pic>
        <p:nvPicPr>
          <p:cNvPr id="8" name="Picture 7">
            <a:extLst>
              <a:ext uri="{FF2B5EF4-FFF2-40B4-BE49-F238E27FC236}">
                <a16:creationId xmlns:a16="http://schemas.microsoft.com/office/drawing/2014/main" id="{5CB003E5-674D-3EDE-F748-100F48788DDE}"/>
              </a:ext>
            </a:extLst>
          </p:cNvPr>
          <p:cNvPicPr>
            <a:picLocks noChangeAspect="1"/>
          </p:cNvPicPr>
          <p:nvPr/>
        </p:nvPicPr>
        <p:blipFill>
          <a:blip r:embed="rId2"/>
          <a:stretch>
            <a:fillRect/>
          </a:stretch>
        </p:blipFill>
        <p:spPr>
          <a:xfrm>
            <a:off x="816862" y="3061124"/>
            <a:ext cx="4974336" cy="2947293"/>
          </a:xfrm>
          <a:prstGeom prst="rect">
            <a:avLst/>
          </a:prstGeom>
        </p:spPr>
      </p:pic>
      <p:pic>
        <p:nvPicPr>
          <p:cNvPr id="18" name="Graphic 17">
            <a:extLst>
              <a:ext uri="{FF2B5EF4-FFF2-40B4-BE49-F238E27FC236}">
                <a16:creationId xmlns:a16="http://schemas.microsoft.com/office/drawing/2014/main" id="{8492C5EA-E844-4A8A-9184-E6443D2EEE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9233" y="636495"/>
            <a:ext cx="1687892" cy="446795"/>
          </a:xfrm>
          <a:prstGeom prst="rect">
            <a:avLst/>
          </a:prstGeom>
        </p:spPr>
      </p:pic>
    </p:spTree>
    <p:extLst>
      <p:ext uri="{BB962C8B-B14F-4D97-AF65-F5344CB8AC3E}">
        <p14:creationId xmlns:p14="http://schemas.microsoft.com/office/powerpoint/2010/main" val="1342305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0196"/>
          </a:schemeClr>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0FAC2DFE-75E5-CA70-B38F-128BF491AD63}"/>
              </a:ext>
            </a:extLst>
          </p:cNvPr>
          <p:cNvGrpSpPr/>
          <p:nvPr/>
        </p:nvGrpSpPr>
        <p:grpSpPr>
          <a:xfrm>
            <a:off x="7064587" y="1416683"/>
            <a:ext cx="4590875" cy="4794505"/>
            <a:chOff x="7064587" y="1416683"/>
            <a:chExt cx="4590875" cy="4794505"/>
          </a:xfrm>
        </p:grpSpPr>
        <p:sp>
          <p:nvSpPr>
            <p:cNvPr id="35" name="Rounded Rectangle 34">
              <a:extLst>
                <a:ext uri="{FF2B5EF4-FFF2-40B4-BE49-F238E27FC236}">
                  <a16:creationId xmlns:a16="http://schemas.microsoft.com/office/drawing/2014/main" id="{AE141B3B-638B-29EB-BE11-6655001EEA39}"/>
                </a:ext>
              </a:extLst>
            </p:cNvPr>
            <p:cNvSpPr/>
            <p:nvPr/>
          </p:nvSpPr>
          <p:spPr>
            <a:xfrm>
              <a:off x="7064587" y="1416683"/>
              <a:ext cx="4590875" cy="4794504"/>
            </a:xfrm>
            <a:prstGeom prst="roundRect">
              <a:avLst>
                <a:gd name="adj" fmla="val 2696"/>
              </a:avLst>
            </a:prstGeom>
            <a:solidFill>
              <a:srgbClr val="DDF1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7A34D46-C00E-E110-7DCC-DE97B50C1A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64587" y="1416684"/>
              <a:ext cx="4590875" cy="4794504"/>
            </a:xfrm>
            <a:prstGeom prst="roundRect">
              <a:avLst>
                <a:gd name="adj" fmla="val 2643"/>
              </a:avLst>
            </a:prstGeom>
            <a:ln w="63500">
              <a:noFill/>
            </a:ln>
          </p:spPr>
        </p:pic>
      </p:grpSp>
      <p:sp>
        <p:nvSpPr>
          <p:cNvPr id="6" name="Rectangle 5">
            <a:extLst>
              <a:ext uri="{FF2B5EF4-FFF2-40B4-BE49-F238E27FC236}">
                <a16:creationId xmlns:a16="http://schemas.microsoft.com/office/drawing/2014/main" id="{1FDDDA51-E8AD-D9AB-57EF-A5D092E4FCA4}"/>
              </a:ext>
            </a:extLst>
          </p:cNvPr>
          <p:cNvSpPr/>
          <p:nvPr/>
        </p:nvSpPr>
        <p:spPr>
          <a:xfrm>
            <a:off x="694941" y="1176959"/>
            <a:ext cx="3953259" cy="72000"/>
          </a:xfrm>
          <a:prstGeom prst="rect">
            <a:avLst/>
          </a:prstGeom>
          <a:solidFill>
            <a:srgbClr val="428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1111"/>
              </a:solidFill>
            </a:endParaRPr>
          </a:p>
        </p:txBody>
      </p:sp>
      <p:sp>
        <p:nvSpPr>
          <p:cNvPr id="2" name="Title 1">
            <a:extLst>
              <a:ext uri="{FF2B5EF4-FFF2-40B4-BE49-F238E27FC236}">
                <a16:creationId xmlns:a16="http://schemas.microsoft.com/office/drawing/2014/main" id="{35C6AFD0-E395-62BB-72D9-38B328F2A056}"/>
              </a:ext>
            </a:extLst>
          </p:cNvPr>
          <p:cNvSpPr>
            <a:spLocks noGrp="1"/>
          </p:cNvSpPr>
          <p:nvPr>
            <p:ph type="title"/>
          </p:nvPr>
        </p:nvSpPr>
        <p:spPr/>
        <p:txBody>
          <a:bodyPr>
            <a:normAutofit/>
          </a:bodyPr>
          <a:lstStyle/>
          <a:p>
            <a:r>
              <a:rPr lang="en-US" sz="4400" b="1" dirty="0"/>
              <a:t>Subsea Cables</a:t>
            </a:r>
            <a:r>
              <a:rPr lang="en-US" sz="4400" dirty="0"/>
              <a:t> &amp; Capacity</a:t>
            </a:r>
          </a:p>
        </p:txBody>
      </p:sp>
      <p:sp>
        <p:nvSpPr>
          <p:cNvPr id="3" name="Content Placeholder 2">
            <a:extLst>
              <a:ext uri="{FF2B5EF4-FFF2-40B4-BE49-F238E27FC236}">
                <a16:creationId xmlns:a16="http://schemas.microsoft.com/office/drawing/2014/main" id="{60065B19-5CE6-BF71-E912-8E710DCD631D}"/>
              </a:ext>
            </a:extLst>
          </p:cNvPr>
          <p:cNvSpPr>
            <a:spLocks noGrp="1"/>
          </p:cNvSpPr>
          <p:nvPr>
            <p:ph idx="1"/>
          </p:nvPr>
        </p:nvSpPr>
        <p:spPr>
          <a:xfrm>
            <a:off x="592393" y="1667435"/>
            <a:ext cx="6202854" cy="5190565"/>
          </a:xfrm>
        </p:spPr>
        <p:txBody>
          <a:bodyPr>
            <a:normAutofit/>
          </a:bodyPr>
          <a:lstStyle/>
          <a:p>
            <a:pPr marL="0" indent="0">
              <a:lnSpc>
                <a:spcPct val="100000"/>
              </a:lnSpc>
              <a:spcBef>
                <a:spcPts val="1600"/>
              </a:spcBef>
              <a:buNone/>
            </a:pPr>
            <a:r>
              <a:rPr lang="en-US" sz="1800" b="1" dirty="0">
                <a:highlight>
                  <a:srgbClr val="4285F4"/>
                </a:highlight>
              </a:rPr>
              <a:t>1,300,000km</a:t>
            </a:r>
            <a:br>
              <a:rPr lang="en-US" sz="1800" b="1" dirty="0"/>
            </a:br>
            <a:r>
              <a:rPr lang="en-US" sz="1000" dirty="0"/>
              <a:t>As of 2021, it is believed that there are over </a:t>
            </a:r>
            <a:r>
              <a:rPr lang="en-US" sz="1000" b="1" dirty="0"/>
              <a:t>1.3 million kilometers of submarine cables</a:t>
            </a:r>
            <a:r>
              <a:rPr lang="en-US" sz="1000" dirty="0"/>
              <a:t> in service globally with a total of ~450 submarine cable systems in-service around the world Some cables are quite short, like the 131-kilometer </a:t>
            </a:r>
            <a:r>
              <a:rPr lang="en-US" sz="1000" dirty="0" err="1"/>
              <a:t>CeltixConnect</a:t>
            </a:r>
            <a:r>
              <a:rPr lang="en-US" sz="1000" dirty="0"/>
              <a:t> cable between Ireland the United Kingdom. </a:t>
            </a:r>
          </a:p>
          <a:p>
            <a:pPr marL="0" indent="0">
              <a:lnSpc>
                <a:spcPct val="100000"/>
              </a:lnSpc>
              <a:spcBef>
                <a:spcPts val="1600"/>
              </a:spcBef>
              <a:buNone/>
            </a:pPr>
            <a:r>
              <a:rPr kumimoji="0" lang="en-US" sz="1800" b="1" i="0" u="none" strike="noStrike" kern="1200" cap="none" spc="0" normalizeH="0" baseline="0" noProof="0" dirty="0">
                <a:ln>
                  <a:noFill/>
                </a:ln>
                <a:effectLst/>
                <a:highlight>
                  <a:srgbClr val="4285F4"/>
                </a:highlight>
                <a:uLnTx/>
                <a:uFillTx/>
                <a:latin typeface="Arial" panose="020B0604020202020204" pitchFamily="34" charset="0"/>
                <a:ea typeface="+mn-ea"/>
                <a:cs typeface="Arial" panose="020B0604020202020204" pitchFamily="34" charset="0"/>
              </a:rPr>
              <a:t>45,000km / 33 Countries / 3 Continents</a:t>
            </a:r>
            <a:br>
              <a:rPr lang="en-US" sz="1000" dirty="0"/>
            </a:br>
            <a:r>
              <a:rPr lang="en-US" sz="1000" dirty="0"/>
              <a:t>The 2Africa cable initiated by Meta, is the </a:t>
            </a:r>
            <a:r>
              <a:rPr lang="en-US" sz="1000" b="1" dirty="0"/>
              <a:t>longest cable in the world spanning 45,000 km and will connect 33 countries on 3 continents</a:t>
            </a:r>
            <a:r>
              <a:rPr lang="en-US" sz="1000" dirty="0"/>
              <a:t>; Africa, Europe, and Asia, representing 3 billion people, when it is fully operational in 2024. The moon is 384 400 km from earth, which in theory means that we can do two loops around the moon and back to earth.</a:t>
            </a:r>
          </a:p>
          <a:p>
            <a:pPr marL="0" indent="0">
              <a:lnSpc>
                <a:spcPct val="100000"/>
              </a:lnSpc>
              <a:spcBef>
                <a:spcPts val="1600"/>
              </a:spcBef>
              <a:buNone/>
            </a:pPr>
            <a:r>
              <a:rPr kumimoji="0" lang="en-US" sz="1800" b="1" i="0" u="none" strike="noStrike" kern="1200" cap="none" spc="0" normalizeH="0" baseline="0" noProof="0" dirty="0">
                <a:ln>
                  <a:noFill/>
                </a:ln>
                <a:effectLst/>
                <a:highlight>
                  <a:srgbClr val="4285F4"/>
                </a:highlight>
                <a:uLnTx/>
                <a:uFillTx/>
                <a:latin typeface="Arial" panose="020B0604020202020204" pitchFamily="34" charset="0"/>
                <a:ea typeface="+mn-ea"/>
                <a:cs typeface="Arial" panose="020B0604020202020204" pitchFamily="34" charset="0"/>
              </a:rPr>
              <a:t>100 Gbps -20%</a:t>
            </a:r>
            <a:br>
              <a:rPr lang="en-US" sz="1000" dirty="0"/>
            </a:br>
            <a:r>
              <a:rPr lang="en-US" sz="1000" dirty="0"/>
              <a:t>Prices continue to decline, but the bigger story this year has been how the pace of price erosion compares to previous years. </a:t>
            </a:r>
            <a:r>
              <a:rPr lang="en-US" sz="1000" b="1" dirty="0"/>
              <a:t>100 Gbps wavelength prices decreased an average of 12%</a:t>
            </a:r>
            <a:r>
              <a:rPr lang="en-US" sz="1000" dirty="0"/>
              <a:t> between 2018 and 2021. That’s compared to </a:t>
            </a:r>
            <a:r>
              <a:rPr lang="en-US" sz="1000" b="1" dirty="0"/>
              <a:t>20% over the past five years</a:t>
            </a:r>
            <a:r>
              <a:rPr lang="en-US" sz="1000" dirty="0"/>
              <a:t>.</a:t>
            </a:r>
          </a:p>
          <a:p>
            <a:pPr marL="0" indent="0">
              <a:lnSpc>
                <a:spcPct val="100000"/>
              </a:lnSpc>
              <a:spcBef>
                <a:spcPts val="1600"/>
              </a:spcBef>
              <a:buNone/>
            </a:pPr>
            <a:r>
              <a:rPr kumimoji="0" lang="en-US" sz="1800" b="1" i="0" u="none" strike="noStrike" kern="1200" cap="none" spc="0" normalizeH="0" baseline="0" noProof="0" dirty="0">
                <a:ln>
                  <a:noFill/>
                </a:ln>
                <a:effectLst/>
                <a:highlight>
                  <a:srgbClr val="4285F4"/>
                </a:highlight>
                <a:uLnTx/>
                <a:uFillTx/>
                <a:latin typeface="Arial" panose="020B0604020202020204" pitchFamily="34" charset="0"/>
                <a:ea typeface="+mn-ea"/>
                <a:cs typeface="Arial" panose="020B0604020202020204" pitchFamily="34" charset="0"/>
              </a:rPr>
              <a:t>DQL Index</a:t>
            </a:r>
            <a:br>
              <a:rPr lang="en-US" sz="1000" dirty="0"/>
            </a:br>
            <a:r>
              <a:rPr lang="en-US" sz="1000" dirty="0"/>
              <a:t>The </a:t>
            </a:r>
            <a:r>
              <a:rPr lang="en-US" sz="1000" b="1" dirty="0"/>
              <a:t>2022 Digital Quality of Life (DQL) Index</a:t>
            </a:r>
            <a:r>
              <a:rPr lang="en-US" sz="1000" dirty="0"/>
              <a:t>, a study on the quality of digital wellbeing across 117 countries (92% of the global population), found that South Africa's internet quality remains the best in Africa.</a:t>
            </a:r>
          </a:p>
          <a:p>
            <a:pPr marL="0" indent="0">
              <a:lnSpc>
                <a:spcPct val="100000"/>
              </a:lnSpc>
              <a:spcBef>
                <a:spcPts val="1600"/>
              </a:spcBef>
              <a:buNone/>
            </a:pPr>
            <a:r>
              <a:rPr kumimoji="0" lang="en-US" sz="1800" b="1" i="0" u="none" strike="noStrike" kern="1200" cap="none" spc="0" normalizeH="0" baseline="0" noProof="0" dirty="0">
                <a:ln>
                  <a:noFill/>
                </a:ln>
                <a:effectLst/>
                <a:highlight>
                  <a:srgbClr val="4285F4"/>
                </a:highlight>
                <a:uLnTx/>
                <a:uFillTx/>
                <a:latin typeface="Arial" panose="020B0604020202020204" pitchFamily="34" charset="0"/>
                <a:ea typeface="+mn-ea"/>
                <a:cs typeface="Arial" panose="020B0604020202020204" pitchFamily="34" charset="0"/>
              </a:rPr>
              <a:t>51%</a:t>
            </a:r>
            <a:br>
              <a:rPr lang="en-US" sz="1000" dirty="0"/>
            </a:br>
            <a:r>
              <a:rPr lang="en-US" sz="1000" dirty="0"/>
              <a:t>With a </a:t>
            </a:r>
            <a:r>
              <a:rPr lang="en-US" sz="1000" b="1" dirty="0"/>
              <a:t>penetration rate of 51 per cent </a:t>
            </a:r>
            <a:r>
              <a:rPr lang="en-US" sz="1000" dirty="0"/>
              <a:t>of the total population of the country, Nigeria is one of the leading countries with the highest number of Internet users. Egypt ranks second in the number of Internet users. The penetration rate of countries like the South Africa, Kenya and Tanzania is more than 30 per cent.</a:t>
            </a:r>
          </a:p>
        </p:txBody>
      </p:sp>
    </p:spTree>
    <p:extLst>
      <p:ext uri="{BB962C8B-B14F-4D97-AF65-F5344CB8AC3E}">
        <p14:creationId xmlns:p14="http://schemas.microsoft.com/office/powerpoint/2010/main" val="108176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96" name="Rounded Rectangle 495">
            <a:extLst>
              <a:ext uri="{FF2B5EF4-FFF2-40B4-BE49-F238E27FC236}">
                <a16:creationId xmlns:a16="http://schemas.microsoft.com/office/drawing/2014/main" id="{5BDFEC80-6D42-C085-A982-A438761B64DD}"/>
              </a:ext>
            </a:extLst>
          </p:cNvPr>
          <p:cNvSpPr/>
          <p:nvPr/>
        </p:nvSpPr>
        <p:spPr>
          <a:xfrm>
            <a:off x="6290042" y="446628"/>
            <a:ext cx="5359691" cy="5964744"/>
          </a:xfrm>
          <a:prstGeom prst="roundRect">
            <a:avLst>
              <a:gd name="adj" fmla="val 2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ed Rectangle 493">
            <a:extLst>
              <a:ext uri="{FF2B5EF4-FFF2-40B4-BE49-F238E27FC236}">
                <a16:creationId xmlns:a16="http://schemas.microsoft.com/office/drawing/2014/main" id="{8C61D57F-893E-598B-B107-3FF535125BB7}"/>
              </a:ext>
            </a:extLst>
          </p:cNvPr>
          <p:cNvSpPr/>
          <p:nvPr/>
        </p:nvSpPr>
        <p:spPr>
          <a:xfrm>
            <a:off x="543380" y="446628"/>
            <a:ext cx="5359691" cy="5964744"/>
          </a:xfrm>
          <a:prstGeom prst="roundRect">
            <a:avLst>
              <a:gd name="adj" fmla="val 2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952D9B-4EE1-7D35-51FA-8F8F9331FC2A}"/>
              </a:ext>
            </a:extLst>
          </p:cNvPr>
          <p:cNvSpPr txBox="1"/>
          <p:nvPr/>
        </p:nvSpPr>
        <p:spPr>
          <a:xfrm>
            <a:off x="921842" y="581119"/>
            <a:ext cx="1452880"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2013</a:t>
            </a:r>
            <a:endParaRPr lang="en-US" sz="16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7B9371FC-AEB6-D890-F7A4-3545976ECBD5}"/>
              </a:ext>
            </a:extLst>
          </p:cNvPr>
          <p:cNvSpPr txBox="1"/>
          <p:nvPr/>
        </p:nvSpPr>
        <p:spPr>
          <a:xfrm>
            <a:off x="6711433" y="581119"/>
            <a:ext cx="1452880"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2023</a:t>
            </a:r>
            <a:endParaRPr lang="en-US" sz="1600" b="1" dirty="0">
              <a:latin typeface="Arial" panose="020B0604020202020204" pitchFamily="34" charset="0"/>
              <a:cs typeface="Arial" panose="020B0604020202020204" pitchFamily="34" charset="0"/>
            </a:endParaRPr>
          </a:p>
        </p:txBody>
      </p:sp>
      <p:grpSp>
        <p:nvGrpSpPr>
          <p:cNvPr id="276" name="Group 275">
            <a:extLst>
              <a:ext uri="{FF2B5EF4-FFF2-40B4-BE49-F238E27FC236}">
                <a16:creationId xmlns:a16="http://schemas.microsoft.com/office/drawing/2014/main" id="{28A85A5D-4FB8-F1D8-AD36-569A91028383}"/>
              </a:ext>
            </a:extLst>
          </p:cNvPr>
          <p:cNvGrpSpPr/>
          <p:nvPr/>
        </p:nvGrpSpPr>
        <p:grpSpPr>
          <a:xfrm>
            <a:off x="3961861" y="1028973"/>
            <a:ext cx="1560670" cy="1587401"/>
            <a:chOff x="4862248" y="709177"/>
            <a:chExt cx="1560670" cy="1587401"/>
          </a:xfrm>
        </p:grpSpPr>
        <p:sp>
          <p:nvSpPr>
            <p:cNvPr id="345" name="Rounded Rectangle 344">
              <a:extLst>
                <a:ext uri="{FF2B5EF4-FFF2-40B4-BE49-F238E27FC236}">
                  <a16:creationId xmlns:a16="http://schemas.microsoft.com/office/drawing/2014/main" id="{AE3E7027-69E8-DC6C-027B-2B69D398396C}"/>
                </a:ext>
              </a:extLst>
            </p:cNvPr>
            <p:cNvSpPr/>
            <p:nvPr/>
          </p:nvSpPr>
          <p:spPr>
            <a:xfrm>
              <a:off x="4862248" y="709177"/>
              <a:ext cx="1560670" cy="304443"/>
            </a:xfrm>
            <a:prstGeom prst="roundRect">
              <a:avLst>
                <a:gd name="adj" fmla="val 50000"/>
              </a:avLst>
            </a:prstGeom>
            <a:solidFill>
              <a:srgbClr val="535353"/>
            </a:solidFill>
            <a:ln w="15875">
              <a:solidFill>
                <a:srgbClr val="535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6" name="Subtitle 2">
              <a:extLst>
                <a:ext uri="{FF2B5EF4-FFF2-40B4-BE49-F238E27FC236}">
                  <a16:creationId xmlns:a16="http://schemas.microsoft.com/office/drawing/2014/main" id="{1FC3E5A2-C861-1F93-B832-8F66DCBAD8A5}"/>
                </a:ext>
              </a:extLst>
            </p:cNvPr>
            <p:cNvSpPr txBox="1">
              <a:spLocks/>
            </p:cNvSpPr>
            <p:nvPr/>
          </p:nvSpPr>
          <p:spPr>
            <a:xfrm>
              <a:off x="4927136" y="732667"/>
              <a:ext cx="1495781" cy="15639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11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111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111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111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111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050" dirty="0">
                  <a:solidFill>
                    <a:schemeClr val="bg1"/>
                  </a:solidFill>
                </a:rPr>
                <a:t>Filter by Region</a:t>
              </a:r>
            </a:p>
            <a:p>
              <a:pPr marL="0" indent="0">
                <a:lnSpc>
                  <a:spcPct val="110000"/>
                </a:lnSpc>
                <a:buNone/>
              </a:pPr>
              <a:r>
                <a:rPr lang="en-US" sz="1050" dirty="0">
                  <a:solidFill>
                    <a:srgbClr val="535353"/>
                  </a:solidFill>
                </a:rPr>
                <a:t>Central: </a:t>
              </a:r>
              <a:r>
                <a:rPr lang="en-US" sz="1050" b="1" dirty="0">
                  <a:solidFill>
                    <a:srgbClr val="535353"/>
                  </a:solidFill>
                </a:rPr>
                <a:t>12</a:t>
              </a:r>
              <a:br>
                <a:rPr lang="en-US" sz="1050" b="1" dirty="0">
                  <a:solidFill>
                    <a:srgbClr val="535353"/>
                  </a:solidFill>
                </a:rPr>
              </a:br>
              <a:r>
                <a:rPr lang="en-US" sz="1050" dirty="0">
                  <a:solidFill>
                    <a:srgbClr val="535353"/>
                  </a:solidFill>
                </a:rPr>
                <a:t>Eastern: </a:t>
              </a:r>
              <a:r>
                <a:rPr lang="en-US" sz="1050" b="1" dirty="0">
                  <a:solidFill>
                    <a:srgbClr val="535353"/>
                  </a:solidFill>
                </a:rPr>
                <a:t>21</a:t>
              </a:r>
              <a:br>
                <a:rPr lang="en-US" sz="1050" b="1" dirty="0">
                  <a:solidFill>
                    <a:srgbClr val="535353"/>
                  </a:solidFill>
                </a:rPr>
              </a:br>
              <a:r>
                <a:rPr lang="en-US" sz="1050" dirty="0">
                  <a:solidFill>
                    <a:srgbClr val="535353"/>
                  </a:solidFill>
                </a:rPr>
                <a:t>Indian Ocean: </a:t>
              </a:r>
              <a:r>
                <a:rPr lang="en-US" sz="1050" b="1" dirty="0">
                  <a:solidFill>
                    <a:srgbClr val="535353"/>
                  </a:solidFill>
                </a:rPr>
                <a:t>7</a:t>
              </a:r>
              <a:br>
                <a:rPr lang="en-US" sz="1050" dirty="0">
                  <a:solidFill>
                    <a:srgbClr val="535353"/>
                  </a:solidFill>
                </a:rPr>
              </a:br>
              <a:r>
                <a:rPr lang="en-US" sz="1050" dirty="0">
                  <a:solidFill>
                    <a:srgbClr val="535353"/>
                  </a:solidFill>
                </a:rPr>
                <a:t>Northers: </a:t>
              </a:r>
              <a:r>
                <a:rPr lang="en-US" sz="1050" b="1" dirty="0">
                  <a:solidFill>
                    <a:srgbClr val="535353"/>
                  </a:solidFill>
                </a:rPr>
                <a:t>12</a:t>
              </a:r>
              <a:br>
                <a:rPr lang="en-US" sz="1050" dirty="0">
                  <a:solidFill>
                    <a:srgbClr val="535353"/>
                  </a:solidFill>
                </a:rPr>
              </a:br>
              <a:r>
                <a:rPr lang="en-US" sz="1050" dirty="0">
                  <a:solidFill>
                    <a:srgbClr val="535353"/>
                  </a:solidFill>
                </a:rPr>
                <a:t>Southern: </a:t>
              </a:r>
              <a:r>
                <a:rPr lang="en-US" sz="1050" b="1" dirty="0">
                  <a:solidFill>
                    <a:srgbClr val="535353"/>
                  </a:solidFill>
                </a:rPr>
                <a:t>48</a:t>
              </a:r>
              <a:br>
                <a:rPr lang="en-US" sz="1050" b="1" dirty="0">
                  <a:solidFill>
                    <a:srgbClr val="535353"/>
                  </a:solidFill>
                </a:rPr>
              </a:br>
              <a:r>
                <a:rPr lang="en-US" sz="1050" dirty="0">
                  <a:solidFill>
                    <a:srgbClr val="535353"/>
                  </a:solidFill>
                </a:rPr>
                <a:t>Western: </a:t>
              </a:r>
              <a:r>
                <a:rPr lang="en-US" sz="1050" b="1" dirty="0">
                  <a:solidFill>
                    <a:srgbClr val="535353"/>
                  </a:solidFill>
                </a:rPr>
                <a:t>32</a:t>
              </a:r>
            </a:p>
          </p:txBody>
        </p:sp>
        <p:pic>
          <p:nvPicPr>
            <p:cNvPr id="347" name="Graphic 346">
              <a:extLst>
                <a:ext uri="{FF2B5EF4-FFF2-40B4-BE49-F238E27FC236}">
                  <a16:creationId xmlns:a16="http://schemas.microsoft.com/office/drawing/2014/main" id="{C60AF521-1131-32A8-A62F-BA8BBF571F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147410" y="833921"/>
              <a:ext cx="163420" cy="81710"/>
            </a:xfrm>
            <a:prstGeom prst="rect">
              <a:avLst/>
            </a:prstGeom>
          </p:spPr>
        </p:pic>
      </p:grpSp>
      <p:grpSp>
        <p:nvGrpSpPr>
          <p:cNvPr id="277" name="Group 276">
            <a:extLst>
              <a:ext uri="{FF2B5EF4-FFF2-40B4-BE49-F238E27FC236}">
                <a16:creationId xmlns:a16="http://schemas.microsoft.com/office/drawing/2014/main" id="{42CFBEBD-07B1-2250-F38F-991BD1DF68E5}"/>
              </a:ext>
            </a:extLst>
          </p:cNvPr>
          <p:cNvGrpSpPr/>
          <p:nvPr/>
        </p:nvGrpSpPr>
        <p:grpSpPr>
          <a:xfrm>
            <a:off x="1092464" y="2105807"/>
            <a:ext cx="3543456" cy="4003762"/>
            <a:chOff x="1200034" y="2233139"/>
            <a:chExt cx="3543456" cy="4003762"/>
          </a:xfrm>
        </p:grpSpPr>
        <p:sp>
          <p:nvSpPr>
            <p:cNvPr id="292" name="Freeform 6">
              <a:extLst>
                <a:ext uri="{FF2B5EF4-FFF2-40B4-BE49-F238E27FC236}">
                  <a16:creationId xmlns:a16="http://schemas.microsoft.com/office/drawing/2014/main" id="{61E21F63-BD3F-7936-5ECD-0768E1622342}"/>
                </a:ext>
              </a:extLst>
            </p:cNvPr>
            <p:cNvSpPr>
              <a:spLocks/>
            </p:cNvSpPr>
            <p:nvPr/>
          </p:nvSpPr>
          <p:spPr bwMode="auto">
            <a:xfrm>
              <a:off x="2699666" y="4631319"/>
              <a:ext cx="646234" cy="667295"/>
            </a:xfrm>
            <a:custGeom>
              <a:avLst/>
              <a:gdLst>
                <a:gd name="T0" fmla="*/ 208 w 209"/>
                <a:gd name="T1" fmla="*/ 102 h 229"/>
                <a:gd name="T2" fmla="*/ 209 w 209"/>
                <a:gd name="T3" fmla="*/ 120 h 229"/>
                <a:gd name="T4" fmla="*/ 208 w 209"/>
                <a:gd name="T5" fmla="*/ 134 h 229"/>
                <a:gd name="T6" fmla="*/ 171 w 209"/>
                <a:gd name="T7" fmla="*/ 194 h 229"/>
                <a:gd name="T8" fmla="*/ 192 w 209"/>
                <a:gd name="T9" fmla="*/ 221 h 229"/>
                <a:gd name="T10" fmla="*/ 121 w 209"/>
                <a:gd name="T11" fmla="*/ 226 h 229"/>
                <a:gd name="T12" fmla="*/ 42 w 209"/>
                <a:gd name="T13" fmla="*/ 218 h 229"/>
                <a:gd name="T14" fmla="*/ 31 w 209"/>
                <a:gd name="T15" fmla="*/ 211 h 229"/>
                <a:gd name="T16" fmla="*/ 10 w 209"/>
                <a:gd name="T17" fmla="*/ 214 h 229"/>
                <a:gd name="T18" fmla="*/ 0 w 209"/>
                <a:gd name="T19" fmla="*/ 206 h 229"/>
                <a:gd name="T20" fmla="*/ 9 w 209"/>
                <a:gd name="T21" fmla="*/ 171 h 229"/>
                <a:gd name="T22" fmla="*/ 15 w 209"/>
                <a:gd name="T23" fmla="*/ 146 h 229"/>
                <a:gd name="T24" fmla="*/ 29 w 209"/>
                <a:gd name="T25" fmla="*/ 126 h 229"/>
                <a:gd name="T26" fmla="*/ 37 w 209"/>
                <a:gd name="T27" fmla="*/ 103 h 229"/>
                <a:gd name="T28" fmla="*/ 31 w 209"/>
                <a:gd name="T29" fmla="*/ 86 h 229"/>
                <a:gd name="T30" fmla="*/ 22 w 209"/>
                <a:gd name="T31" fmla="*/ 63 h 229"/>
                <a:gd name="T32" fmla="*/ 28 w 209"/>
                <a:gd name="T33" fmla="*/ 51 h 229"/>
                <a:gd name="T34" fmla="*/ 20 w 209"/>
                <a:gd name="T35" fmla="*/ 20 h 229"/>
                <a:gd name="T36" fmla="*/ 14 w 209"/>
                <a:gd name="T37" fmla="*/ 4 h 229"/>
                <a:gd name="T38" fmla="*/ 25 w 209"/>
                <a:gd name="T39" fmla="*/ 2 h 229"/>
                <a:gd name="T40" fmla="*/ 81 w 209"/>
                <a:gd name="T41" fmla="*/ 0 h 229"/>
                <a:gd name="T42" fmla="*/ 90 w 209"/>
                <a:gd name="T43" fmla="*/ 26 h 229"/>
                <a:gd name="T44" fmla="*/ 99 w 209"/>
                <a:gd name="T45" fmla="*/ 41 h 229"/>
                <a:gd name="T46" fmla="*/ 116 w 209"/>
                <a:gd name="T47" fmla="*/ 37 h 229"/>
                <a:gd name="T48" fmla="*/ 128 w 209"/>
                <a:gd name="T49" fmla="*/ 35 h 229"/>
                <a:gd name="T50" fmla="*/ 143 w 209"/>
                <a:gd name="T51" fmla="*/ 23 h 229"/>
                <a:gd name="T52" fmla="*/ 153 w 209"/>
                <a:gd name="T53" fmla="*/ 20 h 229"/>
                <a:gd name="T54" fmla="*/ 171 w 209"/>
                <a:gd name="T55" fmla="*/ 26 h 229"/>
                <a:gd name="T56" fmla="*/ 175 w 209"/>
                <a:gd name="T57" fmla="*/ 46 h 229"/>
                <a:gd name="T58" fmla="*/ 173 w 209"/>
                <a:gd name="T59" fmla="*/ 69 h 229"/>
                <a:gd name="T60" fmla="*/ 177 w 209"/>
                <a:gd name="T61" fmla="*/ 99 h 229"/>
                <a:gd name="T62" fmla="*/ 188 w 209"/>
                <a:gd name="T63" fmla="*/ 97 h 229"/>
                <a:gd name="T64" fmla="*/ 207 w 209"/>
                <a:gd name="T65" fmla="*/ 9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9" h="229">
                  <a:moveTo>
                    <a:pt x="207" y="96"/>
                  </a:moveTo>
                  <a:lnTo>
                    <a:pt x="208" y="102"/>
                  </a:lnTo>
                  <a:lnTo>
                    <a:pt x="206" y="111"/>
                  </a:lnTo>
                  <a:lnTo>
                    <a:pt x="209" y="120"/>
                  </a:lnTo>
                  <a:lnTo>
                    <a:pt x="206" y="127"/>
                  </a:lnTo>
                  <a:lnTo>
                    <a:pt x="208" y="134"/>
                  </a:lnTo>
                  <a:lnTo>
                    <a:pt x="173" y="133"/>
                  </a:lnTo>
                  <a:lnTo>
                    <a:pt x="171" y="194"/>
                  </a:lnTo>
                  <a:lnTo>
                    <a:pt x="181" y="209"/>
                  </a:lnTo>
                  <a:lnTo>
                    <a:pt x="192" y="221"/>
                  </a:lnTo>
                  <a:lnTo>
                    <a:pt x="161" y="229"/>
                  </a:lnTo>
                  <a:lnTo>
                    <a:pt x="121" y="226"/>
                  </a:lnTo>
                  <a:lnTo>
                    <a:pt x="110" y="217"/>
                  </a:lnTo>
                  <a:lnTo>
                    <a:pt x="42" y="218"/>
                  </a:lnTo>
                  <a:lnTo>
                    <a:pt x="40" y="220"/>
                  </a:lnTo>
                  <a:lnTo>
                    <a:pt x="31" y="211"/>
                  </a:lnTo>
                  <a:lnTo>
                    <a:pt x="19" y="210"/>
                  </a:lnTo>
                  <a:lnTo>
                    <a:pt x="10" y="214"/>
                  </a:lnTo>
                  <a:lnTo>
                    <a:pt x="2" y="217"/>
                  </a:lnTo>
                  <a:lnTo>
                    <a:pt x="0" y="206"/>
                  </a:lnTo>
                  <a:lnTo>
                    <a:pt x="3" y="188"/>
                  </a:lnTo>
                  <a:lnTo>
                    <a:pt x="9" y="171"/>
                  </a:lnTo>
                  <a:lnTo>
                    <a:pt x="10" y="163"/>
                  </a:lnTo>
                  <a:lnTo>
                    <a:pt x="15" y="146"/>
                  </a:lnTo>
                  <a:lnTo>
                    <a:pt x="19" y="138"/>
                  </a:lnTo>
                  <a:lnTo>
                    <a:pt x="29" y="126"/>
                  </a:lnTo>
                  <a:lnTo>
                    <a:pt x="35" y="117"/>
                  </a:lnTo>
                  <a:lnTo>
                    <a:pt x="37" y="103"/>
                  </a:lnTo>
                  <a:lnTo>
                    <a:pt x="36" y="92"/>
                  </a:lnTo>
                  <a:lnTo>
                    <a:pt x="31" y="86"/>
                  </a:lnTo>
                  <a:lnTo>
                    <a:pt x="27" y="74"/>
                  </a:lnTo>
                  <a:lnTo>
                    <a:pt x="22" y="63"/>
                  </a:lnTo>
                  <a:lnTo>
                    <a:pt x="24" y="58"/>
                  </a:lnTo>
                  <a:lnTo>
                    <a:pt x="28" y="51"/>
                  </a:lnTo>
                  <a:lnTo>
                    <a:pt x="24" y="32"/>
                  </a:lnTo>
                  <a:lnTo>
                    <a:pt x="20" y="20"/>
                  </a:lnTo>
                  <a:lnTo>
                    <a:pt x="12" y="8"/>
                  </a:lnTo>
                  <a:lnTo>
                    <a:pt x="14" y="4"/>
                  </a:lnTo>
                  <a:lnTo>
                    <a:pt x="21" y="1"/>
                  </a:lnTo>
                  <a:lnTo>
                    <a:pt x="25" y="2"/>
                  </a:lnTo>
                  <a:lnTo>
                    <a:pt x="31" y="0"/>
                  </a:lnTo>
                  <a:lnTo>
                    <a:pt x="81" y="0"/>
                  </a:lnTo>
                  <a:lnTo>
                    <a:pt x="85" y="14"/>
                  </a:lnTo>
                  <a:lnTo>
                    <a:pt x="90" y="26"/>
                  </a:lnTo>
                  <a:lnTo>
                    <a:pt x="94" y="31"/>
                  </a:lnTo>
                  <a:lnTo>
                    <a:pt x="99" y="41"/>
                  </a:lnTo>
                  <a:lnTo>
                    <a:pt x="111" y="40"/>
                  </a:lnTo>
                  <a:lnTo>
                    <a:pt x="116" y="37"/>
                  </a:lnTo>
                  <a:lnTo>
                    <a:pt x="125" y="40"/>
                  </a:lnTo>
                  <a:lnTo>
                    <a:pt x="128" y="35"/>
                  </a:lnTo>
                  <a:lnTo>
                    <a:pt x="133" y="24"/>
                  </a:lnTo>
                  <a:lnTo>
                    <a:pt x="143" y="23"/>
                  </a:lnTo>
                  <a:lnTo>
                    <a:pt x="144" y="20"/>
                  </a:lnTo>
                  <a:lnTo>
                    <a:pt x="153" y="20"/>
                  </a:lnTo>
                  <a:lnTo>
                    <a:pt x="151" y="27"/>
                  </a:lnTo>
                  <a:lnTo>
                    <a:pt x="171" y="26"/>
                  </a:lnTo>
                  <a:lnTo>
                    <a:pt x="171" y="39"/>
                  </a:lnTo>
                  <a:lnTo>
                    <a:pt x="175" y="46"/>
                  </a:lnTo>
                  <a:lnTo>
                    <a:pt x="172" y="57"/>
                  </a:lnTo>
                  <a:lnTo>
                    <a:pt x="173" y="69"/>
                  </a:lnTo>
                  <a:lnTo>
                    <a:pt x="179" y="77"/>
                  </a:lnTo>
                  <a:lnTo>
                    <a:pt x="177" y="99"/>
                  </a:lnTo>
                  <a:lnTo>
                    <a:pt x="182" y="97"/>
                  </a:lnTo>
                  <a:lnTo>
                    <a:pt x="188" y="97"/>
                  </a:lnTo>
                  <a:lnTo>
                    <a:pt x="199" y="94"/>
                  </a:lnTo>
                  <a:lnTo>
                    <a:pt x="207" y="96"/>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293" name="Freeform 292">
              <a:extLst>
                <a:ext uri="{FF2B5EF4-FFF2-40B4-BE49-F238E27FC236}">
                  <a16:creationId xmlns:a16="http://schemas.microsoft.com/office/drawing/2014/main" id="{AAF6728D-736B-D9DA-614C-6E7B3252D415}"/>
                </a:ext>
              </a:extLst>
            </p:cNvPr>
            <p:cNvSpPr>
              <a:spLocks/>
            </p:cNvSpPr>
            <p:nvPr/>
          </p:nvSpPr>
          <p:spPr bwMode="auto">
            <a:xfrm>
              <a:off x="2721309" y="4549729"/>
              <a:ext cx="55658" cy="75764"/>
            </a:xfrm>
            <a:custGeom>
              <a:avLst/>
              <a:gdLst>
                <a:gd name="T0" fmla="*/ 4 w 18"/>
                <a:gd name="T1" fmla="*/ 26 h 26"/>
                <a:gd name="T2" fmla="*/ 0 w 18"/>
                <a:gd name="T3" fmla="*/ 12 h 26"/>
                <a:gd name="T4" fmla="*/ 7 w 18"/>
                <a:gd name="T5" fmla="*/ 4 h 26"/>
                <a:gd name="T6" fmla="*/ 12 w 18"/>
                <a:gd name="T7" fmla="*/ 0 h 26"/>
                <a:gd name="T8" fmla="*/ 18 w 18"/>
                <a:gd name="T9" fmla="*/ 7 h 26"/>
                <a:gd name="T10" fmla="*/ 12 w 18"/>
                <a:gd name="T11" fmla="*/ 11 h 26"/>
                <a:gd name="T12" fmla="*/ 10 w 18"/>
                <a:gd name="T13" fmla="*/ 16 h 26"/>
                <a:gd name="T14" fmla="*/ 9 w 18"/>
                <a:gd name="T15" fmla="*/ 24 h 26"/>
                <a:gd name="T16" fmla="*/ 4 w 18"/>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4" y="26"/>
                  </a:moveTo>
                  <a:lnTo>
                    <a:pt x="0" y="12"/>
                  </a:lnTo>
                  <a:lnTo>
                    <a:pt x="7" y="4"/>
                  </a:lnTo>
                  <a:lnTo>
                    <a:pt x="12" y="0"/>
                  </a:lnTo>
                  <a:lnTo>
                    <a:pt x="18" y="7"/>
                  </a:lnTo>
                  <a:lnTo>
                    <a:pt x="12" y="11"/>
                  </a:lnTo>
                  <a:lnTo>
                    <a:pt x="10" y="16"/>
                  </a:lnTo>
                  <a:lnTo>
                    <a:pt x="9" y="24"/>
                  </a:lnTo>
                  <a:lnTo>
                    <a:pt x="4" y="26"/>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294" name="Freeform 18">
              <a:extLst>
                <a:ext uri="{FF2B5EF4-FFF2-40B4-BE49-F238E27FC236}">
                  <a16:creationId xmlns:a16="http://schemas.microsoft.com/office/drawing/2014/main" id="{9DF14006-0C85-3863-9B1B-1E7553FEE689}"/>
                </a:ext>
              </a:extLst>
            </p:cNvPr>
            <p:cNvSpPr>
              <a:spLocks/>
            </p:cNvSpPr>
            <p:nvPr/>
          </p:nvSpPr>
          <p:spPr bwMode="auto">
            <a:xfrm>
              <a:off x="3608723" y="4436084"/>
              <a:ext cx="89669" cy="116558"/>
            </a:xfrm>
            <a:custGeom>
              <a:avLst/>
              <a:gdLst>
                <a:gd name="T0" fmla="*/ 13 w 29"/>
                <a:gd name="T1" fmla="*/ 40 h 40"/>
                <a:gd name="T2" fmla="*/ 11 w 29"/>
                <a:gd name="T3" fmla="*/ 40 h 40"/>
                <a:gd name="T4" fmla="*/ 11 w 29"/>
                <a:gd name="T5" fmla="*/ 39 h 40"/>
                <a:gd name="T6" fmla="*/ 5 w 29"/>
                <a:gd name="T7" fmla="*/ 21 h 40"/>
                <a:gd name="T8" fmla="*/ 5 w 29"/>
                <a:gd name="T9" fmla="*/ 21 h 40"/>
                <a:gd name="T10" fmla="*/ 5 w 29"/>
                <a:gd name="T11" fmla="*/ 18 h 40"/>
                <a:gd name="T12" fmla="*/ 0 w 29"/>
                <a:gd name="T13" fmla="*/ 9 h 40"/>
                <a:gd name="T14" fmla="*/ 11 w 29"/>
                <a:gd name="T15" fmla="*/ 10 h 40"/>
                <a:gd name="T16" fmla="*/ 16 w 29"/>
                <a:gd name="T17" fmla="*/ 0 h 40"/>
                <a:gd name="T18" fmla="*/ 25 w 29"/>
                <a:gd name="T19" fmla="*/ 1 h 40"/>
                <a:gd name="T20" fmla="*/ 26 w 29"/>
                <a:gd name="T21" fmla="*/ 8 h 40"/>
                <a:gd name="T22" fmla="*/ 29 w 29"/>
                <a:gd name="T23" fmla="*/ 13 h 40"/>
                <a:gd name="T24" fmla="*/ 29 w 29"/>
                <a:gd name="T25" fmla="*/ 19 h 40"/>
                <a:gd name="T26" fmla="*/ 25 w 29"/>
                <a:gd name="T27" fmla="*/ 23 h 40"/>
                <a:gd name="T28" fmla="*/ 19 w 29"/>
                <a:gd name="T29" fmla="*/ 33 h 40"/>
                <a:gd name="T30" fmla="*/ 13 w 29"/>
                <a:gd name="T31" fmla="*/ 40 h 40"/>
                <a:gd name="T32" fmla="*/ 13 w 2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0">
                  <a:moveTo>
                    <a:pt x="13" y="40"/>
                  </a:moveTo>
                  <a:lnTo>
                    <a:pt x="11" y="40"/>
                  </a:lnTo>
                  <a:lnTo>
                    <a:pt x="11" y="39"/>
                  </a:lnTo>
                  <a:lnTo>
                    <a:pt x="5" y="21"/>
                  </a:lnTo>
                  <a:lnTo>
                    <a:pt x="5" y="21"/>
                  </a:lnTo>
                  <a:lnTo>
                    <a:pt x="5" y="18"/>
                  </a:lnTo>
                  <a:lnTo>
                    <a:pt x="0" y="9"/>
                  </a:lnTo>
                  <a:lnTo>
                    <a:pt x="11" y="10"/>
                  </a:lnTo>
                  <a:lnTo>
                    <a:pt x="16" y="0"/>
                  </a:lnTo>
                  <a:lnTo>
                    <a:pt x="25" y="1"/>
                  </a:lnTo>
                  <a:lnTo>
                    <a:pt x="26" y="8"/>
                  </a:lnTo>
                  <a:lnTo>
                    <a:pt x="29" y="13"/>
                  </a:lnTo>
                  <a:lnTo>
                    <a:pt x="29" y="19"/>
                  </a:lnTo>
                  <a:lnTo>
                    <a:pt x="25" y="23"/>
                  </a:lnTo>
                  <a:lnTo>
                    <a:pt x="19" y="33"/>
                  </a:lnTo>
                  <a:lnTo>
                    <a:pt x="13" y="40"/>
                  </a:lnTo>
                  <a:lnTo>
                    <a:pt x="13" y="40"/>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295" name="Freeform 20">
              <a:extLst>
                <a:ext uri="{FF2B5EF4-FFF2-40B4-BE49-F238E27FC236}">
                  <a16:creationId xmlns:a16="http://schemas.microsoft.com/office/drawing/2014/main" id="{2A4F8E13-D7A3-4C60-375B-EBC3337F982C}"/>
                </a:ext>
              </a:extLst>
            </p:cNvPr>
            <p:cNvSpPr>
              <a:spLocks/>
            </p:cNvSpPr>
            <p:nvPr/>
          </p:nvSpPr>
          <p:spPr bwMode="auto">
            <a:xfrm>
              <a:off x="2143101" y="3626007"/>
              <a:ext cx="157692" cy="338017"/>
            </a:xfrm>
            <a:custGeom>
              <a:avLst/>
              <a:gdLst>
                <a:gd name="T0" fmla="*/ 48 w 51"/>
                <a:gd name="T1" fmla="*/ 11 h 116"/>
                <a:gd name="T2" fmla="*/ 47 w 51"/>
                <a:gd name="T3" fmla="*/ 17 h 116"/>
                <a:gd name="T4" fmla="*/ 51 w 51"/>
                <a:gd name="T5" fmla="*/ 29 h 116"/>
                <a:gd name="T6" fmla="*/ 48 w 51"/>
                <a:gd name="T7" fmla="*/ 36 h 116"/>
                <a:gd name="T8" fmla="*/ 49 w 51"/>
                <a:gd name="T9" fmla="*/ 42 h 116"/>
                <a:gd name="T10" fmla="*/ 41 w 51"/>
                <a:gd name="T11" fmla="*/ 54 h 116"/>
                <a:gd name="T12" fmla="*/ 36 w 51"/>
                <a:gd name="T13" fmla="*/ 59 h 116"/>
                <a:gd name="T14" fmla="*/ 33 w 51"/>
                <a:gd name="T15" fmla="*/ 71 h 116"/>
                <a:gd name="T16" fmla="*/ 34 w 51"/>
                <a:gd name="T17" fmla="*/ 83 h 116"/>
                <a:gd name="T18" fmla="*/ 32 w 51"/>
                <a:gd name="T19" fmla="*/ 114 h 116"/>
                <a:gd name="T20" fmla="*/ 19 w 51"/>
                <a:gd name="T21" fmla="*/ 116 h 116"/>
                <a:gd name="T22" fmla="*/ 14 w 51"/>
                <a:gd name="T23" fmla="*/ 103 h 116"/>
                <a:gd name="T24" fmla="*/ 15 w 51"/>
                <a:gd name="T25" fmla="*/ 59 h 116"/>
                <a:gd name="T26" fmla="*/ 11 w 51"/>
                <a:gd name="T27" fmla="*/ 56 h 116"/>
                <a:gd name="T28" fmla="*/ 11 w 51"/>
                <a:gd name="T29" fmla="*/ 46 h 116"/>
                <a:gd name="T30" fmla="*/ 6 w 51"/>
                <a:gd name="T31" fmla="*/ 39 h 116"/>
                <a:gd name="T32" fmla="*/ 0 w 51"/>
                <a:gd name="T33" fmla="*/ 34 h 116"/>
                <a:gd name="T34" fmla="*/ 3 w 51"/>
                <a:gd name="T35" fmla="*/ 24 h 116"/>
                <a:gd name="T36" fmla="*/ 8 w 51"/>
                <a:gd name="T37" fmla="*/ 22 h 116"/>
                <a:gd name="T38" fmla="*/ 11 w 51"/>
                <a:gd name="T39" fmla="*/ 14 h 116"/>
                <a:gd name="T40" fmla="*/ 20 w 51"/>
                <a:gd name="T41" fmla="*/ 11 h 116"/>
                <a:gd name="T42" fmla="*/ 23 w 51"/>
                <a:gd name="T43" fmla="*/ 6 h 116"/>
                <a:gd name="T44" fmla="*/ 29 w 51"/>
                <a:gd name="T45" fmla="*/ 0 h 116"/>
                <a:gd name="T46" fmla="*/ 35 w 51"/>
                <a:gd name="T47" fmla="*/ 0 h 116"/>
                <a:gd name="T48" fmla="*/ 48 w 51"/>
                <a:gd name="T49" fmla="*/ 11 h 116"/>
                <a:gd name="T50" fmla="*/ 48 w 51"/>
                <a:gd name="T51"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116">
                  <a:moveTo>
                    <a:pt x="48" y="11"/>
                  </a:moveTo>
                  <a:lnTo>
                    <a:pt x="47" y="17"/>
                  </a:lnTo>
                  <a:lnTo>
                    <a:pt x="51" y="29"/>
                  </a:lnTo>
                  <a:lnTo>
                    <a:pt x="48" y="36"/>
                  </a:lnTo>
                  <a:lnTo>
                    <a:pt x="49" y="42"/>
                  </a:lnTo>
                  <a:lnTo>
                    <a:pt x="41" y="54"/>
                  </a:lnTo>
                  <a:lnTo>
                    <a:pt x="36" y="59"/>
                  </a:lnTo>
                  <a:lnTo>
                    <a:pt x="33" y="71"/>
                  </a:lnTo>
                  <a:lnTo>
                    <a:pt x="34" y="83"/>
                  </a:lnTo>
                  <a:lnTo>
                    <a:pt x="32" y="114"/>
                  </a:lnTo>
                  <a:lnTo>
                    <a:pt x="19" y="116"/>
                  </a:lnTo>
                  <a:lnTo>
                    <a:pt x="14" y="103"/>
                  </a:lnTo>
                  <a:lnTo>
                    <a:pt x="15" y="59"/>
                  </a:lnTo>
                  <a:lnTo>
                    <a:pt x="11" y="56"/>
                  </a:lnTo>
                  <a:lnTo>
                    <a:pt x="11" y="46"/>
                  </a:lnTo>
                  <a:lnTo>
                    <a:pt x="6" y="39"/>
                  </a:lnTo>
                  <a:lnTo>
                    <a:pt x="0" y="34"/>
                  </a:lnTo>
                  <a:lnTo>
                    <a:pt x="3" y="24"/>
                  </a:lnTo>
                  <a:lnTo>
                    <a:pt x="8" y="22"/>
                  </a:lnTo>
                  <a:lnTo>
                    <a:pt x="11" y="14"/>
                  </a:lnTo>
                  <a:lnTo>
                    <a:pt x="20" y="11"/>
                  </a:lnTo>
                  <a:lnTo>
                    <a:pt x="23" y="6"/>
                  </a:lnTo>
                  <a:lnTo>
                    <a:pt x="29" y="0"/>
                  </a:lnTo>
                  <a:lnTo>
                    <a:pt x="35" y="0"/>
                  </a:lnTo>
                  <a:lnTo>
                    <a:pt x="48" y="11"/>
                  </a:lnTo>
                  <a:lnTo>
                    <a:pt x="48" y="1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296" name="Freeform 21">
              <a:extLst>
                <a:ext uri="{FF2B5EF4-FFF2-40B4-BE49-F238E27FC236}">
                  <a16:creationId xmlns:a16="http://schemas.microsoft.com/office/drawing/2014/main" id="{BBB931EF-8C55-E91C-F60F-B43745935F2D}"/>
                </a:ext>
              </a:extLst>
            </p:cNvPr>
            <p:cNvSpPr>
              <a:spLocks/>
            </p:cNvSpPr>
            <p:nvPr/>
          </p:nvSpPr>
          <p:spPr bwMode="auto">
            <a:xfrm>
              <a:off x="1821532" y="3465742"/>
              <a:ext cx="392687" cy="305963"/>
            </a:xfrm>
            <a:custGeom>
              <a:avLst/>
              <a:gdLst>
                <a:gd name="T0" fmla="*/ 98 w 127"/>
                <a:gd name="T1" fmla="*/ 4 h 105"/>
                <a:gd name="T2" fmla="*/ 96 w 127"/>
                <a:gd name="T3" fmla="*/ 13 h 105"/>
                <a:gd name="T4" fmla="*/ 98 w 127"/>
                <a:gd name="T5" fmla="*/ 22 h 105"/>
                <a:gd name="T6" fmla="*/ 108 w 127"/>
                <a:gd name="T7" fmla="*/ 34 h 105"/>
                <a:gd name="T8" fmla="*/ 108 w 127"/>
                <a:gd name="T9" fmla="*/ 43 h 105"/>
                <a:gd name="T10" fmla="*/ 127 w 127"/>
                <a:gd name="T11" fmla="*/ 48 h 105"/>
                <a:gd name="T12" fmla="*/ 127 w 127"/>
                <a:gd name="T13" fmla="*/ 61 h 105"/>
                <a:gd name="T14" fmla="*/ 124 w 127"/>
                <a:gd name="T15" fmla="*/ 66 h 105"/>
                <a:gd name="T16" fmla="*/ 115 w 127"/>
                <a:gd name="T17" fmla="*/ 69 h 105"/>
                <a:gd name="T18" fmla="*/ 112 w 127"/>
                <a:gd name="T19" fmla="*/ 77 h 105"/>
                <a:gd name="T20" fmla="*/ 107 w 127"/>
                <a:gd name="T21" fmla="*/ 79 h 105"/>
                <a:gd name="T22" fmla="*/ 92 w 127"/>
                <a:gd name="T23" fmla="*/ 78 h 105"/>
                <a:gd name="T24" fmla="*/ 84 w 127"/>
                <a:gd name="T25" fmla="*/ 77 h 105"/>
                <a:gd name="T26" fmla="*/ 78 w 127"/>
                <a:gd name="T27" fmla="*/ 80 h 105"/>
                <a:gd name="T28" fmla="*/ 71 w 127"/>
                <a:gd name="T29" fmla="*/ 78 h 105"/>
                <a:gd name="T30" fmla="*/ 42 w 127"/>
                <a:gd name="T31" fmla="*/ 80 h 105"/>
                <a:gd name="T32" fmla="*/ 41 w 127"/>
                <a:gd name="T33" fmla="*/ 90 h 105"/>
                <a:gd name="T34" fmla="*/ 44 w 127"/>
                <a:gd name="T35" fmla="*/ 105 h 105"/>
                <a:gd name="T36" fmla="*/ 33 w 127"/>
                <a:gd name="T37" fmla="*/ 100 h 105"/>
                <a:gd name="T38" fmla="*/ 25 w 127"/>
                <a:gd name="T39" fmla="*/ 100 h 105"/>
                <a:gd name="T40" fmla="*/ 19 w 127"/>
                <a:gd name="T41" fmla="*/ 105 h 105"/>
                <a:gd name="T42" fmla="*/ 12 w 127"/>
                <a:gd name="T43" fmla="*/ 101 h 105"/>
                <a:gd name="T44" fmla="*/ 9 w 127"/>
                <a:gd name="T45" fmla="*/ 94 h 105"/>
                <a:gd name="T46" fmla="*/ 1 w 127"/>
                <a:gd name="T47" fmla="*/ 91 h 105"/>
                <a:gd name="T48" fmla="*/ 0 w 127"/>
                <a:gd name="T49" fmla="*/ 80 h 105"/>
                <a:gd name="T50" fmla="*/ 4 w 127"/>
                <a:gd name="T51" fmla="*/ 71 h 105"/>
                <a:gd name="T52" fmla="*/ 4 w 127"/>
                <a:gd name="T53" fmla="*/ 65 h 105"/>
                <a:gd name="T54" fmla="*/ 18 w 127"/>
                <a:gd name="T55" fmla="*/ 49 h 105"/>
                <a:gd name="T56" fmla="*/ 20 w 127"/>
                <a:gd name="T57" fmla="*/ 37 h 105"/>
                <a:gd name="T58" fmla="*/ 24 w 127"/>
                <a:gd name="T59" fmla="*/ 32 h 105"/>
                <a:gd name="T60" fmla="*/ 33 w 127"/>
                <a:gd name="T61" fmla="*/ 34 h 105"/>
                <a:gd name="T62" fmla="*/ 40 w 127"/>
                <a:gd name="T63" fmla="*/ 31 h 105"/>
                <a:gd name="T64" fmla="*/ 42 w 127"/>
                <a:gd name="T65" fmla="*/ 26 h 105"/>
                <a:gd name="T66" fmla="*/ 55 w 127"/>
                <a:gd name="T67" fmla="*/ 17 h 105"/>
                <a:gd name="T68" fmla="*/ 58 w 127"/>
                <a:gd name="T69" fmla="*/ 12 h 105"/>
                <a:gd name="T70" fmla="*/ 74 w 127"/>
                <a:gd name="T71" fmla="*/ 3 h 105"/>
                <a:gd name="T72" fmla="*/ 83 w 127"/>
                <a:gd name="T73" fmla="*/ 0 h 105"/>
                <a:gd name="T74" fmla="*/ 87 w 127"/>
                <a:gd name="T75" fmla="*/ 4 h 105"/>
                <a:gd name="T76" fmla="*/ 98 w 127"/>
                <a:gd name="T77" fmla="*/ 4 h 105"/>
                <a:gd name="T78" fmla="*/ 98 w 127"/>
                <a:gd name="T79" fmla="*/ 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105">
                  <a:moveTo>
                    <a:pt x="98" y="4"/>
                  </a:moveTo>
                  <a:lnTo>
                    <a:pt x="96" y="13"/>
                  </a:lnTo>
                  <a:lnTo>
                    <a:pt x="98" y="22"/>
                  </a:lnTo>
                  <a:lnTo>
                    <a:pt x="108" y="34"/>
                  </a:lnTo>
                  <a:lnTo>
                    <a:pt x="108" y="43"/>
                  </a:lnTo>
                  <a:lnTo>
                    <a:pt x="127" y="48"/>
                  </a:lnTo>
                  <a:lnTo>
                    <a:pt x="127" y="61"/>
                  </a:lnTo>
                  <a:lnTo>
                    <a:pt x="124" y="66"/>
                  </a:lnTo>
                  <a:lnTo>
                    <a:pt x="115" y="69"/>
                  </a:lnTo>
                  <a:lnTo>
                    <a:pt x="112" y="77"/>
                  </a:lnTo>
                  <a:lnTo>
                    <a:pt x="107" y="79"/>
                  </a:lnTo>
                  <a:lnTo>
                    <a:pt x="92" y="78"/>
                  </a:lnTo>
                  <a:lnTo>
                    <a:pt x="84" y="77"/>
                  </a:lnTo>
                  <a:lnTo>
                    <a:pt x="78" y="80"/>
                  </a:lnTo>
                  <a:lnTo>
                    <a:pt x="71" y="78"/>
                  </a:lnTo>
                  <a:lnTo>
                    <a:pt x="42" y="80"/>
                  </a:lnTo>
                  <a:lnTo>
                    <a:pt x="41" y="90"/>
                  </a:lnTo>
                  <a:lnTo>
                    <a:pt x="44" y="105"/>
                  </a:lnTo>
                  <a:lnTo>
                    <a:pt x="33" y="100"/>
                  </a:lnTo>
                  <a:lnTo>
                    <a:pt x="25" y="100"/>
                  </a:lnTo>
                  <a:lnTo>
                    <a:pt x="19" y="105"/>
                  </a:lnTo>
                  <a:lnTo>
                    <a:pt x="12" y="101"/>
                  </a:lnTo>
                  <a:lnTo>
                    <a:pt x="9" y="94"/>
                  </a:lnTo>
                  <a:lnTo>
                    <a:pt x="1" y="91"/>
                  </a:lnTo>
                  <a:lnTo>
                    <a:pt x="0" y="80"/>
                  </a:lnTo>
                  <a:lnTo>
                    <a:pt x="4" y="71"/>
                  </a:lnTo>
                  <a:lnTo>
                    <a:pt x="4" y="65"/>
                  </a:lnTo>
                  <a:lnTo>
                    <a:pt x="18" y="49"/>
                  </a:lnTo>
                  <a:lnTo>
                    <a:pt x="20" y="37"/>
                  </a:lnTo>
                  <a:lnTo>
                    <a:pt x="24" y="32"/>
                  </a:lnTo>
                  <a:lnTo>
                    <a:pt x="33" y="34"/>
                  </a:lnTo>
                  <a:lnTo>
                    <a:pt x="40" y="31"/>
                  </a:lnTo>
                  <a:lnTo>
                    <a:pt x="42" y="26"/>
                  </a:lnTo>
                  <a:lnTo>
                    <a:pt x="55" y="17"/>
                  </a:lnTo>
                  <a:lnTo>
                    <a:pt x="58" y="12"/>
                  </a:lnTo>
                  <a:lnTo>
                    <a:pt x="74" y="3"/>
                  </a:lnTo>
                  <a:lnTo>
                    <a:pt x="83" y="0"/>
                  </a:lnTo>
                  <a:lnTo>
                    <a:pt x="87" y="4"/>
                  </a:lnTo>
                  <a:lnTo>
                    <a:pt x="98" y="4"/>
                  </a:lnTo>
                  <a:lnTo>
                    <a:pt x="98" y="4"/>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297" name="Freeform 31">
              <a:extLst>
                <a:ext uri="{FF2B5EF4-FFF2-40B4-BE49-F238E27FC236}">
                  <a16:creationId xmlns:a16="http://schemas.microsoft.com/office/drawing/2014/main" id="{43A424AF-2884-63A8-8217-3A85D788761E}"/>
                </a:ext>
              </a:extLst>
            </p:cNvPr>
            <p:cNvSpPr>
              <a:spLocks/>
            </p:cNvSpPr>
            <p:nvPr/>
          </p:nvSpPr>
          <p:spPr bwMode="auto">
            <a:xfrm>
              <a:off x="3110905" y="5284042"/>
              <a:ext cx="488542" cy="507027"/>
            </a:xfrm>
            <a:custGeom>
              <a:avLst/>
              <a:gdLst>
                <a:gd name="T0" fmla="*/ 92 w 158"/>
                <a:gd name="T1" fmla="*/ 1 h 174"/>
                <a:gd name="T2" fmla="*/ 98 w 158"/>
                <a:gd name="T3" fmla="*/ 16 h 174"/>
                <a:gd name="T4" fmla="*/ 101 w 158"/>
                <a:gd name="T5" fmla="*/ 20 h 174"/>
                <a:gd name="T6" fmla="*/ 106 w 158"/>
                <a:gd name="T7" fmla="*/ 31 h 174"/>
                <a:gd name="T8" fmla="*/ 124 w 158"/>
                <a:gd name="T9" fmla="*/ 52 h 174"/>
                <a:gd name="T10" fmla="*/ 131 w 158"/>
                <a:gd name="T11" fmla="*/ 54 h 174"/>
                <a:gd name="T12" fmla="*/ 131 w 158"/>
                <a:gd name="T13" fmla="*/ 61 h 174"/>
                <a:gd name="T14" fmla="*/ 135 w 158"/>
                <a:gd name="T15" fmla="*/ 73 h 174"/>
                <a:gd name="T16" fmla="*/ 148 w 158"/>
                <a:gd name="T17" fmla="*/ 76 h 174"/>
                <a:gd name="T18" fmla="*/ 158 w 158"/>
                <a:gd name="T19" fmla="*/ 84 h 174"/>
                <a:gd name="T20" fmla="*/ 134 w 158"/>
                <a:gd name="T21" fmla="*/ 99 h 174"/>
                <a:gd name="T22" fmla="*/ 119 w 158"/>
                <a:gd name="T23" fmla="*/ 113 h 174"/>
                <a:gd name="T24" fmla="*/ 113 w 158"/>
                <a:gd name="T25" fmla="*/ 125 h 174"/>
                <a:gd name="T26" fmla="*/ 107 w 158"/>
                <a:gd name="T27" fmla="*/ 133 h 174"/>
                <a:gd name="T28" fmla="*/ 98 w 158"/>
                <a:gd name="T29" fmla="*/ 134 h 174"/>
                <a:gd name="T30" fmla="*/ 95 w 158"/>
                <a:gd name="T31" fmla="*/ 143 h 174"/>
                <a:gd name="T32" fmla="*/ 93 w 158"/>
                <a:gd name="T33" fmla="*/ 149 h 174"/>
                <a:gd name="T34" fmla="*/ 83 w 158"/>
                <a:gd name="T35" fmla="*/ 153 h 174"/>
                <a:gd name="T36" fmla="*/ 69 w 158"/>
                <a:gd name="T37" fmla="*/ 152 h 174"/>
                <a:gd name="T38" fmla="*/ 62 w 158"/>
                <a:gd name="T39" fmla="*/ 147 h 174"/>
                <a:gd name="T40" fmla="*/ 55 w 158"/>
                <a:gd name="T41" fmla="*/ 144 h 174"/>
                <a:gd name="T42" fmla="*/ 46 w 158"/>
                <a:gd name="T43" fmla="*/ 149 h 174"/>
                <a:gd name="T44" fmla="*/ 42 w 158"/>
                <a:gd name="T45" fmla="*/ 158 h 174"/>
                <a:gd name="T46" fmla="*/ 35 w 158"/>
                <a:gd name="T47" fmla="*/ 164 h 174"/>
                <a:gd name="T48" fmla="*/ 26 w 158"/>
                <a:gd name="T49" fmla="*/ 173 h 174"/>
                <a:gd name="T50" fmla="*/ 14 w 158"/>
                <a:gd name="T51" fmla="*/ 174 h 174"/>
                <a:gd name="T52" fmla="*/ 11 w 158"/>
                <a:gd name="T53" fmla="*/ 167 h 174"/>
                <a:gd name="T54" fmla="*/ 12 w 158"/>
                <a:gd name="T55" fmla="*/ 156 h 174"/>
                <a:gd name="T56" fmla="*/ 3 w 158"/>
                <a:gd name="T57" fmla="*/ 138 h 174"/>
                <a:gd name="T58" fmla="*/ 0 w 158"/>
                <a:gd name="T59" fmla="*/ 135 h 174"/>
                <a:gd name="T60" fmla="*/ 1 w 158"/>
                <a:gd name="T61" fmla="*/ 79 h 174"/>
                <a:gd name="T62" fmla="*/ 18 w 158"/>
                <a:gd name="T63" fmla="*/ 79 h 174"/>
                <a:gd name="T64" fmla="*/ 20 w 158"/>
                <a:gd name="T65" fmla="*/ 11 h 174"/>
                <a:gd name="T66" fmla="*/ 32 w 158"/>
                <a:gd name="T67" fmla="*/ 10 h 174"/>
                <a:gd name="T68" fmla="*/ 58 w 158"/>
                <a:gd name="T69" fmla="*/ 4 h 174"/>
                <a:gd name="T70" fmla="*/ 64 w 158"/>
                <a:gd name="T71" fmla="*/ 12 h 174"/>
                <a:gd name="T72" fmla="*/ 75 w 158"/>
                <a:gd name="T73" fmla="*/ 4 h 174"/>
                <a:gd name="T74" fmla="*/ 80 w 158"/>
                <a:gd name="T75" fmla="*/ 4 h 174"/>
                <a:gd name="T76" fmla="*/ 89 w 158"/>
                <a:gd name="T77" fmla="*/ 0 h 174"/>
                <a:gd name="T78" fmla="*/ 92 w 158"/>
                <a:gd name="T79" fmla="*/ 1 h 174"/>
                <a:gd name="T80" fmla="*/ 92 w 158"/>
                <a:gd name="T81" fmla="*/ 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8" h="174">
                  <a:moveTo>
                    <a:pt x="92" y="1"/>
                  </a:moveTo>
                  <a:lnTo>
                    <a:pt x="98" y="16"/>
                  </a:lnTo>
                  <a:lnTo>
                    <a:pt x="101" y="20"/>
                  </a:lnTo>
                  <a:lnTo>
                    <a:pt x="106" y="31"/>
                  </a:lnTo>
                  <a:lnTo>
                    <a:pt x="124" y="52"/>
                  </a:lnTo>
                  <a:lnTo>
                    <a:pt x="131" y="54"/>
                  </a:lnTo>
                  <a:lnTo>
                    <a:pt x="131" y="61"/>
                  </a:lnTo>
                  <a:lnTo>
                    <a:pt x="135" y="73"/>
                  </a:lnTo>
                  <a:lnTo>
                    <a:pt x="148" y="76"/>
                  </a:lnTo>
                  <a:lnTo>
                    <a:pt x="158" y="84"/>
                  </a:lnTo>
                  <a:lnTo>
                    <a:pt x="134" y="99"/>
                  </a:lnTo>
                  <a:lnTo>
                    <a:pt x="119" y="113"/>
                  </a:lnTo>
                  <a:lnTo>
                    <a:pt x="113" y="125"/>
                  </a:lnTo>
                  <a:lnTo>
                    <a:pt x="107" y="133"/>
                  </a:lnTo>
                  <a:lnTo>
                    <a:pt x="98" y="134"/>
                  </a:lnTo>
                  <a:lnTo>
                    <a:pt x="95" y="143"/>
                  </a:lnTo>
                  <a:lnTo>
                    <a:pt x="93" y="149"/>
                  </a:lnTo>
                  <a:lnTo>
                    <a:pt x="83" y="153"/>
                  </a:lnTo>
                  <a:lnTo>
                    <a:pt x="69" y="152"/>
                  </a:lnTo>
                  <a:lnTo>
                    <a:pt x="62" y="147"/>
                  </a:lnTo>
                  <a:lnTo>
                    <a:pt x="55" y="144"/>
                  </a:lnTo>
                  <a:lnTo>
                    <a:pt x="46" y="149"/>
                  </a:lnTo>
                  <a:lnTo>
                    <a:pt x="42" y="158"/>
                  </a:lnTo>
                  <a:lnTo>
                    <a:pt x="35" y="164"/>
                  </a:lnTo>
                  <a:lnTo>
                    <a:pt x="26" y="173"/>
                  </a:lnTo>
                  <a:lnTo>
                    <a:pt x="14" y="174"/>
                  </a:lnTo>
                  <a:lnTo>
                    <a:pt x="11" y="167"/>
                  </a:lnTo>
                  <a:lnTo>
                    <a:pt x="12" y="156"/>
                  </a:lnTo>
                  <a:lnTo>
                    <a:pt x="3" y="138"/>
                  </a:lnTo>
                  <a:lnTo>
                    <a:pt x="0" y="135"/>
                  </a:lnTo>
                  <a:lnTo>
                    <a:pt x="1" y="79"/>
                  </a:lnTo>
                  <a:lnTo>
                    <a:pt x="18" y="79"/>
                  </a:lnTo>
                  <a:lnTo>
                    <a:pt x="20" y="11"/>
                  </a:lnTo>
                  <a:lnTo>
                    <a:pt x="32" y="10"/>
                  </a:lnTo>
                  <a:lnTo>
                    <a:pt x="58" y="4"/>
                  </a:lnTo>
                  <a:lnTo>
                    <a:pt x="64" y="12"/>
                  </a:lnTo>
                  <a:lnTo>
                    <a:pt x="75" y="4"/>
                  </a:lnTo>
                  <a:lnTo>
                    <a:pt x="80" y="4"/>
                  </a:lnTo>
                  <a:lnTo>
                    <a:pt x="89" y="0"/>
                  </a:lnTo>
                  <a:lnTo>
                    <a:pt x="92" y="1"/>
                  </a:lnTo>
                  <a:lnTo>
                    <a:pt x="92" y="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298" name="Freeform 32">
              <a:extLst>
                <a:ext uri="{FF2B5EF4-FFF2-40B4-BE49-F238E27FC236}">
                  <a16:creationId xmlns:a16="http://schemas.microsoft.com/office/drawing/2014/main" id="{DCAD40F7-20A6-AE45-5A5C-E299CCF38C6A}"/>
                </a:ext>
              </a:extLst>
            </p:cNvPr>
            <p:cNvSpPr>
              <a:spLocks/>
            </p:cNvSpPr>
            <p:nvPr/>
          </p:nvSpPr>
          <p:spPr bwMode="auto">
            <a:xfrm>
              <a:off x="2854268" y="3687201"/>
              <a:ext cx="667877" cy="492455"/>
            </a:xfrm>
            <a:custGeom>
              <a:avLst/>
              <a:gdLst>
                <a:gd name="T0" fmla="*/ 169 w 216"/>
                <a:gd name="T1" fmla="*/ 55 h 169"/>
                <a:gd name="T2" fmla="*/ 178 w 216"/>
                <a:gd name="T3" fmla="*/ 70 h 169"/>
                <a:gd name="T4" fmla="*/ 197 w 216"/>
                <a:gd name="T5" fmla="*/ 87 h 169"/>
                <a:gd name="T6" fmla="*/ 214 w 216"/>
                <a:gd name="T7" fmla="*/ 107 h 169"/>
                <a:gd name="T8" fmla="*/ 211 w 216"/>
                <a:gd name="T9" fmla="*/ 115 h 169"/>
                <a:gd name="T10" fmla="*/ 187 w 216"/>
                <a:gd name="T11" fmla="*/ 112 h 169"/>
                <a:gd name="T12" fmla="*/ 178 w 216"/>
                <a:gd name="T13" fmla="*/ 118 h 169"/>
                <a:gd name="T14" fmla="*/ 166 w 216"/>
                <a:gd name="T15" fmla="*/ 115 h 169"/>
                <a:gd name="T16" fmla="*/ 141 w 216"/>
                <a:gd name="T17" fmla="*/ 122 h 169"/>
                <a:gd name="T18" fmla="*/ 133 w 216"/>
                <a:gd name="T19" fmla="*/ 135 h 169"/>
                <a:gd name="T20" fmla="*/ 109 w 216"/>
                <a:gd name="T21" fmla="*/ 130 h 169"/>
                <a:gd name="T22" fmla="*/ 84 w 216"/>
                <a:gd name="T23" fmla="*/ 116 h 169"/>
                <a:gd name="T24" fmla="*/ 69 w 216"/>
                <a:gd name="T25" fmla="*/ 132 h 169"/>
                <a:gd name="T26" fmla="*/ 56 w 216"/>
                <a:gd name="T27" fmla="*/ 144 h 169"/>
                <a:gd name="T28" fmla="*/ 35 w 216"/>
                <a:gd name="T29" fmla="*/ 151 h 169"/>
                <a:gd name="T30" fmla="*/ 24 w 216"/>
                <a:gd name="T31" fmla="*/ 164 h 169"/>
                <a:gd name="T32" fmla="*/ 15 w 216"/>
                <a:gd name="T33" fmla="*/ 149 h 169"/>
                <a:gd name="T34" fmla="*/ 8 w 216"/>
                <a:gd name="T35" fmla="*/ 132 h 169"/>
                <a:gd name="T36" fmla="*/ 1 w 216"/>
                <a:gd name="T37" fmla="*/ 116 h 169"/>
                <a:gd name="T38" fmla="*/ 1 w 216"/>
                <a:gd name="T39" fmla="*/ 93 h 169"/>
                <a:gd name="T40" fmla="*/ 13 w 216"/>
                <a:gd name="T41" fmla="*/ 71 h 169"/>
                <a:gd name="T42" fmla="*/ 30 w 216"/>
                <a:gd name="T43" fmla="*/ 64 h 169"/>
                <a:gd name="T44" fmla="*/ 37 w 216"/>
                <a:gd name="T45" fmla="*/ 69 h 169"/>
                <a:gd name="T46" fmla="*/ 65 w 216"/>
                <a:gd name="T47" fmla="*/ 55 h 169"/>
                <a:gd name="T48" fmla="*/ 72 w 216"/>
                <a:gd name="T49" fmla="*/ 41 h 169"/>
                <a:gd name="T50" fmla="*/ 93 w 216"/>
                <a:gd name="T51" fmla="*/ 41 h 169"/>
                <a:gd name="T52" fmla="*/ 121 w 216"/>
                <a:gd name="T53" fmla="*/ 11 h 169"/>
                <a:gd name="T54" fmla="*/ 139 w 216"/>
                <a:gd name="T55" fmla="*/ 0 h 169"/>
                <a:gd name="T56" fmla="*/ 151 w 216"/>
                <a:gd name="T57" fmla="*/ 20 h 169"/>
                <a:gd name="T58" fmla="*/ 149 w 216"/>
                <a:gd name="T59" fmla="*/ 35 h 169"/>
                <a:gd name="T60" fmla="*/ 155 w 216"/>
                <a:gd name="T61" fmla="*/ 47 h 169"/>
                <a:gd name="T62" fmla="*/ 157 w 216"/>
                <a:gd name="T63" fmla="*/ 4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169">
                  <a:moveTo>
                    <a:pt x="157" y="48"/>
                  </a:moveTo>
                  <a:lnTo>
                    <a:pt x="169" y="55"/>
                  </a:lnTo>
                  <a:lnTo>
                    <a:pt x="178" y="63"/>
                  </a:lnTo>
                  <a:lnTo>
                    <a:pt x="178" y="70"/>
                  </a:lnTo>
                  <a:lnTo>
                    <a:pt x="189" y="79"/>
                  </a:lnTo>
                  <a:lnTo>
                    <a:pt x="197" y="87"/>
                  </a:lnTo>
                  <a:lnTo>
                    <a:pt x="200" y="98"/>
                  </a:lnTo>
                  <a:lnTo>
                    <a:pt x="214" y="107"/>
                  </a:lnTo>
                  <a:lnTo>
                    <a:pt x="216" y="113"/>
                  </a:lnTo>
                  <a:lnTo>
                    <a:pt x="211" y="115"/>
                  </a:lnTo>
                  <a:lnTo>
                    <a:pt x="200" y="114"/>
                  </a:lnTo>
                  <a:lnTo>
                    <a:pt x="187" y="112"/>
                  </a:lnTo>
                  <a:lnTo>
                    <a:pt x="181" y="113"/>
                  </a:lnTo>
                  <a:lnTo>
                    <a:pt x="178" y="118"/>
                  </a:lnTo>
                  <a:lnTo>
                    <a:pt x="173" y="119"/>
                  </a:lnTo>
                  <a:lnTo>
                    <a:pt x="166" y="115"/>
                  </a:lnTo>
                  <a:lnTo>
                    <a:pt x="148" y="124"/>
                  </a:lnTo>
                  <a:lnTo>
                    <a:pt x="141" y="122"/>
                  </a:lnTo>
                  <a:lnTo>
                    <a:pt x="138" y="124"/>
                  </a:lnTo>
                  <a:lnTo>
                    <a:pt x="133" y="135"/>
                  </a:lnTo>
                  <a:lnTo>
                    <a:pt x="121" y="132"/>
                  </a:lnTo>
                  <a:lnTo>
                    <a:pt x="109" y="130"/>
                  </a:lnTo>
                  <a:lnTo>
                    <a:pt x="98" y="123"/>
                  </a:lnTo>
                  <a:lnTo>
                    <a:pt x="84" y="116"/>
                  </a:lnTo>
                  <a:lnTo>
                    <a:pt x="75" y="122"/>
                  </a:lnTo>
                  <a:lnTo>
                    <a:pt x="69" y="132"/>
                  </a:lnTo>
                  <a:lnTo>
                    <a:pt x="67" y="145"/>
                  </a:lnTo>
                  <a:lnTo>
                    <a:pt x="56" y="144"/>
                  </a:lnTo>
                  <a:lnTo>
                    <a:pt x="45" y="141"/>
                  </a:lnTo>
                  <a:lnTo>
                    <a:pt x="35" y="151"/>
                  </a:lnTo>
                  <a:lnTo>
                    <a:pt x="26" y="169"/>
                  </a:lnTo>
                  <a:lnTo>
                    <a:pt x="24" y="164"/>
                  </a:lnTo>
                  <a:lnTo>
                    <a:pt x="24" y="155"/>
                  </a:lnTo>
                  <a:lnTo>
                    <a:pt x="15" y="149"/>
                  </a:lnTo>
                  <a:lnTo>
                    <a:pt x="9" y="138"/>
                  </a:lnTo>
                  <a:lnTo>
                    <a:pt x="8" y="132"/>
                  </a:lnTo>
                  <a:lnTo>
                    <a:pt x="0" y="122"/>
                  </a:lnTo>
                  <a:lnTo>
                    <a:pt x="1" y="116"/>
                  </a:lnTo>
                  <a:lnTo>
                    <a:pt x="0" y="108"/>
                  </a:lnTo>
                  <a:lnTo>
                    <a:pt x="1" y="93"/>
                  </a:lnTo>
                  <a:lnTo>
                    <a:pt x="5" y="90"/>
                  </a:lnTo>
                  <a:lnTo>
                    <a:pt x="13" y="71"/>
                  </a:lnTo>
                  <a:lnTo>
                    <a:pt x="27" y="70"/>
                  </a:lnTo>
                  <a:lnTo>
                    <a:pt x="30" y="64"/>
                  </a:lnTo>
                  <a:lnTo>
                    <a:pt x="33" y="65"/>
                  </a:lnTo>
                  <a:lnTo>
                    <a:pt x="37" y="69"/>
                  </a:lnTo>
                  <a:lnTo>
                    <a:pt x="58" y="62"/>
                  </a:lnTo>
                  <a:lnTo>
                    <a:pt x="65" y="55"/>
                  </a:lnTo>
                  <a:lnTo>
                    <a:pt x="74" y="48"/>
                  </a:lnTo>
                  <a:lnTo>
                    <a:pt x="72" y="41"/>
                  </a:lnTo>
                  <a:lnTo>
                    <a:pt x="77" y="39"/>
                  </a:lnTo>
                  <a:lnTo>
                    <a:pt x="93" y="41"/>
                  </a:lnTo>
                  <a:lnTo>
                    <a:pt x="109" y="32"/>
                  </a:lnTo>
                  <a:lnTo>
                    <a:pt x="121" y="11"/>
                  </a:lnTo>
                  <a:lnTo>
                    <a:pt x="129" y="4"/>
                  </a:lnTo>
                  <a:lnTo>
                    <a:pt x="139" y="0"/>
                  </a:lnTo>
                  <a:lnTo>
                    <a:pt x="141" y="8"/>
                  </a:lnTo>
                  <a:lnTo>
                    <a:pt x="151" y="20"/>
                  </a:lnTo>
                  <a:lnTo>
                    <a:pt x="151" y="28"/>
                  </a:lnTo>
                  <a:lnTo>
                    <a:pt x="149" y="35"/>
                  </a:lnTo>
                  <a:lnTo>
                    <a:pt x="150" y="41"/>
                  </a:lnTo>
                  <a:lnTo>
                    <a:pt x="155" y="47"/>
                  </a:lnTo>
                  <a:lnTo>
                    <a:pt x="157" y="48"/>
                  </a:lnTo>
                  <a:lnTo>
                    <a:pt x="157" y="48"/>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299" name="Freeform 66">
              <a:extLst>
                <a:ext uri="{FF2B5EF4-FFF2-40B4-BE49-F238E27FC236}">
                  <a16:creationId xmlns:a16="http://schemas.microsoft.com/office/drawing/2014/main" id="{2E21A1D8-B01B-0D85-9D87-F1BC0CC196BD}"/>
                </a:ext>
              </a:extLst>
            </p:cNvPr>
            <p:cNvSpPr>
              <a:spLocks/>
            </p:cNvSpPr>
            <p:nvPr/>
          </p:nvSpPr>
          <p:spPr bwMode="auto">
            <a:xfrm>
              <a:off x="1657652" y="3722170"/>
              <a:ext cx="315387" cy="343847"/>
            </a:xfrm>
            <a:custGeom>
              <a:avLst/>
              <a:gdLst>
                <a:gd name="T0" fmla="*/ 54 w 102"/>
                <a:gd name="T1" fmla="*/ 3 h 118"/>
                <a:gd name="T2" fmla="*/ 62 w 102"/>
                <a:gd name="T3" fmla="*/ 6 h 118"/>
                <a:gd name="T4" fmla="*/ 65 w 102"/>
                <a:gd name="T5" fmla="*/ 13 h 118"/>
                <a:gd name="T6" fmla="*/ 72 w 102"/>
                <a:gd name="T7" fmla="*/ 17 h 118"/>
                <a:gd name="T8" fmla="*/ 78 w 102"/>
                <a:gd name="T9" fmla="*/ 12 h 118"/>
                <a:gd name="T10" fmla="*/ 86 w 102"/>
                <a:gd name="T11" fmla="*/ 12 h 118"/>
                <a:gd name="T12" fmla="*/ 97 w 102"/>
                <a:gd name="T13" fmla="*/ 17 h 118"/>
                <a:gd name="T14" fmla="*/ 102 w 102"/>
                <a:gd name="T15" fmla="*/ 43 h 118"/>
                <a:gd name="T16" fmla="*/ 94 w 102"/>
                <a:gd name="T17" fmla="*/ 60 h 118"/>
                <a:gd name="T18" fmla="*/ 90 w 102"/>
                <a:gd name="T19" fmla="*/ 81 h 118"/>
                <a:gd name="T20" fmla="*/ 97 w 102"/>
                <a:gd name="T21" fmla="*/ 98 h 118"/>
                <a:gd name="T22" fmla="*/ 97 w 102"/>
                <a:gd name="T23" fmla="*/ 105 h 118"/>
                <a:gd name="T24" fmla="*/ 88 w 102"/>
                <a:gd name="T25" fmla="*/ 105 h 118"/>
                <a:gd name="T26" fmla="*/ 77 w 102"/>
                <a:gd name="T27" fmla="*/ 101 h 118"/>
                <a:gd name="T28" fmla="*/ 66 w 102"/>
                <a:gd name="T29" fmla="*/ 101 h 118"/>
                <a:gd name="T30" fmla="*/ 46 w 102"/>
                <a:gd name="T31" fmla="*/ 105 h 118"/>
                <a:gd name="T32" fmla="*/ 35 w 102"/>
                <a:gd name="T33" fmla="*/ 110 h 118"/>
                <a:gd name="T34" fmla="*/ 18 w 102"/>
                <a:gd name="T35" fmla="*/ 118 h 118"/>
                <a:gd name="T36" fmla="*/ 15 w 102"/>
                <a:gd name="T37" fmla="*/ 117 h 118"/>
                <a:gd name="T38" fmla="*/ 16 w 102"/>
                <a:gd name="T39" fmla="*/ 101 h 118"/>
                <a:gd name="T40" fmla="*/ 18 w 102"/>
                <a:gd name="T41" fmla="*/ 99 h 118"/>
                <a:gd name="T42" fmla="*/ 17 w 102"/>
                <a:gd name="T43" fmla="*/ 92 h 118"/>
                <a:gd name="T44" fmla="*/ 10 w 102"/>
                <a:gd name="T45" fmla="*/ 83 h 118"/>
                <a:gd name="T46" fmla="*/ 5 w 102"/>
                <a:gd name="T47" fmla="*/ 82 h 118"/>
                <a:gd name="T48" fmla="*/ 0 w 102"/>
                <a:gd name="T49" fmla="*/ 77 h 118"/>
                <a:gd name="T50" fmla="*/ 4 w 102"/>
                <a:gd name="T51" fmla="*/ 69 h 118"/>
                <a:gd name="T52" fmla="*/ 3 w 102"/>
                <a:gd name="T53" fmla="*/ 59 h 118"/>
                <a:gd name="T54" fmla="*/ 3 w 102"/>
                <a:gd name="T55" fmla="*/ 54 h 118"/>
                <a:gd name="T56" fmla="*/ 6 w 102"/>
                <a:gd name="T57" fmla="*/ 54 h 118"/>
                <a:gd name="T58" fmla="*/ 7 w 102"/>
                <a:gd name="T59" fmla="*/ 46 h 118"/>
                <a:gd name="T60" fmla="*/ 6 w 102"/>
                <a:gd name="T61" fmla="*/ 42 h 118"/>
                <a:gd name="T62" fmla="*/ 7 w 102"/>
                <a:gd name="T63" fmla="*/ 39 h 118"/>
                <a:gd name="T64" fmla="*/ 13 w 102"/>
                <a:gd name="T65" fmla="*/ 37 h 118"/>
                <a:gd name="T66" fmla="*/ 9 w 102"/>
                <a:gd name="T67" fmla="*/ 21 h 118"/>
                <a:gd name="T68" fmla="*/ 6 w 102"/>
                <a:gd name="T69" fmla="*/ 14 h 118"/>
                <a:gd name="T70" fmla="*/ 7 w 102"/>
                <a:gd name="T71" fmla="*/ 7 h 118"/>
                <a:gd name="T72" fmla="*/ 10 w 102"/>
                <a:gd name="T73" fmla="*/ 6 h 118"/>
                <a:gd name="T74" fmla="*/ 12 w 102"/>
                <a:gd name="T75" fmla="*/ 4 h 118"/>
                <a:gd name="T76" fmla="*/ 17 w 102"/>
                <a:gd name="T77" fmla="*/ 7 h 118"/>
                <a:gd name="T78" fmla="*/ 30 w 102"/>
                <a:gd name="T79" fmla="*/ 7 h 118"/>
                <a:gd name="T80" fmla="*/ 33 w 102"/>
                <a:gd name="T81" fmla="*/ 2 h 118"/>
                <a:gd name="T82" fmla="*/ 36 w 102"/>
                <a:gd name="T83" fmla="*/ 2 h 118"/>
                <a:gd name="T84" fmla="*/ 40 w 102"/>
                <a:gd name="T85" fmla="*/ 0 h 118"/>
                <a:gd name="T86" fmla="*/ 43 w 102"/>
                <a:gd name="T87" fmla="*/ 8 h 118"/>
                <a:gd name="T88" fmla="*/ 47 w 102"/>
                <a:gd name="T89" fmla="*/ 6 h 118"/>
                <a:gd name="T90" fmla="*/ 54 w 102"/>
                <a:gd name="T91"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118">
                  <a:moveTo>
                    <a:pt x="54" y="3"/>
                  </a:moveTo>
                  <a:lnTo>
                    <a:pt x="62" y="6"/>
                  </a:lnTo>
                  <a:lnTo>
                    <a:pt x="65" y="13"/>
                  </a:lnTo>
                  <a:lnTo>
                    <a:pt x="72" y="17"/>
                  </a:lnTo>
                  <a:lnTo>
                    <a:pt x="78" y="12"/>
                  </a:lnTo>
                  <a:lnTo>
                    <a:pt x="86" y="12"/>
                  </a:lnTo>
                  <a:lnTo>
                    <a:pt x="97" y="17"/>
                  </a:lnTo>
                  <a:lnTo>
                    <a:pt x="102" y="43"/>
                  </a:lnTo>
                  <a:lnTo>
                    <a:pt x="94" y="60"/>
                  </a:lnTo>
                  <a:lnTo>
                    <a:pt x="90" y="81"/>
                  </a:lnTo>
                  <a:lnTo>
                    <a:pt x="97" y="98"/>
                  </a:lnTo>
                  <a:lnTo>
                    <a:pt x="97" y="105"/>
                  </a:lnTo>
                  <a:lnTo>
                    <a:pt x="88" y="105"/>
                  </a:lnTo>
                  <a:lnTo>
                    <a:pt x="77" y="101"/>
                  </a:lnTo>
                  <a:lnTo>
                    <a:pt x="66" y="101"/>
                  </a:lnTo>
                  <a:lnTo>
                    <a:pt x="46" y="105"/>
                  </a:lnTo>
                  <a:lnTo>
                    <a:pt x="35" y="110"/>
                  </a:lnTo>
                  <a:lnTo>
                    <a:pt x="18" y="118"/>
                  </a:lnTo>
                  <a:lnTo>
                    <a:pt x="15" y="117"/>
                  </a:lnTo>
                  <a:lnTo>
                    <a:pt x="16" y="101"/>
                  </a:lnTo>
                  <a:lnTo>
                    <a:pt x="18" y="99"/>
                  </a:lnTo>
                  <a:lnTo>
                    <a:pt x="17" y="92"/>
                  </a:lnTo>
                  <a:lnTo>
                    <a:pt x="10" y="83"/>
                  </a:lnTo>
                  <a:lnTo>
                    <a:pt x="5" y="82"/>
                  </a:lnTo>
                  <a:lnTo>
                    <a:pt x="0" y="77"/>
                  </a:lnTo>
                  <a:lnTo>
                    <a:pt x="4" y="69"/>
                  </a:lnTo>
                  <a:lnTo>
                    <a:pt x="3" y="59"/>
                  </a:lnTo>
                  <a:lnTo>
                    <a:pt x="3" y="54"/>
                  </a:lnTo>
                  <a:lnTo>
                    <a:pt x="6" y="54"/>
                  </a:lnTo>
                  <a:lnTo>
                    <a:pt x="7" y="46"/>
                  </a:lnTo>
                  <a:lnTo>
                    <a:pt x="6" y="42"/>
                  </a:lnTo>
                  <a:lnTo>
                    <a:pt x="7" y="39"/>
                  </a:lnTo>
                  <a:lnTo>
                    <a:pt x="13" y="37"/>
                  </a:lnTo>
                  <a:lnTo>
                    <a:pt x="9" y="21"/>
                  </a:lnTo>
                  <a:lnTo>
                    <a:pt x="6" y="14"/>
                  </a:lnTo>
                  <a:lnTo>
                    <a:pt x="7" y="7"/>
                  </a:lnTo>
                  <a:lnTo>
                    <a:pt x="10" y="6"/>
                  </a:lnTo>
                  <a:lnTo>
                    <a:pt x="12" y="4"/>
                  </a:lnTo>
                  <a:lnTo>
                    <a:pt x="17" y="7"/>
                  </a:lnTo>
                  <a:lnTo>
                    <a:pt x="30" y="7"/>
                  </a:lnTo>
                  <a:lnTo>
                    <a:pt x="33" y="2"/>
                  </a:lnTo>
                  <a:lnTo>
                    <a:pt x="36" y="2"/>
                  </a:lnTo>
                  <a:lnTo>
                    <a:pt x="40" y="0"/>
                  </a:lnTo>
                  <a:lnTo>
                    <a:pt x="43" y="8"/>
                  </a:lnTo>
                  <a:lnTo>
                    <a:pt x="47" y="6"/>
                  </a:lnTo>
                  <a:lnTo>
                    <a:pt x="54" y="3"/>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00" name="Freeform 67">
              <a:extLst>
                <a:ext uri="{FF2B5EF4-FFF2-40B4-BE49-F238E27FC236}">
                  <a16:creationId xmlns:a16="http://schemas.microsoft.com/office/drawing/2014/main" id="{3DCC09A2-606C-A63F-7E65-3CF7EFA9F9DD}"/>
                </a:ext>
              </a:extLst>
            </p:cNvPr>
            <p:cNvSpPr>
              <a:spLocks/>
            </p:cNvSpPr>
            <p:nvPr/>
          </p:nvSpPr>
          <p:spPr bwMode="auto">
            <a:xfrm>
              <a:off x="2545065" y="3591042"/>
              <a:ext cx="389596" cy="617755"/>
            </a:xfrm>
            <a:custGeom>
              <a:avLst/>
              <a:gdLst>
                <a:gd name="T0" fmla="*/ 113 w 126"/>
                <a:gd name="T1" fmla="*/ 104 h 212"/>
                <a:gd name="T2" fmla="*/ 105 w 126"/>
                <a:gd name="T3" fmla="*/ 123 h 212"/>
                <a:gd name="T4" fmla="*/ 101 w 126"/>
                <a:gd name="T5" fmla="*/ 126 h 212"/>
                <a:gd name="T6" fmla="*/ 100 w 126"/>
                <a:gd name="T7" fmla="*/ 141 h 212"/>
                <a:gd name="T8" fmla="*/ 101 w 126"/>
                <a:gd name="T9" fmla="*/ 149 h 212"/>
                <a:gd name="T10" fmla="*/ 100 w 126"/>
                <a:gd name="T11" fmla="*/ 155 h 212"/>
                <a:gd name="T12" fmla="*/ 108 w 126"/>
                <a:gd name="T13" fmla="*/ 165 h 212"/>
                <a:gd name="T14" fmla="*/ 109 w 126"/>
                <a:gd name="T15" fmla="*/ 171 h 212"/>
                <a:gd name="T16" fmla="*/ 115 w 126"/>
                <a:gd name="T17" fmla="*/ 182 h 212"/>
                <a:gd name="T18" fmla="*/ 124 w 126"/>
                <a:gd name="T19" fmla="*/ 188 h 212"/>
                <a:gd name="T20" fmla="*/ 124 w 126"/>
                <a:gd name="T21" fmla="*/ 197 h 212"/>
                <a:gd name="T22" fmla="*/ 126 w 126"/>
                <a:gd name="T23" fmla="*/ 202 h 212"/>
                <a:gd name="T24" fmla="*/ 125 w 126"/>
                <a:gd name="T25" fmla="*/ 212 h 212"/>
                <a:gd name="T26" fmla="*/ 112 w 126"/>
                <a:gd name="T27" fmla="*/ 208 h 212"/>
                <a:gd name="T28" fmla="*/ 98 w 126"/>
                <a:gd name="T29" fmla="*/ 203 h 212"/>
                <a:gd name="T30" fmla="*/ 77 w 126"/>
                <a:gd name="T31" fmla="*/ 202 h 212"/>
                <a:gd name="T32" fmla="*/ 75 w 126"/>
                <a:gd name="T33" fmla="*/ 201 h 212"/>
                <a:gd name="T34" fmla="*/ 65 w 126"/>
                <a:gd name="T35" fmla="*/ 203 h 212"/>
                <a:gd name="T36" fmla="*/ 55 w 126"/>
                <a:gd name="T37" fmla="*/ 201 h 212"/>
                <a:gd name="T38" fmla="*/ 47 w 126"/>
                <a:gd name="T39" fmla="*/ 202 h 212"/>
                <a:gd name="T40" fmla="*/ 19 w 126"/>
                <a:gd name="T41" fmla="*/ 202 h 212"/>
                <a:gd name="T42" fmla="*/ 22 w 126"/>
                <a:gd name="T43" fmla="*/ 186 h 212"/>
                <a:gd name="T44" fmla="*/ 15 w 126"/>
                <a:gd name="T45" fmla="*/ 174 h 212"/>
                <a:gd name="T46" fmla="*/ 7 w 126"/>
                <a:gd name="T47" fmla="*/ 171 h 212"/>
                <a:gd name="T48" fmla="*/ 4 w 126"/>
                <a:gd name="T49" fmla="*/ 163 h 212"/>
                <a:gd name="T50" fmla="*/ 0 w 126"/>
                <a:gd name="T51" fmla="*/ 160 h 212"/>
                <a:gd name="T52" fmla="*/ 0 w 126"/>
                <a:gd name="T53" fmla="*/ 154 h 212"/>
                <a:gd name="T54" fmla="*/ 4 w 126"/>
                <a:gd name="T55" fmla="*/ 140 h 212"/>
                <a:gd name="T56" fmla="*/ 12 w 126"/>
                <a:gd name="T57" fmla="*/ 123 h 212"/>
                <a:gd name="T58" fmla="*/ 17 w 126"/>
                <a:gd name="T59" fmla="*/ 123 h 212"/>
                <a:gd name="T60" fmla="*/ 27 w 126"/>
                <a:gd name="T61" fmla="*/ 111 h 212"/>
                <a:gd name="T62" fmla="*/ 33 w 126"/>
                <a:gd name="T63" fmla="*/ 111 h 212"/>
                <a:gd name="T64" fmla="*/ 43 w 126"/>
                <a:gd name="T65" fmla="*/ 119 h 212"/>
                <a:gd name="T66" fmla="*/ 54 w 126"/>
                <a:gd name="T67" fmla="*/ 112 h 212"/>
                <a:gd name="T68" fmla="*/ 55 w 126"/>
                <a:gd name="T69" fmla="*/ 104 h 212"/>
                <a:gd name="T70" fmla="*/ 59 w 126"/>
                <a:gd name="T71" fmla="*/ 97 h 212"/>
                <a:gd name="T72" fmla="*/ 62 w 126"/>
                <a:gd name="T73" fmla="*/ 87 h 212"/>
                <a:gd name="T74" fmla="*/ 71 w 126"/>
                <a:gd name="T75" fmla="*/ 80 h 212"/>
                <a:gd name="T76" fmla="*/ 74 w 126"/>
                <a:gd name="T77" fmla="*/ 66 h 212"/>
                <a:gd name="T78" fmla="*/ 78 w 126"/>
                <a:gd name="T79" fmla="*/ 62 h 212"/>
                <a:gd name="T80" fmla="*/ 80 w 126"/>
                <a:gd name="T81" fmla="*/ 51 h 212"/>
                <a:gd name="T82" fmla="*/ 84 w 126"/>
                <a:gd name="T83" fmla="*/ 40 h 212"/>
                <a:gd name="T84" fmla="*/ 98 w 126"/>
                <a:gd name="T85" fmla="*/ 25 h 212"/>
                <a:gd name="T86" fmla="*/ 99 w 126"/>
                <a:gd name="T87" fmla="*/ 19 h 212"/>
                <a:gd name="T88" fmla="*/ 101 w 126"/>
                <a:gd name="T89" fmla="*/ 15 h 212"/>
                <a:gd name="T90" fmla="*/ 94 w 126"/>
                <a:gd name="T91" fmla="*/ 8 h 212"/>
                <a:gd name="T92" fmla="*/ 95 w 126"/>
                <a:gd name="T93" fmla="*/ 1 h 212"/>
                <a:gd name="T94" fmla="*/ 99 w 126"/>
                <a:gd name="T95" fmla="*/ 0 h 212"/>
                <a:gd name="T96" fmla="*/ 106 w 126"/>
                <a:gd name="T97" fmla="*/ 13 h 212"/>
                <a:gd name="T98" fmla="*/ 107 w 126"/>
                <a:gd name="T99" fmla="*/ 25 h 212"/>
                <a:gd name="T100" fmla="*/ 107 w 126"/>
                <a:gd name="T101" fmla="*/ 38 h 212"/>
                <a:gd name="T102" fmla="*/ 116 w 126"/>
                <a:gd name="T103" fmla="*/ 55 h 212"/>
                <a:gd name="T104" fmla="*/ 107 w 126"/>
                <a:gd name="T105" fmla="*/ 55 h 212"/>
                <a:gd name="T106" fmla="*/ 102 w 126"/>
                <a:gd name="T107" fmla="*/ 56 h 212"/>
                <a:gd name="T108" fmla="*/ 94 w 126"/>
                <a:gd name="T109" fmla="*/ 54 h 212"/>
                <a:gd name="T110" fmla="*/ 90 w 126"/>
                <a:gd name="T111" fmla="*/ 63 h 212"/>
                <a:gd name="T112" fmla="*/ 101 w 126"/>
                <a:gd name="T113" fmla="*/ 74 h 212"/>
                <a:gd name="T114" fmla="*/ 108 w 126"/>
                <a:gd name="T115" fmla="*/ 78 h 212"/>
                <a:gd name="T116" fmla="*/ 110 w 126"/>
                <a:gd name="T117" fmla="*/ 86 h 212"/>
                <a:gd name="T118" fmla="*/ 115 w 126"/>
                <a:gd name="T119" fmla="*/ 99 h 212"/>
                <a:gd name="T120" fmla="*/ 113 w 126"/>
                <a:gd name="T121" fmla="*/ 104 h 212"/>
                <a:gd name="T122" fmla="*/ 113 w 126"/>
                <a:gd name="T123" fmla="*/ 1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 h="212">
                  <a:moveTo>
                    <a:pt x="113" y="104"/>
                  </a:moveTo>
                  <a:lnTo>
                    <a:pt x="105" y="123"/>
                  </a:lnTo>
                  <a:lnTo>
                    <a:pt x="101" y="126"/>
                  </a:lnTo>
                  <a:lnTo>
                    <a:pt x="100" y="141"/>
                  </a:lnTo>
                  <a:lnTo>
                    <a:pt x="101" y="149"/>
                  </a:lnTo>
                  <a:lnTo>
                    <a:pt x="100" y="155"/>
                  </a:lnTo>
                  <a:lnTo>
                    <a:pt x="108" y="165"/>
                  </a:lnTo>
                  <a:lnTo>
                    <a:pt x="109" y="171"/>
                  </a:lnTo>
                  <a:lnTo>
                    <a:pt x="115" y="182"/>
                  </a:lnTo>
                  <a:lnTo>
                    <a:pt x="124" y="188"/>
                  </a:lnTo>
                  <a:lnTo>
                    <a:pt x="124" y="197"/>
                  </a:lnTo>
                  <a:lnTo>
                    <a:pt x="126" y="202"/>
                  </a:lnTo>
                  <a:lnTo>
                    <a:pt x="125" y="212"/>
                  </a:lnTo>
                  <a:lnTo>
                    <a:pt x="112" y="208"/>
                  </a:lnTo>
                  <a:lnTo>
                    <a:pt x="98" y="203"/>
                  </a:lnTo>
                  <a:lnTo>
                    <a:pt x="77" y="202"/>
                  </a:lnTo>
                  <a:lnTo>
                    <a:pt x="75" y="201"/>
                  </a:lnTo>
                  <a:lnTo>
                    <a:pt x="65" y="203"/>
                  </a:lnTo>
                  <a:lnTo>
                    <a:pt x="55" y="201"/>
                  </a:lnTo>
                  <a:lnTo>
                    <a:pt x="47" y="202"/>
                  </a:lnTo>
                  <a:lnTo>
                    <a:pt x="19" y="202"/>
                  </a:lnTo>
                  <a:lnTo>
                    <a:pt x="22" y="186"/>
                  </a:lnTo>
                  <a:lnTo>
                    <a:pt x="15" y="174"/>
                  </a:lnTo>
                  <a:lnTo>
                    <a:pt x="7" y="171"/>
                  </a:lnTo>
                  <a:lnTo>
                    <a:pt x="4" y="163"/>
                  </a:lnTo>
                  <a:lnTo>
                    <a:pt x="0" y="160"/>
                  </a:lnTo>
                  <a:lnTo>
                    <a:pt x="0" y="154"/>
                  </a:lnTo>
                  <a:lnTo>
                    <a:pt x="4" y="140"/>
                  </a:lnTo>
                  <a:lnTo>
                    <a:pt x="12" y="123"/>
                  </a:lnTo>
                  <a:lnTo>
                    <a:pt x="17" y="123"/>
                  </a:lnTo>
                  <a:lnTo>
                    <a:pt x="27" y="111"/>
                  </a:lnTo>
                  <a:lnTo>
                    <a:pt x="33" y="111"/>
                  </a:lnTo>
                  <a:lnTo>
                    <a:pt x="43" y="119"/>
                  </a:lnTo>
                  <a:lnTo>
                    <a:pt x="54" y="112"/>
                  </a:lnTo>
                  <a:lnTo>
                    <a:pt x="55" y="104"/>
                  </a:lnTo>
                  <a:lnTo>
                    <a:pt x="59" y="97"/>
                  </a:lnTo>
                  <a:lnTo>
                    <a:pt x="62" y="87"/>
                  </a:lnTo>
                  <a:lnTo>
                    <a:pt x="71" y="80"/>
                  </a:lnTo>
                  <a:lnTo>
                    <a:pt x="74" y="66"/>
                  </a:lnTo>
                  <a:lnTo>
                    <a:pt x="78" y="62"/>
                  </a:lnTo>
                  <a:lnTo>
                    <a:pt x="80" y="51"/>
                  </a:lnTo>
                  <a:lnTo>
                    <a:pt x="84" y="40"/>
                  </a:lnTo>
                  <a:lnTo>
                    <a:pt x="98" y="25"/>
                  </a:lnTo>
                  <a:lnTo>
                    <a:pt x="99" y="19"/>
                  </a:lnTo>
                  <a:lnTo>
                    <a:pt x="101" y="15"/>
                  </a:lnTo>
                  <a:lnTo>
                    <a:pt x="94" y="8"/>
                  </a:lnTo>
                  <a:lnTo>
                    <a:pt x="95" y="1"/>
                  </a:lnTo>
                  <a:lnTo>
                    <a:pt x="99" y="0"/>
                  </a:lnTo>
                  <a:lnTo>
                    <a:pt x="106" y="13"/>
                  </a:lnTo>
                  <a:lnTo>
                    <a:pt x="107" y="25"/>
                  </a:lnTo>
                  <a:lnTo>
                    <a:pt x="107" y="38"/>
                  </a:lnTo>
                  <a:lnTo>
                    <a:pt x="116" y="55"/>
                  </a:lnTo>
                  <a:lnTo>
                    <a:pt x="107" y="55"/>
                  </a:lnTo>
                  <a:lnTo>
                    <a:pt x="102" y="56"/>
                  </a:lnTo>
                  <a:lnTo>
                    <a:pt x="94" y="54"/>
                  </a:lnTo>
                  <a:lnTo>
                    <a:pt x="90" y="63"/>
                  </a:lnTo>
                  <a:lnTo>
                    <a:pt x="101" y="74"/>
                  </a:lnTo>
                  <a:lnTo>
                    <a:pt x="108" y="78"/>
                  </a:lnTo>
                  <a:lnTo>
                    <a:pt x="110" y="86"/>
                  </a:lnTo>
                  <a:lnTo>
                    <a:pt x="115" y="99"/>
                  </a:lnTo>
                  <a:lnTo>
                    <a:pt x="113" y="104"/>
                  </a:lnTo>
                  <a:lnTo>
                    <a:pt x="113" y="104"/>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01" name="Freeform 68">
              <a:extLst>
                <a:ext uri="{FF2B5EF4-FFF2-40B4-BE49-F238E27FC236}">
                  <a16:creationId xmlns:a16="http://schemas.microsoft.com/office/drawing/2014/main" id="{F80D3874-DDA4-DB23-227C-983AA57E41E2}"/>
                </a:ext>
              </a:extLst>
            </p:cNvPr>
            <p:cNvSpPr>
              <a:spLocks/>
            </p:cNvSpPr>
            <p:nvPr/>
          </p:nvSpPr>
          <p:spPr bwMode="auto">
            <a:xfrm>
              <a:off x="2733679" y="4013562"/>
              <a:ext cx="986355" cy="1025709"/>
            </a:xfrm>
            <a:custGeom>
              <a:avLst/>
              <a:gdLst>
                <a:gd name="T0" fmla="*/ 265 w 319"/>
                <a:gd name="T1" fmla="*/ 16 h 352"/>
                <a:gd name="T2" fmla="*/ 278 w 319"/>
                <a:gd name="T3" fmla="*/ 15 h 352"/>
                <a:gd name="T4" fmla="*/ 294 w 319"/>
                <a:gd name="T5" fmla="*/ 12 h 352"/>
                <a:gd name="T6" fmla="*/ 314 w 319"/>
                <a:gd name="T7" fmla="*/ 33 h 352"/>
                <a:gd name="T8" fmla="*/ 319 w 319"/>
                <a:gd name="T9" fmla="*/ 58 h 352"/>
                <a:gd name="T10" fmla="*/ 308 w 319"/>
                <a:gd name="T11" fmla="*/ 70 h 352"/>
                <a:gd name="T12" fmla="*/ 298 w 319"/>
                <a:gd name="T13" fmla="*/ 89 h 352"/>
                <a:gd name="T14" fmla="*/ 293 w 319"/>
                <a:gd name="T15" fmla="*/ 111 h 352"/>
                <a:gd name="T16" fmla="*/ 288 w 319"/>
                <a:gd name="T17" fmla="*/ 131 h 352"/>
                <a:gd name="T18" fmla="*/ 285 w 319"/>
                <a:gd name="T19" fmla="*/ 143 h 352"/>
                <a:gd name="T20" fmla="*/ 288 w 319"/>
                <a:gd name="T21" fmla="*/ 163 h 352"/>
                <a:gd name="T22" fmla="*/ 284 w 319"/>
                <a:gd name="T23" fmla="*/ 196 h 352"/>
                <a:gd name="T24" fmla="*/ 285 w 319"/>
                <a:gd name="T25" fmla="*/ 215 h 352"/>
                <a:gd name="T26" fmla="*/ 301 w 319"/>
                <a:gd name="T27" fmla="*/ 239 h 352"/>
                <a:gd name="T28" fmla="*/ 308 w 319"/>
                <a:gd name="T29" fmla="*/ 255 h 352"/>
                <a:gd name="T30" fmla="*/ 305 w 319"/>
                <a:gd name="T31" fmla="*/ 257 h 352"/>
                <a:gd name="T32" fmla="*/ 277 w 319"/>
                <a:gd name="T33" fmla="*/ 262 h 352"/>
                <a:gd name="T34" fmla="*/ 276 w 319"/>
                <a:gd name="T35" fmla="*/ 283 h 352"/>
                <a:gd name="T36" fmla="*/ 270 w 319"/>
                <a:gd name="T37" fmla="*/ 324 h 352"/>
                <a:gd name="T38" fmla="*/ 285 w 319"/>
                <a:gd name="T39" fmla="*/ 335 h 352"/>
                <a:gd name="T40" fmla="*/ 291 w 319"/>
                <a:gd name="T41" fmla="*/ 352 h 352"/>
                <a:gd name="T42" fmla="*/ 272 w 319"/>
                <a:gd name="T43" fmla="*/ 342 h 352"/>
                <a:gd name="T44" fmla="*/ 253 w 319"/>
                <a:gd name="T45" fmla="*/ 331 h 352"/>
                <a:gd name="T46" fmla="*/ 239 w 319"/>
                <a:gd name="T47" fmla="*/ 327 h 352"/>
                <a:gd name="T48" fmla="*/ 220 w 319"/>
                <a:gd name="T49" fmla="*/ 315 h 352"/>
                <a:gd name="T50" fmla="*/ 202 w 319"/>
                <a:gd name="T51" fmla="*/ 314 h 352"/>
                <a:gd name="T52" fmla="*/ 196 w 319"/>
                <a:gd name="T53" fmla="*/ 308 h 352"/>
                <a:gd name="T54" fmla="*/ 177 w 319"/>
                <a:gd name="T55" fmla="*/ 309 h 352"/>
                <a:gd name="T56" fmla="*/ 166 w 319"/>
                <a:gd name="T57" fmla="*/ 311 h 352"/>
                <a:gd name="T58" fmla="*/ 162 w 319"/>
                <a:gd name="T59" fmla="*/ 281 h 352"/>
                <a:gd name="T60" fmla="*/ 164 w 319"/>
                <a:gd name="T61" fmla="*/ 258 h 352"/>
                <a:gd name="T62" fmla="*/ 160 w 319"/>
                <a:gd name="T63" fmla="*/ 238 h 352"/>
                <a:gd name="T64" fmla="*/ 142 w 319"/>
                <a:gd name="T65" fmla="*/ 232 h 352"/>
                <a:gd name="T66" fmla="*/ 132 w 319"/>
                <a:gd name="T67" fmla="*/ 235 h 352"/>
                <a:gd name="T68" fmla="*/ 117 w 319"/>
                <a:gd name="T69" fmla="*/ 247 h 352"/>
                <a:gd name="T70" fmla="*/ 105 w 319"/>
                <a:gd name="T71" fmla="*/ 249 h 352"/>
                <a:gd name="T72" fmla="*/ 88 w 319"/>
                <a:gd name="T73" fmla="*/ 253 h 352"/>
                <a:gd name="T74" fmla="*/ 79 w 319"/>
                <a:gd name="T75" fmla="*/ 238 h 352"/>
                <a:gd name="T76" fmla="*/ 70 w 319"/>
                <a:gd name="T77" fmla="*/ 212 h 352"/>
                <a:gd name="T78" fmla="*/ 14 w 319"/>
                <a:gd name="T79" fmla="*/ 214 h 352"/>
                <a:gd name="T80" fmla="*/ 3 w 319"/>
                <a:gd name="T81" fmla="*/ 216 h 352"/>
                <a:gd name="T82" fmla="*/ 5 w 319"/>
                <a:gd name="T83" fmla="*/ 208 h 352"/>
                <a:gd name="T84" fmla="*/ 8 w 319"/>
                <a:gd name="T85" fmla="*/ 195 h 352"/>
                <a:gd name="T86" fmla="*/ 19 w 319"/>
                <a:gd name="T87" fmla="*/ 193 h 352"/>
                <a:gd name="T88" fmla="*/ 34 w 319"/>
                <a:gd name="T89" fmla="*/ 186 h 352"/>
                <a:gd name="T90" fmla="*/ 41 w 319"/>
                <a:gd name="T91" fmla="*/ 195 h 352"/>
                <a:gd name="T92" fmla="*/ 60 w 319"/>
                <a:gd name="T93" fmla="*/ 173 h 352"/>
                <a:gd name="T94" fmla="*/ 65 w 319"/>
                <a:gd name="T95" fmla="*/ 152 h 352"/>
                <a:gd name="T96" fmla="*/ 80 w 319"/>
                <a:gd name="T97" fmla="*/ 123 h 352"/>
                <a:gd name="T98" fmla="*/ 93 w 319"/>
                <a:gd name="T99" fmla="*/ 108 h 352"/>
                <a:gd name="T100" fmla="*/ 96 w 319"/>
                <a:gd name="T101" fmla="*/ 95 h 352"/>
                <a:gd name="T102" fmla="*/ 97 w 319"/>
                <a:gd name="T103" fmla="*/ 66 h 352"/>
                <a:gd name="T104" fmla="*/ 105 w 319"/>
                <a:gd name="T105" fmla="*/ 45 h 352"/>
                <a:gd name="T106" fmla="*/ 108 w 319"/>
                <a:gd name="T107" fmla="*/ 20 h 352"/>
                <a:gd name="T108" fmla="*/ 123 w 319"/>
                <a:gd name="T109" fmla="*/ 4 h 352"/>
                <a:gd name="T110" fmla="*/ 148 w 319"/>
                <a:gd name="T111" fmla="*/ 18 h 352"/>
                <a:gd name="T112" fmla="*/ 172 w 319"/>
                <a:gd name="T113" fmla="*/ 23 h 352"/>
                <a:gd name="T114" fmla="*/ 180 w 319"/>
                <a:gd name="T115" fmla="*/ 10 h 352"/>
                <a:gd name="T116" fmla="*/ 205 w 319"/>
                <a:gd name="T117" fmla="*/ 3 h 352"/>
                <a:gd name="T118" fmla="*/ 217 w 319"/>
                <a:gd name="T119" fmla="*/ 6 h 352"/>
                <a:gd name="T120" fmla="*/ 226 w 319"/>
                <a:gd name="T121" fmla="*/ 0 h 352"/>
                <a:gd name="T122" fmla="*/ 250 w 319"/>
                <a:gd name="T123" fmla="*/ 3 h 352"/>
                <a:gd name="T124" fmla="*/ 255 w 319"/>
                <a:gd name="T125" fmla="*/ 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9" h="352">
                  <a:moveTo>
                    <a:pt x="255" y="1"/>
                  </a:moveTo>
                  <a:lnTo>
                    <a:pt x="265" y="16"/>
                  </a:lnTo>
                  <a:lnTo>
                    <a:pt x="274" y="18"/>
                  </a:lnTo>
                  <a:lnTo>
                    <a:pt x="278" y="15"/>
                  </a:lnTo>
                  <a:lnTo>
                    <a:pt x="285" y="16"/>
                  </a:lnTo>
                  <a:lnTo>
                    <a:pt x="294" y="12"/>
                  </a:lnTo>
                  <a:lnTo>
                    <a:pt x="299" y="21"/>
                  </a:lnTo>
                  <a:lnTo>
                    <a:pt x="314" y="33"/>
                  </a:lnTo>
                  <a:lnTo>
                    <a:pt x="313" y="55"/>
                  </a:lnTo>
                  <a:lnTo>
                    <a:pt x="319" y="58"/>
                  </a:lnTo>
                  <a:lnTo>
                    <a:pt x="314" y="65"/>
                  </a:lnTo>
                  <a:lnTo>
                    <a:pt x="308" y="70"/>
                  </a:lnTo>
                  <a:lnTo>
                    <a:pt x="302" y="80"/>
                  </a:lnTo>
                  <a:lnTo>
                    <a:pt x="298" y="89"/>
                  </a:lnTo>
                  <a:lnTo>
                    <a:pt x="297" y="103"/>
                  </a:lnTo>
                  <a:lnTo>
                    <a:pt x="293" y="111"/>
                  </a:lnTo>
                  <a:lnTo>
                    <a:pt x="293" y="126"/>
                  </a:lnTo>
                  <a:lnTo>
                    <a:pt x="288" y="131"/>
                  </a:lnTo>
                  <a:lnTo>
                    <a:pt x="288" y="142"/>
                  </a:lnTo>
                  <a:lnTo>
                    <a:pt x="285" y="143"/>
                  </a:lnTo>
                  <a:lnTo>
                    <a:pt x="283" y="154"/>
                  </a:lnTo>
                  <a:lnTo>
                    <a:pt x="288" y="163"/>
                  </a:lnTo>
                  <a:lnTo>
                    <a:pt x="288" y="166"/>
                  </a:lnTo>
                  <a:lnTo>
                    <a:pt x="284" y="196"/>
                  </a:lnTo>
                  <a:lnTo>
                    <a:pt x="288" y="207"/>
                  </a:lnTo>
                  <a:lnTo>
                    <a:pt x="285" y="215"/>
                  </a:lnTo>
                  <a:lnTo>
                    <a:pt x="291" y="229"/>
                  </a:lnTo>
                  <a:lnTo>
                    <a:pt x="301" y="239"/>
                  </a:lnTo>
                  <a:lnTo>
                    <a:pt x="303" y="249"/>
                  </a:lnTo>
                  <a:lnTo>
                    <a:pt x="308" y="255"/>
                  </a:lnTo>
                  <a:lnTo>
                    <a:pt x="307" y="258"/>
                  </a:lnTo>
                  <a:lnTo>
                    <a:pt x="305" y="257"/>
                  </a:lnTo>
                  <a:lnTo>
                    <a:pt x="282" y="260"/>
                  </a:lnTo>
                  <a:lnTo>
                    <a:pt x="277" y="262"/>
                  </a:lnTo>
                  <a:lnTo>
                    <a:pt x="272" y="275"/>
                  </a:lnTo>
                  <a:lnTo>
                    <a:pt x="276" y="283"/>
                  </a:lnTo>
                  <a:lnTo>
                    <a:pt x="272" y="305"/>
                  </a:lnTo>
                  <a:lnTo>
                    <a:pt x="270" y="324"/>
                  </a:lnTo>
                  <a:lnTo>
                    <a:pt x="274" y="328"/>
                  </a:lnTo>
                  <a:lnTo>
                    <a:pt x="285" y="335"/>
                  </a:lnTo>
                  <a:lnTo>
                    <a:pt x="291" y="332"/>
                  </a:lnTo>
                  <a:lnTo>
                    <a:pt x="291" y="352"/>
                  </a:lnTo>
                  <a:lnTo>
                    <a:pt x="278" y="352"/>
                  </a:lnTo>
                  <a:lnTo>
                    <a:pt x="272" y="342"/>
                  </a:lnTo>
                  <a:lnTo>
                    <a:pt x="266" y="333"/>
                  </a:lnTo>
                  <a:lnTo>
                    <a:pt x="253" y="331"/>
                  </a:lnTo>
                  <a:lnTo>
                    <a:pt x="250" y="321"/>
                  </a:lnTo>
                  <a:lnTo>
                    <a:pt x="239" y="327"/>
                  </a:lnTo>
                  <a:lnTo>
                    <a:pt x="226" y="324"/>
                  </a:lnTo>
                  <a:lnTo>
                    <a:pt x="220" y="315"/>
                  </a:lnTo>
                  <a:lnTo>
                    <a:pt x="210" y="314"/>
                  </a:lnTo>
                  <a:lnTo>
                    <a:pt x="202" y="314"/>
                  </a:lnTo>
                  <a:lnTo>
                    <a:pt x="201" y="308"/>
                  </a:lnTo>
                  <a:lnTo>
                    <a:pt x="196" y="308"/>
                  </a:lnTo>
                  <a:lnTo>
                    <a:pt x="188" y="306"/>
                  </a:lnTo>
                  <a:lnTo>
                    <a:pt x="177" y="309"/>
                  </a:lnTo>
                  <a:lnTo>
                    <a:pt x="171" y="309"/>
                  </a:lnTo>
                  <a:lnTo>
                    <a:pt x="166" y="311"/>
                  </a:lnTo>
                  <a:lnTo>
                    <a:pt x="168" y="289"/>
                  </a:lnTo>
                  <a:lnTo>
                    <a:pt x="162" y="281"/>
                  </a:lnTo>
                  <a:lnTo>
                    <a:pt x="161" y="269"/>
                  </a:lnTo>
                  <a:lnTo>
                    <a:pt x="164" y="258"/>
                  </a:lnTo>
                  <a:lnTo>
                    <a:pt x="160" y="251"/>
                  </a:lnTo>
                  <a:lnTo>
                    <a:pt x="160" y="238"/>
                  </a:lnTo>
                  <a:lnTo>
                    <a:pt x="140" y="239"/>
                  </a:lnTo>
                  <a:lnTo>
                    <a:pt x="142" y="232"/>
                  </a:lnTo>
                  <a:lnTo>
                    <a:pt x="133" y="232"/>
                  </a:lnTo>
                  <a:lnTo>
                    <a:pt x="132" y="235"/>
                  </a:lnTo>
                  <a:lnTo>
                    <a:pt x="122" y="236"/>
                  </a:lnTo>
                  <a:lnTo>
                    <a:pt x="117" y="247"/>
                  </a:lnTo>
                  <a:lnTo>
                    <a:pt x="114" y="252"/>
                  </a:lnTo>
                  <a:lnTo>
                    <a:pt x="105" y="249"/>
                  </a:lnTo>
                  <a:lnTo>
                    <a:pt x="100" y="252"/>
                  </a:lnTo>
                  <a:lnTo>
                    <a:pt x="88" y="253"/>
                  </a:lnTo>
                  <a:lnTo>
                    <a:pt x="83" y="243"/>
                  </a:lnTo>
                  <a:lnTo>
                    <a:pt x="79" y="238"/>
                  </a:lnTo>
                  <a:lnTo>
                    <a:pt x="74" y="226"/>
                  </a:lnTo>
                  <a:lnTo>
                    <a:pt x="70" y="212"/>
                  </a:lnTo>
                  <a:lnTo>
                    <a:pt x="20" y="212"/>
                  </a:lnTo>
                  <a:lnTo>
                    <a:pt x="14" y="214"/>
                  </a:lnTo>
                  <a:lnTo>
                    <a:pt x="10" y="213"/>
                  </a:lnTo>
                  <a:lnTo>
                    <a:pt x="3" y="216"/>
                  </a:lnTo>
                  <a:lnTo>
                    <a:pt x="0" y="210"/>
                  </a:lnTo>
                  <a:lnTo>
                    <a:pt x="5" y="208"/>
                  </a:lnTo>
                  <a:lnTo>
                    <a:pt x="6" y="200"/>
                  </a:lnTo>
                  <a:lnTo>
                    <a:pt x="8" y="195"/>
                  </a:lnTo>
                  <a:lnTo>
                    <a:pt x="14" y="191"/>
                  </a:lnTo>
                  <a:lnTo>
                    <a:pt x="19" y="193"/>
                  </a:lnTo>
                  <a:lnTo>
                    <a:pt x="25" y="186"/>
                  </a:lnTo>
                  <a:lnTo>
                    <a:pt x="34" y="186"/>
                  </a:lnTo>
                  <a:lnTo>
                    <a:pt x="34" y="191"/>
                  </a:lnTo>
                  <a:lnTo>
                    <a:pt x="41" y="195"/>
                  </a:lnTo>
                  <a:lnTo>
                    <a:pt x="51" y="183"/>
                  </a:lnTo>
                  <a:lnTo>
                    <a:pt x="60" y="173"/>
                  </a:lnTo>
                  <a:lnTo>
                    <a:pt x="65" y="167"/>
                  </a:lnTo>
                  <a:lnTo>
                    <a:pt x="65" y="152"/>
                  </a:lnTo>
                  <a:lnTo>
                    <a:pt x="72" y="133"/>
                  </a:lnTo>
                  <a:lnTo>
                    <a:pt x="80" y="123"/>
                  </a:lnTo>
                  <a:lnTo>
                    <a:pt x="91" y="114"/>
                  </a:lnTo>
                  <a:lnTo>
                    <a:pt x="93" y="108"/>
                  </a:lnTo>
                  <a:lnTo>
                    <a:pt x="93" y="101"/>
                  </a:lnTo>
                  <a:lnTo>
                    <a:pt x="96" y="95"/>
                  </a:lnTo>
                  <a:lnTo>
                    <a:pt x="94" y="83"/>
                  </a:lnTo>
                  <a:lnTo>
                    <a:pt x="97" y="66"/>
                  </a:lnTo>
                  <a:lnTo>
                    <a:pt x="100" y="55"/>
                  </a:lnTo>
                  <a:lnTo>
                    <a:pt x="105" y="45"/>
                  </a:lnTo>
                  <a:lnTo>
                    <a:pt x="106" y="33"/>
                  </a:lnTo>
                  <a:lnTo>
                    <a:pt x="108" y="20"/>
                  </a:lnTo>
                  <a:lnTo>
                    <a:pt x="114" y="10"/>
                  </a:lnTo>
                  <a:lnTo>
                    <a:pt x="123" y="4"/>
                  </a:lnTo>
                  <a:lnTo>
                    <a:pt x="137" y="11"/>
                  </a:lnTo>
                  <a:lnTo>
                    <a:pt x="148" y="18"/>
                  </a:lnTo>
                  <a:lnTo>
                    <a:pt x="160" y="20"/>
                  </a:lnTo>
                  <a:lnTo>
                    <a:pt x="172" y="23"/>
                  </a:lnTo>
                  <a:lnTo>
                    <a:pt x="177" y="12"/>
                  </a:lnTo>
                  <a:lnTo>
                    <a:pt x="180" y="10"/>
                  </a:lnTo>
                  <a:lnTo>
                    <a:pt x="187" y="12"/>
                  </a:lnTo>
                  <a:lnTo>
                    <a:pt x="205" y="3"/>
                  </a:lnTo>
                  <a:lnTo>
                    <a:pt x="212" y="7"/>
                  </a:lnTo>
                  <a:lnTo>
                    <a:pt x="217" y="6"/>
                  </a:lnTo>
                  <a:lnTo>
                    <a:pt x="220" y="1"/>
                  </a:lnTo>
                  <a:lnTo>
                    <a:pt x="226" y="0"/>
                  </a:lnTo>
                  <a:lnTo>
                    <a:pt x="239" y="2"/>
                  </a:lnTo>
                  <a:lnTo>
                    <a:pt x="250" y="3"/>
                  </a:lnTo>
                  <a:lnTo>
                    <a:pt x="255" y="1"/>
                  </a:lnTo>
                  <a:lnTo>
                    <a:pt x="255" y="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02" name="Freeform 69">
              <a:extLst>
                <a:ext uri="{FF2B5EF4-FFF2-40B4-BE49-F238E27FC236}">
                  <a16:creationId xmlns:a16="http://schemas.microsoft.com/office/drawing/2014/main" id="{0D8D6998-5C32-EC17-A4C5-F78D9C17F7EC}"/>
                </a:ext>
              </a:extLst>
            </p:cNvPr>
            <p:cNvSpPr>
              <a:spLocks/>
            </p:cNvSpPr>
            <p:nvPr/>
          </p:nvSpPr>
          <p:spPr bwMode="auto">
            <a:xfrm>
              <a:off x="2681114" y="4098066"/>
              <a:ext cx="380317" cy="486629"/>
            </a:xfrm>
            <a:custGeom>
              <a:avLst/>
              <a:gdLst>
                <a:gd name="T0" fmla="*/ 123 w 123"/>
                <a:gd name="T1" fmla="*/ 4 h 167"/>
                <a:gd name="T2" fmla="*/ 122 w 123"/>
                <a:gd name="T3" fmla="*/ 16 h 167"/>
                <a:gd name="T4" fmla="*/ 117 w 123"/>
                <a:gd name="T5" fmla="*/ 26 h 167"/>
                <a:gd name="T6" fmla="*/ 114 w 123"/>
                <a:gd name="T7" fmla="*/ 37 h 167"/>
                <a:gd name="T8" fmla="*/ 111 w 123"/>
                <a:gd name="T9" fmla="*/ 54 h 167"/>
                <a:gd name="T10" fmla="*/ 113 w 123"/>
                <a:gd name="T11" fmla="*/ 66 h 167"/>
                <a:gd name="T12" fmla="*/ 110 w 123"/>
                <a:gd name="T13" fmla="*/ 72 h 167"/>
                <a:gd name="T14" fmla="*/ 110 w 123"/>
                <a:gd name="T15" fmla="*/ 79 h 167"/>
                <a:gd name="T16" fmla="*/ 108 w 123"/>
                <a:gd name="T17" fmla="*/ 85 h 167"/>
                <a:gd name="T18" fmla="*/ 97 w 123"/>
                <a:gd name="T19" fmla="*/ 94 h 167"/>
                <a:gd name="T20" fmla="*/ 89 w 123"/>
                <a:gd name="T21" fmla="*/ 104 h 167"/>
                <a:gd name="T22" fmla="*/ 82 w 123"/>
                <a:gd name="T23" fmla="*/ 123 h 167"/>
                <a:gd name="T24" fmla="*/ 82 w 123"/>
                <a:gd name="T25" fmla="*/ 138 h 167"/>
                <a:gd name="T26" fmla="*/ 77 w 123"/>
                <a:gd name="T27" fmla="*/ 144 h 167"/>
                <a:gd name="T28" fmla="*/ 68 w 123"/>
                <a:gd name="T29" fmla="*/ 154 h 167"/>
                <a:gd name="T30" fmla="*/ 58 w 123"/>
                <a:gd name="T31" fmla="*/ 166 h 167"/>
                <a:gd name="T32" fmla="*/ 51 w 123"/>
                <a:gd name="T33" fmla="*/ 162 h 167"/>
                <a:gd name="T34" fmla="*/ 51 w 123"/>
                <a:gd name="T35" fmla="*/ 157 h 167"/>
                <a:gd name="T36" fmla="*/ 42 w 123"/>
                <a:gd name="T37" fmla="*/ 157 h 167"/>
                <a:gd name="T38" fmla="*/ 36 w 123"/>
                <a:gd name="T39" fmla="*/ 164 h 167"/>
                <a:gd name="T40" fmla="*/ 31 w 123"/>
                <a:gd name="T41" fmla="*/ 162 h 167"/>
                <a:gd name="T42" fmla="*/ 25 w 123"/>
                <a:gd name="T43" fmla="*/ 155 h 167"/>
                <a:gd name="T44" fmla="*/ 20 w 123"/>
                <a:gd name="T45" fmla="*/ 159 h 167"/>
                <a:gd name="T46" fmla="*/ 13 w 123"/>
                <a:gd name="T47" fmla="*/ 167 h 167"/>
                <a:gd name="T48" fmla="*/ 0 w 123"/>
                <a:gd name="T49" fmla="*/ 147 h 167"/>
                <a:gd name="T50" fmla="*/ 12 w 123"/>
                <a:gd name="T51" fmla="*/ 136 h 167"/>
                <a:gd name="T52" fmla="*/ 6 w 123"/>
                <a:gd name="T53" fmla="*/ 123 h 167"/>
                <a:gd name="T54" fmla="*/ 12 w 123"/>
                <a:gd name="T55" fmla="*/ 119 h 167"/>
                <a:gd name="T56" fmla="*/ 23 w 123"/>
                <a:gd name="T57" fmla="*/ 117 h 167"/>
                <a:gd name="T58" fmla="*/ 24 w 123"/>
                <a:gd name="T59" fmla="*/ 108 h 167"/>
                <a:gd name="T60" fmla="*/ 34 w 123"/>
                <a:gd name="T61" fmla="*/ 117 h 167"/>
                <a:gd name="T62" fmla="*/ 48 w 123"/>
                <a:gd name="T63" fmla="*/ 118 h 167"/>
                <a:gd name="T64" fmla="*/ 54 w 123"/>
                <a:gd name="T65" fmla="*/ 109 h 167"/>
                <a:gd name="T66" fmla="*/ 55 w 123"/>
                <a:gd name="T67" fmla="*/ 97 h 167"/>
                <a:gd name="T68" fmla="*/ 54 w 123"/>
                <a:gd name="T69" fmla="*/ 82 h 167"/>
                <a:gd name="T70" fmla="*/ 45 w 123"/>
                <a:gd name="T71" fmla="*/ 70 h 167"/>
                <a:gd name="T72" fmla="*/ 53 w 123"/>
                <a:gd name="T73" fmla="*/ 48 h 167"/>
                <a:gd name="T74" fmla="*/ 49 w 123"/>
                <a:gd name="T75" fmla="*/ 45 h 167"/>
                <a:gd name="T76" fmla="*/ 37 w 123"/>
                <a:gd name="T77" fmla="*/ 46 h 167"/>
                <a:gd name="T78" fmla="*/ 31 w 123"/>
                <a:gd name="T79" fmla="*/ 36 h 167"/>
                <a:gd name="T80" fmla="*/ 33 w 123"/>
                <a:gd name="T81" fmla="*/ 28 h 167"/>
                <a:gd name="T82" fmla="*/ 54 w 123"/>
                <a:gd name="T83" fmla="*/ 29 h 167"/>
                <a:gd name="T84" fmla="*/ 68 w 123"/>
                <a:gd name="T85" fmla="*/ 34 h 167"/>
                <a:gd name="T86" fmla="*/ 81 w 123"/>
                <a:gd name="T87" fmla="*/ 38 h 167"/>
                <a:gd name="T88" fmla="*/ 82 w 123"/>
                <a:gd name="T89" fmla="*/ 28 h 167"/>
                <a:gd name="T90" fmla="*/ 91 w 123"/>
                <a:gd name="T91" fmla="*/ 10 h 167"/>
                <a:gd name="T92" fmla="*/ 101 w 123"/>
                <a:gd name="T93" fmla="*/ 0 h 167"/>
                <a:gd name="T94" fmla="*/ 112 w 123"/>
                <a:gd name="T95" fmla="*/ 3 h 167"/>
                <a:gd name="T96" fmla="*/ 123 w 123"/>
                <a:gd name="T97" fmla="*/ 4 h 167"/>
                <a:gd name="T98" fmla="*/ 123 w 123"/>
                <a:gd name="T99" fmla="*/ 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3" h="167">
                  <a:moveTo>
                    <a:pt x="123" y="4"/>
                  </a:moveTo>
                  <a:lnTo>
                    <a:pt x="122" y="16"/>
                  </a:lnTo>
                  <a:lnTo>
                    <a:pt x="117" y="26"/>
                  </a:lnTo>
                  <a:lnTo>
                    <a:pt x="114" y="37"/>
                  </a:lnTo>
                  <a:lnTo>
                    <a:pt x="111" y="54"/>
                  </a:lnTo>
                  <a:lnTo>
                    <a:pt x="113" y="66"/>
                  </a:lnTo>
                  <a:lnTo>
                    <a:pt x="110" y="72"/>
                  </a:lnTo>
                  <a:lnTo>
                    <a:pt x="110" y="79"/>
                  </a:lnTo>
                  <a:lnTo>
                    <a:pt x="108" y="85"/>
                  </a:lnTo>
                  <a:lnTo>
                    <a:pt x="97" y="94"/>
                  </a:lnTo>
                  <a:lnTo>
                    <a:pt x="89" y="104"/>
                  </a:lnTo>
                  <a:lnTo>
                    <a:pt x="82" y="123"/>
                  </a:lnTo>
                  <a:lnTo>
                    <a:pt x="82" y="138"/>
                  </a:lnTo>
                  <a:lnTo>
                    <a:pt x="77" y="144"/>
                  </a:lnTo>
                  <a:lnTo>
                    <a:pt x="68" y="154"/>
                  </a:lnTo>
                  <a:lnTo>
                    <a:pt x="58" y="166"/>
                  </a:lnTo>
                  <a:lnTo>
                    <a:pt x="51" y="162"/>
                  </a:lnTo>
                  <a:lnTo>
                    <a:pt x="51" y="157"/>
                  </a:lnTo>
                  <a:lnTo>
                    <a:pt x="42" y="157"/>
                  </a:lnTo>
                  <a:lnTo>
                    <a:pt x="36" y="164"/>
                  </a:lnTo>
                  <a:lnTo>
                    <a:pt x="31" y="162"/>
                  </a:lnTo>
                  <a:lnTo>
                    <a:pt x="25" y="155"/>
                  </a:lnTo>
                  <a:lnTo>
                    <a:pt x="20" y="159"/>
                  </a:lnTo>
                  <a:lnTo>
                    <a:pt x="13" y="167"/>
                  </a:lnTo>
                  <a:lnTo>
                    <a:pt x="0" y="147"/>
                  </a:lnTo>
                  <a:lnTo>
                    <a:pt x="12" y="136"/>
                  </a:lnTo>
                  <a:lnTo>
                    <a:pt x="6" y="123"/>
                  </a:lnTo>
                  <a:lnTo>
                    <a:pt x="12" y="119"/>
                  </a:lnTo>
                  <a:lnTo>
                    <a:pt x="23" y="117"/>
                  </a:lnTo>
                  <a:lnTo>
                    <a:pt x="24" y="108"/>
                  </a:lnTo>
                  <a:lnTo>
                    <a:pt x="34" y="117"/>
                  </a:lnTo>
                  <a:lnTo>
                    <a:pt x="48" y="118"/>
                  </a:lnTo>
                  <a:lnTo>
                    <a:pt x="54" y="109"/>
                  </a:lnTo>
                  <a:lnTo>
                    <a:pt x="55" y="97"/>
                  </a:lnTo>
                  <a:lnTo>
                    <a:pt x="54" y="82"/>
                  </a:lnTo>
                  <a:lnTo>
                    <a:pt x="45" y="70"/>
                  </a:lnTo>
                  <a:lnTo>
                    <a:pt x="53" y="48"/>
                  </a:lnTo>
                  <a:lnTo>
                    <a:pt x="49" y="45"/>
                  </a:lnTo>
                  <a:lnTo>
                    <a:pt x="37" y="46"/>
                  </a:lnTo>
                  <a:lnTo>
                    <a:pt x="31" y="36"/>
                  </a:lnTo>
                  <a:lnTo>
                    <a:pt x="33" y="28"/>
                  </a:lnTo>
                  <a:lnTo>
                    <a:pt x="54" y="29"/>
                  </a:lnTo>
                  <a:lnTo>
                    <a:pt x="68" y="34"/>
                  </a:lnTo>
                  <a:lnTo>
                    <a:pt x="81" y="38"/>
                  </a:lnTo>
                  <a:lnTo>
                    <a:pt x="82" y="28"/>
                  </a:lnTo>
                  <a:lnTo>
                    <a:pt x="91" y="10"/>
                  </a:lnTo>
                  <a:lnTo>
                    <a:pt x="101" y="0"/>
                  </a:lnTo>
                  <a:lnTo>
                    <a:pt x="112" y="3"/>
                  </a:lnTo>
                  <a:lnTo>
                    <a:pt x="123" y="4"/>
                  </a:lnTo>
                  <a:lnTo>
                    <a:pt x="123" y="4"/>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03" name="Freeform 75">
              <a:extLst>
                <a:ext uri="{FF2B5EF4-FFF2-40B4-BE49-F238E27FC236}">
                  <a16:creationId xmlns:a16="http://schemas.microsoft.com/office/drawing/2014/main" id="{3BCF581C-138F-DEF8-60AC-8C80AC3ED0FA}"/>
                </a:ext>
              </a:extLst>
            </p:cNvPr>
            <p:cNvSpPr>
              <a:spLocks/>
            </p:cNvSpPr>
            <p:nvPr/>
          </p:nvSpPr>
          <p:spPr bwMode="auto">
            <a:xfrm>
              <a:off x="4251859" y="3599783"/>
              <a:ext cx="86576" cy="99074"/>
            </a:xfrm>
            <a:custGeom>
              <a:avLst/>
              <a:gdLst>
                <a:gd name="T0" fmla="*/ 25 w 28"/>
                <a:gd name="T1" fmla="*/ 24 h 34"/>
                <a:gd name="T2" fmla="*/ 19 w 28"/>
                <a:gd name="T3" fmla="*/ 34 h 34"/>
                <a:gd name="T4" fmla="*/ 16 w 28"/>
                <a:gd name="T5" fmla="*/ 31 h 34"/>
                <a:gd name="T6" fmla="*/ 12 w 28"/>
                <a:gd name="T7" fmla="*/ 32 h 34"/>
                <a:gd name="T8" fmla="*/ 2 w 28"/>
                <a:gd name="T9" fmla="*/ 32 h 34"/>
                <a:gd name="T10" fmla="*/ 2 w 28"/>
                <a:gd name="T11" fmla="*/ 26 h 34"/>
                <a:gd name="T12" fmla="*/ 0 w 28"/>
                <a:gd name="T13" fmla="*/ 20 h 34"/>
                <a:gd name="T14" fmla="*/ 6 w 28"/>
                <a:gd name="T15" fmla="*/ 11 h 34"/>
                <a:gd name="T16" fmla="*/ 11 w 28"/>
                <a:gd name="T17" fmla="*/ 3 h 34"/>
                <a:gd name="T18" fmla="*/ 19 w 28"/>
                <a:gd name="T19" fmla="*/ 5 h 34"/>
                <a:gd name="T20" fmla="*/ 24 w 28"/>
                <a:gd name="T21" fmla="*/ 0 h 34"/>
                <a:gd name="T22" fmla="*/ 28 w 28"/>
                <a:gd name="T23" fmla="*/ 6 h 34"/>
                <a:gd name="T24" fmla="*/ 28 w 28"/>
                <a:gd name="T25" fmla="*/ 14 h 34"/>
                <a:gd name="T26" fmla="*/ 18 w 28"/>
                <a:gd name="T27" fmla="*/ 19 h 34"/>
                <a:gd name="T28" fmla="*/ 25 w 28"/>
                <a:gd name="T29" fmla="*/ 24 h 34"/>
                <a:gd name="T30" fmla="*/ 25 w 28"/>
                <a:gd name="T31"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34">
                  <a:moveTo>
                    <a:pt x="25" y="24"/>
                  </a:moveTo>
                  <a:lnTo>
                    <a:pt x="19" y="34"/>
                  </a:lnTo>
                  <a:lnTo>
                    <a:pt x="16" y="31"/>
                  </a:lnTo>
                  <a:lnTo>
                    <a:pt x="12" y="32"/>
                  </a:lnTo>
                  <a:lnTo>
                    <a:pt x="2" y="32"/>
                  </a:lnTo>
                  <a:lnTo>
                    <a:pt x="2" y="26"/>
                  </a:lnTo>
                  <a:lnTo>
                    <a:pt x="0" y="20"/>
                  </a:lnTo>
                  <a:lnTo>
                    <a:pt x="6" y="11"/>
                  </a:lnTo>
                  <a:lnTo>
                    <a:pt x="11" y="3"/>
                  </a:lnTo>
                  <a:lnTo>
                    <a:pt x="19" y="5"/>
                  </a:lnTo>
                  <a:lnTo>
                    <a:pt x="24" y="0"/>
                  </a:lnTo>
                  <a:lnTo>
                    <a:pt x="28" y="6"/>
                  </a:lnTo>
                  <a:lnTo>
                    <a:pt x="28" y="14"/>
                  </a:lnTo>
                  <a:lnTo>
                    <a:pt x="18" y="19"/>
                  </a:lnTo>
                  <a:lnTo>
                    <a:pt x="25" y="24"/>
                  </a:lnTo>
                  <a:lnTo>
                    <a:pt x="25" y="24"/>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04" name="Freeform 79">
              <a:extLst>
                <a:ext uri="{FF2B5EF4-FFF2-40B4-BE49-F238E27FC236}">
                  <a16:creationId xmlns:a16="http://schemas.microsoft.com/office/drawing/2014/main" id="{E5BF9377-4B33-C7B8-9D21-DDCD37CA368A}"/>
                </a:ext>
              </a:extLst>
            </p:cNvPr>
            <p:cNvSpPr>
              <a:spLocks/>
            </p:cNvSpPr>
            <p:nvPr/>
          </p:nvSpPr>
          <p:spPr bwMode="auto">
            <a:xfrm>
              <a:off x="1666929" y="2247713"/>
              <a:ext cx="1045106" cy="1002395"/>
            </a:xfrm>
            <a:custGeom>
              <a:avLst/>
              <a:gdLst>
                <a:gd name="T0" fmla="*/ 274 w 338"/>
                <a:gd name="T1" fmla="*/ 3 h 344"/>
                <a:gd name="T2" fmla="*/ 271 w 338"/>
                <a:gd name="T3" fmla="*/ 13 h 344"/>
                <a:gd name="T4" fmla="*/ 274 w 338"/>
                <a:gd name="T5" fmla="*/ 31 h 344"/>
                <a:gd name="T6" fmla="*/ 271 w 338"/>
                <a:gd name="T7" fmla="*/ 47 h 344"/>
                <a:gd name="T8" fmla="*/ 261 w 338"/>
                <a:gd name="T9" fmla="*/ 58 h 344"/>
                <a:gd name="T10" fmla="*/ 262 w 338"/>
                <a:gd name="T11" fmla="*/ 72 h 344"/>
                <a:gd name="T12" fmla="*/ 276 w 338"/>
                <a:gd name="T13" fmla="*/ 83 h 344"/>
                <a:gd name="T14" fmla="*/ 276 w 338"/>
                <a:gd name="T15" fmla="*/ 87 h 344"/>
                <a:gd name="T16" fmla="*/ 286 w 338"/>
                <a:gd name="T17" fmla="*/ 95 h 344"/>
                <a:gd name="T18" fmla="*/ 294 w 338"/>
                <a:gd name="T19" fmla="*/ 130 h 344"/>
                <a:gd name="T20" fmla="*/ 299 w 338"/>
                <a:gd name="T21" fmla="*/ 147 h 344"/>
                <a:gd name="T22" fmla="*/ 301 w 338"/>
                <a:gd name="T23" fmla="*/ 155 h 344"/>
                <a:gd name="T24" fmla="*/ 299 w 338"/>
                <a:gd name="T25" fmla="*/ 170 h 344"/>
                <a:gd name="T26" fmla="*/ 299 w 338"/>
                <a:gd name="T27" fmla="*/ 179 h 344"/>
                <a:gd name="T28" fmla="*/ 298 w 338"/>
                <a:gd name="T29" fmla="*/ 190 h 344"/>
                <a:gd name="T30" fmla="*/ 299 w 338"/>
                <a:gd name="T31" fmla="*/ 201 h 344"/>
                <a:gd name="T32" fmla="*/ 293 w 338"/>
                <a:gd name="T33" fmla="*/ 210 h 344"/>
                <a:gd name="T34" fmla="*/ 303 w 338"/>
                <a:gd name="T35" fmla="*/ 224 h 344"/>
                <a:gd name="T36" fmla="*/ 304 w 338"/>
                <a:gd name="T37" fmla="*/ 232 h 344"/>
                <a:gd name="T38" fmla="*/ 310 w 338"/>
                <a:gd name="T39" fmla="*/ 242 h 344"/>
                <a:gd name="T40" fmla="*/ 317 w 338"/>
                <a:gd name="T41" fmla="*/ 238 h 344"/>
                <a:gd name="T42" fmla="*/ 331 w 338"/>
                <a:gd name="T43" fmla="*/ 247 h 344"/>
                <a:gd name="T44" fmla="*/ 338 w 338"/>
                <a:gd name="T45" fmla="*/ 259 h 344"/>
                <a:gd name="T46" fmla="*/ 282 w 338"/>
                <a:gd name="T47" fmla="*/ 296 h 344"/>
                <a:gd name="T48" fmla="*/ 235 w 338"/>
                <a:gd name="T49" fmla="*/ 333 h 344"/>
                <a:gd name="T50" fmla="*/ 212 w 338"/>
                <a:gd name="T51" fmla="*/ 341 h 344"/>
                <a:gd name="T52" fmla="*/ 194 w 338"/>
                <a:gd name="T53" fmla="*/ 344 h 344"/>
                <a:gd name="T54" fmla="*/ 194 w 338"/>
                <a:gd name="T55" fmla="*/ 332 h 344"/>
                <a:gd name="T56" fmla="*/ 185 w 338"/>
                <a:gd name="T57" fmla="*/ 328 h 344"/>
                <a:gd name="T58" fmla="*/ 175 w 338"/>
                <a:gd name="T59" fmla="*/ 323 h 344"/>
                <a:gd name="T60" fmla="*/ 171 w 338"/>
                <a:gd name="T61" fmla="*/ 314 h 344"/>
                <a:gd name="T62" fmla="*/ 116 w 338"/>
                <a:gd name="T63" fmla="*/ 272 h 344"/>
                <a:gd name="T64" fmla="*/ 61 w 338"/>
                <a:gd name="T65" fmla="*/ 231 h 344"/>
                <a:gd name="T66" fmla="*/ 0 w 338"/>
                <a:gd name="T67" fmla="*/ 185 h 344"/>
                <a:gd name="T68" fmla="*/ 0 w 338"/>
                <a:gd name="T69" fmla="*/ 181 h 344"/>
                <a:gd name="T70" fmla="*/ 1 w 338"/>
                <a:gd name="T71" fmla="*/ 180 h 344"/>
                <a:gd name="T72" fmla="*/ 1 w 338"/>
                <a:gd name="T73" fmla="*/ 158 h 344"/>
                <a:gd name="T74" fmla="*/ 28 w 338"/>
                <a:gd name="T75" fmla="*/ 144 h 344"/>
                <a:gd name="T76" fmla="*/ 43 w 338"/>
                <a:gd name="T77" fmla="*/ 141 h 344"/>
                <a:gd name="T78" fmla="*/ 57 w 338"/>
                <a:gd name="T79" fmla="*/ 135 h 344"/>
                <a:gd name="T80" fmla="*/ 63 w 338"/>
                <a:gd name="T81" fmla="*/ 126 h 344"/>
                <a:gd name="T82" fmla="*/ 82 w 338"/>
                <a:gd name="T83" fmla="*/ 118 h 344"/>
                <a:gd name="T84" fmla="*/ 83 w 338"/>
                <a:gd name="T85" fmla="*/ 104 h 344"/>
                <a:gd name="T86" fmla="*/ 92 w 338"/>
                <a:gd name="T87" fmla="*/ 102 h 344"/>
                <a:gd name="T88" fmla="*/ 100 w 338"/>
                <a:gd name="T89" fmla="*/ 95 h 344"/>
                <a:gd name="T90" fmla="*/ 120 w 338"/>
                <a:gd name="T91" fmla="*/ 93 h 344"/>
                <a:gd name="T92" fmla="*/ 123 w 338"/>
                <a:gd name="T93" fmla="*/ 85 h 344"/>
                <a:gd name="T94" fmla="*/ 120 w 338"/>
                <a:gd name="T95" fmla="*/ 81 h 344"/>
                <a:gd name="T96" fmla="*/ 114 w 338"/>
                <a:gd name="T97" fmla="*/ 61 h 344"/>
                <a:gd name="T98" fmla="*/ 113 w 338"/>
                <a:gd name="T99" fmla="*/ 49 h 344"/>
                <a:gd name="T100" fmla="*/ 107 w 338"/>
                <a:gd name="T101" fmla="*/ 37 h 344"/>
                <a:gd name="T102" fmla="*/ 123 w 338"/>
                <a:gd name="T103" fmla="*/ 27 h 344"/>
                <a:gd name="T104" fmla="*/ 140 w 338"/>
                <a:gd name="T105" fmla="*/ 24 h 344"/>
                <a:gd name="T106" fmla="*/ 149 w 338"/>
                <a:gd name="T107" fmla="*/ 15 h 344"/>
                <a:gd name="T108" fmla="*/ 164 w 338"/>
                <a:gd name="T109" fmla="*/ 10 h 344"/>
                <a:gd name="T110" fmla="*/ 191 w 338"/>
                <a:gd name="T111" fmla="*/ 7 h 344"/>
                <a:gd name="T112" fmla="*/ 217 w 338"/>
                <a:gd name="T113" fmla="*/ 5 h 344"/>
                <a:gd name="T114" fmla="*/ 225 w 338"/>
                <a:gd name="T115" fmla="*/ 7 h 344"/>
                <a:gd name="T116" fmla="*/ 239 w 338"/>
                <a:gd name="T117" fmla="*/ 0 h 344"/>
                <a:gd name="T118" fmla="*/ 257 w 338"/>
                <a:gd name="T119" fmla="*/ 0 h 344"/>
                <a:gd name="T120" fmla="*/ 263 w 338"/>
                <a:gd name="T121" fmla="*/ 4 h 344"/>
                <a:gd name="T122" fmla="*/ 274 w 338"/>
                <a:gd name="T123" fmla="*/ 3 h 344"/>
                <a:gd name="T124" fmla="*/ 274 w 338"/>
                <a:gd name="T125" fmla="*/ 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8" h="344">
                  <a:moveTo>
                    <a:pt x="274" y="3"/>
                  </a:moveTo>
                  <a:lnTo>
                    <a:pt x="271" y="13"/>
                  </a:lnTo>
                  <a:lnTo>
                    <a:pt x="274" y="31"/>
                  </a:lnTo>
                  <a:lnTo>
                    <a:pt x="271" y="47"/>
                  </a:lnTo>
                  <a:lnTo>
                    <a:pt x="261" y="58"/>
                  </a:lnTo>
                  <a:lnTo>
                    <a:pt x="262" y="72"/>
                  </a:lnTo>
                  <a:lnTo>
                    <a:pt x="276" y="83"/>
                  </a:lnTo>
                  <a:lnTo>
                    <a:pt x="276" y="87"/>
                  </a:lnTo>
                  <a:lnTo>
                    <a:pt x="286" y="95"/>
                  </a:lnTo>
                  <a:lnTo>
                    <a:pt x="294" y="130"/>
                  </a:lnTo>
                  <a:lnTo>
                    <a:pt x="299" y="147"/>
                  </a:lnTo>
                  <a:lnTo>
                    <a:pt x="301" y="155"/>
                  </a:lnTo>
                  <a:lnTo>
                    <a:pt x="299" y="170"/>
                  </a:lnTo>
                  <a:lnTo>
                    <a:pt x="299" y="179"/>
                  </a:lnTo>
                  <a:lnTo>
                    <a:pt x="298" y="190"/>
                  </a:lnTo>
                  <a:lnTo>
                    <a:pt x="299" y="201"/>
                  </a:lnTo>
                  <a:lnTo>
                    <a:pt x="293" y="210"/>
                  </a:lnTo>
                  <a:lnTo>
                    <a:pt x="303" y="224"/>
                  </a:lnTo>
                  <a:lnTo>
                    <a:pt x="304" y="232"/>
                  </a:lnTo>
                  <a:lnTo>
                    <a:pt x="310" y="242"/>
                  </a:lnTo>
                  <a:lnTo>
                    <a:pt x="317" y="238"/>
                  </a:lnTo>
                  <a:lnTo>
                    <a:pt x="331" y="247"/>
                  </a:lnTo>
                  <a:lnTo>
                    <a:pt x="338" y="259"/>
                  </a:lnTo>
                  <a:lnTo>
                    <a:pt x="282" y="296"/>
                  </a:lnTo>
                  <a:lnTo>
                    <a:pt x="235" y="333"/>
                  </a:lnTo>
                  <a:lnTo>
                    <a:pt x="212" y="341"/>
                  </a:lnTo>
                  <a:lnTo>
                    <a:pt x="194" y="344"/>
                  </a:lnTo>
                  <a:lnTo>
                    <a:pt x="194" y="332"/>
                  </a:lnTo>
                  <a:lnTo>
                    <a:pt x="185" y="328"/>
                  </a:lnTo>
                  <a:lnTo>
                    <a:pt x="175" y="323"/>
                  </a:lnTo>
                  <a:lnTo>
                    <a:pt x="171" y="314"/>
                  </a:lnTo>
                  <a:lnTo>
                    <a:pt x="116" y="272"/>
                  </a:lnTo>
                  <a:lnTo>
                    <a:pt x="61" y="231"/>
                  </a:lnTo>
                  <a:lnTo>
                    <a:pt x="0" y="185"/>
                  </a:lnTo>
                  <a:lnTo>
                    <a:pt x="0" y="181"/>
                  </a:lnTo>
                  <a:lnTo>
                    <a:pt x="1" y="180"/>
                  </a:lnTo>
                  <a:lnTo>
                    <a:pt x="1" y="158"/>
                  </a:lnTo>
                  <a:lnTo>
                    <a:pt x="28" y="144"/>
                  </a:lnTo>
                  <a:lnTo>
                    <a:pt x="43" y="141"/>
                  </a:lnTo>
                  <a:lnTo>
                    <a:pt x="57" y="135"/>
                  </a:lnTo>
                  <a:lnTo>
                    <a:pt x="63" y="126"/>
                  </a:lnTo>
                  <a:lnTo>
                    <a:pt x="82" y="118"/>
                  </a:lnTo>
                  <a:lnTo>
                    <a:pt x="83" y="104"/>
                  </a:lnTo>
                  <a:lnTo>
                    <a:pt x="92" y="102"/>
                  </a:lnTo>
                  <a:lnTo>
                    <a:pt x="100" y="95"/>
                  </a:lnTo>
                  <a:lnTo>
                    <a:pt x="120" y="93"/>
                  </a:lnTo>
                  <a:lnTo>
                    <a:pt x="123" y="85"/>
                  </a:lnTo>
                  <a:lnTo>
                    <a:pt x="120" y="81"/>
                  </a:lnTo>
                  <a:lnTo>
                    <a:pt x="114" y="61"/>
                  </a:lnTo>
                  <a:lnTo>
                    <a:pt x="113" y="49"/>
                  </a:lnTo>
                  <a:lnTo>
                    <a:pt x="107" y="37"/>
                  </a:lnTo>
                  <a:lnTo>
                    <a:pt x="123" y="27"/>
                  </a:lnTo>
                  <a:lnTo>
                    <a:pt x="140" y="24"/>
                  </a:lnTo>
                  <a:lnTo>
                    <a:pt x="149" y="15"/>
                  </a:lnTo>
                  <a:lnTo>
                    <a:pt x="164" y="10"/>
                  </a:lnTo>
                  <a:lnTo>
                    <a:pt x="191" y="7"/>
                  </a:lnTo>
                  <a:lnTo>
                    <a:pt x="217" y="5"/>
                  </a:lnTo>
                  <a:lnTo>
                    <a:pt x="225" y="7"/>
                  </a:lnTo>
                  <a:lnTo>
                    <a:pt x="239" y="0"/>
                  </a:lnTo>
                  <a:lnTo>
                    <a:pt x="257" y="0"/>
                  </a:lnTo>
                  <a:lnTo>
                    <a:pt x="263" y="4"/>
                  </a:lnTo>
                  <a:lnTo>
                    <a:pt x="274" y="3"/>
                  </a:lnTo>
                  <a:lnTo>
                    <a:pt x="274" y="3"/>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05" name="Freeform 81">
              <a:extLst>
                <a:ext uri="{FF2B5EF4-FFF2-40B4-BE49-F238E27FC236}">
                  <a16:creationId xmlns:a16="http://schemas.microsoft.com/office/drawing/2014/main" id="{93551E37-B72E-8CB7-242B-D1554C2FF979}"/>
                </a:ext>
              </a:extLst>
            </p:cNvPr>
            <p:cNvSpPr>
              <a:spLocks/>
            </p:cNvSpPr>
            <p:nvPr/>
          </p:nvSpPr>
          <p:spPr bwMode="auto">
            <a:xfrm>
              <a:off x="3333530" y="2553674"/>
              <a:ext cx="643141" cy="530337"/>
            </a:xfrm>
            <a:custGeom>
              <a:avLst/>
              <a:gdLst>
                <a:gd name="T0" fmla="*/ 152 w 208"/>
                <a:gd name="T1" fmla="*/ 8 h 182"/>
                <a:gd name="T2" fmla="*/ 164 w 208"/>
                <a:gd name="T3" fmla="*/ 35 h 182"/>
                <a:gd name="T4" fmla="*/ 166 w 208"/>
                <a:gd name="T5" fmla="*/ 40 h 182"/>
                <a:gd name="T6" fmla="*/ 162 w 208"/>
                <a:gd name="T7" fmla="*/ 48 h 182"/>
                <a:gd name="T8" fmla="*/ 160 w 208"/>
                <a:gd name="T9" fmla="*/ 62 h 182"/>
                <a:gd name="T10" fmla="*/ 157 w 208"/>
                <a:gd name="T11" fmla="*/ 72 h 182"/>
                <a:gd name="T12" fmla="*/ 153 w 208"/>
                <a:gd name="T13" fmla="*/ 75 h 182"/>
                <a:gd name="T14" fmla="*/ 147 w 208"/>
                <a:gd name="T15" fmla="*/ 69 h 182"/>
                <a:gd name="T16" fmla="*/ 139 w 208"/>
                <a:gd name="T17" fmla="*/ 61 h 182"/>
                <a:gd name="T18" fmla="*/ 125 w 208"/>
                <a:gd name="T19" fmla="*/ 33 h 182"/>
                <a:gd name="T20" fmla="*/ 124 w 208"/>
                <a:gd name="T21" fmla="*/ 35 h 182"/>
                <a:gd name="T22" fmla="*/ 132 w 208"/>
                <a:gd name="T23" fmla="*/ 55 h 182"/>
                <a:gd name="T24" fmla="*/ 143 w 208"/>
                <a:gd name="T25" fmla="*/ 74 h 182"/>
                <a:gd name="T26" fmla="*/ 158 w 208"/>
                <a:gd name="T27" fmla="*/ 104 h 182"/>
                <a:gd name="T28" fmla="*/ 165 w 208"/>
                <a:gd name="T29" fmla="*/ 114 h 182"/>
                <a:gd name="T30" fmla="*/ 171 w 208"/>
                <a:gd name="T31" fmla="*/ 125 h 182"/>
                <a:gd name="T32" fmla="*/ 187 w 208"/>
                <a:gd name="T33" fmla="*/ 146 h 182"/>
                <a:gd name="T34" fmla="*/ 184 w 208"/>
                <a:gd name="T35" fmla="*/ 149 h 182"/>
                <a:gd name="T36" fmla="*/ 185 w 208"/>
                <a:gd name="T37" fmla="*/ 162 h 182"/>
                <a:gd name="T38" fmla="*/ 205 w 208"/>
                <a:gd name="T39" fmla="*/ 179 h 182"/>
                <a:gd name="T40" fmla="*/ 208 w 208"/>
                <a:gd name="T41" fmla="*/ 182 h 182"/>
                <a:gd name="T42" fmla="*/ 143 w 208"/>
                <a:gd name="T43" fmla="*/ 182 h 182"/>
                <a:gd name="T44" fmla="*/ 80 w 208"/>
                <a:gd name="T45" fmla="*/ 182 h 182"/>
                <a:gd name="T46" fmla="*/ 13 w 208"/>
                <a:gd name="T47" fmla="*/ 182 h 182"/>
                <a:gd name="T48" fmla="*/ 10 w 208"/>
                <a:gd name="T49" fmla="*/ 113 h 182"/>
                <a:gd name="T50" fmla="*/ 6 w 208"/>
                <a:gd name="T51" fmla="*/ 45 h 182"/>
                <a:gd name="T52" fmla="*/ 0 w 208"/>
                <a:gd name="T53" fmla="*/ 30 h 182"/>
                <a:gd name="T54" fmla="*/ 4 w 208"/>
                <a:gd name="T55" fmla="*/ 18 h 182"/>
                <a:gd name="T56" fmla="*/ 1 w 208"/>
                <a:gd name="T57" fmla="*/ 10 h 182"/>
                <a:gd name="T58" fmla="*/ 5 w 208"/>
                <a:gd name="T59" fmla="*/ 0 h 182"/>
                <a:gd name="T60" fmla="*/ 27 w 208"/>
                <a:gd name="T61" fmla="*/ 0 h 182"/>
                <a:gd name="T62" fmla="*/ 43 w 208"/>
                <a:gd name="T63" fmla="*/ 5 h 182"/>
                <a:gd name="T64" fmla="*/ 60 w 208"/>
                <a:gd name="T65" fmla="*/ 10 h 182"/>
                <a:gd name="T66" fmla="*/ 67 w 208"/>
                <a:gd name="T67" fmla="*/ 13 h 182"/>
                <a:gd name="T68" fmla="*/ 79 w 208"/>
                <a:gd name="T69" fmla="*/ 8 h 182"/>
                <a:gd name="T70" fmla="*/ 85 w 208"/>
                <a:gd name="T71" fmla="*/ 2 h 182"/>
                <a:gd name="T72" fmla="*/ 99 w 208"/>
                <a:gd name="T73" fmla="*/ 1 h 182"/>
                <a:gd name="T74" fmla="*/ 111 w 208"/>
                <a:gd name="T75" fmla="*/ 3 h 182"/>
                <a:gd name="T76" fmla="*/ 116 w 208"/>
                <a:gd name="T77" fmla="*/ 13 h 182"/>
                <a:gd name="T78" fmla="*/ 120 w 208"/>
                <a:gd name="T79" fmla="*/ 6 h 182"/>
                <a:gd name="T80" fmla="*/ 132 w 208"/>
                <a:gd name="T81" fmla="*/ 10 h 182"/>
                <a:gd name="T82" fmla="*/ 145 w 208"/>
                <a:gd name="T83" fmla="*/ 12 h 182"/>
                <a:gd name="T84" fmla="*/ 152 w 208"/>
                <a:gd name="T85" fmla="*/ 8 h 182"/>
                <a:gd name="T86" fmla="*/ 152 w 208"/>
                <a:gd name="T87" fmla="*/ 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 h="182">
                  <a:moveTo>
                    <a:pt x="152" y="8"/>
                  </a:moveTo>
                  <a:lnTo>
                    <a:pt x="164" y="35"/>
                  </a:lnTo>
                  <a:lnTo>
                    <a:pt x="166" y="40"/>
                  </a:lnTo>
                  <a:lnTo>
                    <a:pt x="162" y="48"/>
                  </a:lnTo>
                  <a:lnTo>
                    <a:pt x="160" y="62"/>
                  </a:lnTo>
                  <a:lnTo>
                    <a:pt x="157" y="72"/>
                  </a:lnTo>
                  <a:lnTo>
                    <a:pt x="153" y="75"/>
                  </a:lnTo>
                  <a:lnTo>
                    <a:pt x="147" y="69"/>
                  </a:lnTo>
                  <a:lnTo>
                    <a:pt x="139" y="61"/>
                  </a:lnTo>
                  <a:lnTo>
                    <a:pt x="125" y="33"/>
                  </a:lnTo>
                  <a:lnTo>
                    <a:pt x="124" y="35"/>
                  </a:lnTo>
                  <a:lnTo>
                    <a:pt x="132" y="55"/>
                  </a:lnTo>
                  <a:lnTo>
                    <a:pt x="143" y="74"/>
                  </a:lnTo>
                  <a:lnTo>
                    <a:pt x="158" y="104"/>
                  </a:lnTo>
                  <a:lnTo>
                    <a:pt x="165" y="114"/>
                  </a:lnTo>
                  <a:lnTo>
                    <a:pt x="171" y="125"/>
                  </a:lnTo>
                  <a:lnTo>
                    <a:pt x="187" y="146"/>
                  </a:lnTo>
                  <a:lnTo>
                    <a:pt x="184" y="149"/>
                  </a:lnTo>
                  <a:lnTo>
                    <a:pt x="185" y="162"/>
                  </a:lnTo>
                  <a:lnTo>
                    <a:pt x="205" y="179"/>
                  </a:lnTo>
                  <a:lnTo>
                    <a:pt x="208" y="182"/>
                  </a:lnTo>
                  <a:lnTo>
                    <a:pt x="143" y="182"/>
                  </a:lnTo>
                  <a:lnTo>
                    <a:pt x="80" y="182"/>
                  </a:lnTo>
                  <a:lnTo>
                    <a:pt x="13" y="182"/>
                  </a:lnTo>
                  <a:lnTo>
                    <a:pt x="10" y="113"/>
                  </a:lnTo>
                  <a:lnTo>
                    <a:pt x="6" y="45"/>
                  </a:lnTo>
                  <a:lnTo>
                    <a:pt x="0" y="30"/>
                  </a:lnTo>
                  <a:lnTo>
                    <a:pt x="4" y="18"/>
                  </a:lnTo>
                  <a:lnTo>
                    <a:pt x="1" y="10"/>
                  </a:lnTo>
                  <a:lnTo>
                    <a:pt x="5" y="0"/>
                  </a:lnTo>
                  <a:lnTo>
                    <a:pt x="27" y="0"/>
                  </a:lnTo>
                  <a:lnTo>
                    <a:pt x="43" y="5"/>
                  </a:lnTo>
                  <a:lnTo>
                    <a:pt x="60" y="10"/>
                  </a:lnTo>
                  <a:lnTo>
                    <a:pt x="67" y="13"/>
                  </a:lnTo>
                  <a:lnTo>
                    <a:pt x="79" y="8"/>
                  </a:lnTo>
                  <a:lnTo>
                    <a:pt x="85" y="2"/>
                  </a:lnTo>
                  <a:lnTo>
                    <a:pt x="99" y="1"/>
                  </a:lnTo>
                  <a:lnTo>
                    <a:pt x="111" y="3"/>
                  </a:lnTo>
                  <a:lnTo>
                    <a:pt x="116" y="13"/>
                  </a:lnTo>
                  <a:lnTo>
                    <a:pt x="120" y="6"/>
                  </a:lnTo>
                  <a:lnTo>
                    <a:pt x="132" y="10"/>
                  </a:lnTo>
                  <a:lnTo>
                    <a:pt x="145" y="12"/>
                  </a:lnTo>
                  <a:lnTo>
                    <a:pt x="152" y="8"/>
                  </a:lnTo>
                  <a:lnTo>
                    <a:pt x="152" y="8"/>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06" name="Freeform 82">
              <a:extLst>
                <a:ext uri="{FF2B5EF4-FFF2-40B4-BE49-F238E27FC236}">
                  <a16:creationId xmlns:a16="http://schemas.microsoft.com/office/drawing/2014/main" id="{5899D914-D58A-3B4F-14E7-BA2B9CF6E4EF}"/>
                </a:ext>
              </a:extLst>
            </p:cNvPr>
            <p:cNvSpPr>
              <a:spLocks/>
            </p:cNvSpPr>
            <p:nvPr/>
          </p:nvSpPr>
          <p:spPr bwMode="auto">
            <a:xfrm>
              <a:off x="3970486" y="3308389"/>
              <a:ext cx="355583" cy="305963"/>
            </a:xfrm>
            <a:custGeom>
              <a:avLst/>
              <a:gdLst>
                <a:gd name="T0" fmla="*/ 115 w 115"/>
                <a:gd name="T1" fmla="*/ 100 h 105"/>
                <a:gd name="T2" fmla="*/ 110 w 115"/>
                <a:gd name="T3" fmla="*/ 105 h 105"/>
                <a:gd name="T4" fmla="*/ 102 w 115"/>
                <a:gd name="T5" fmla="*/ 103 h 105"/>
                <a:gd name="T6" fmla="*/ 96 w 115"/>
                <a:gd name="T7" fmla="*/ 97 h 105"/>
                <a:gd name="T8" fmla="*/ 89 w 115"/>
                <a:gd name="T9" fmla="*/ 86 h 105"/>
                <a:gd name="T10" fmla="*/ 82 w 115"/>
                <a:gd name="T11" fmla="*/ 80 h 105"/>
                <a:gd name="T12" fmla="*/ 77 w 115"/>
                <a:gd name="T13" fmla="*/ 74 h 105"/>
                <a:gd name="T14" fmla="*/ 62 w 115"/>
                <a:gd name="T15" fmla="*/ 66 h 105"/>
                <a:gd name="T16" fmla="*/ 50 w 115"/>
                <a:gd name="T17" fmla="*/ 66 h 105"/>
                <a:gd name="T18" fmla="*/ 47 w 115"/>
                <a:gd name="T19" fmla="*/ 62 h 105"/>
                <a:gd name="T20" fmla="*/ 37 w 115"/>
                <a:gd name="T21" fmla="*/ 66 h 105"/>
                <a:gd name="T22" fmla="*/ 26 w 115"/>
                <a:gd name="T23" fmla="*/ 57 h 105"/>
                <a:gd name="T24" fmla="*/ 22 w 115"/>
                <a:gd name="T25" fmla="*/ 71 h 105"/>
                <a:gd name="T26" fmla="*/ 2 w 115"/>
                <a:gd name="T27" fmla="*/ 68 h 105"/>
                <a:gd name="T28" fmla="*/ 0 w 115"/>
                <a:gd name="T29" fmla="*/ 60 h 105"/>
                <a:gd name="T30" fmla="*/ 6 w 115"/>
                <a:gd name="T31" fmla="*/ 32 h 105"/>
                <a:gd name="T32" fmla="*/ 7 w 115"/>
                <a:gd name="T33" fmla="*/ 20 h 105"/>
                <a:gd name="T34" fmla="*/ 12 w 115"/>
                <a:gd name="T35" fmla="*/ 14 h 105"/>
                <a:gd name="T36" fmla="*/ 24 w 115"/>
                <a:gd name="T37" fmla="*/ 11 h 105"/>
                <a:gd name="T38" fmla="*/ 32 w 115"/>
                <a:gd name="T39" fmla="*/ 0 h 105"/>
                <a:gd name="T40" fmla="*/ 42 w 115"/>
                <a:gd name="T41" fmla="*/ 22 h 105"/>
                <a:gd name="T42" fmla="*/ 48 w 115"/>
                <a:gd name="T43" fmla="*/ 39 h 105"/>
                <a:gd name="T44" fmla="*/ 58 w 115"/>
                <a:gd name="T45" fmla="*/ 48 h 105"/>
                <a:gd name="T46" fmla="*/ 82 w 115"/>
                <a:gd name="T47" fmla="*/ 66 h 105"/>
                <a:gd name="T48" fmla="*/ 91 w 115"/>
                <a:gd name="T49" fmla="*/ 77 h 105"/>
                <a:gd name="T50" fmla="*/ 101 w 115"/>
                <a:gd name="T51" fmla="*/ 88 h 105"/>
                <a:gd name="T52" fmla="*/ 106 w 115"/>
                <a:gd name="T53" fmla="*/ 95 h 105"/>
                <a:gd name="T54" fmla="*/ 115 w 115"/>
                <a:gd name="T55" fmla="*/ 100 h 105"/>
                <a:gd name="T56" fmla="*/ 115 w 115"/>
                <a:gd name="T57"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05">
                  <a:moveTo>
                    <a:pt x="115" y="100"/>
                  </a:moveTo>
                  <a:lnTo>
                    <a:pt x="110" y="105"/>
                  </a:lnTo>
                  <a:lnTo>
                    <a:pt x="102" y="103"/>
                  </a:lnTo>
                  <a:lnTo>
                    <a:pt x="96" y="97"/>
                  </a:lnTo>
                  <a:lnTo>
                    <a:pt x="89" y="86"/>
                  </a:lnTo>
                  <a:lnTo>
                    <a:pt x="82" y="80"/>
                  </a:lnTo>
                  <a:lnTo>
                    <a:pt x="77" y="74"/>
                  </a:lnTo>
                  <a:lnTo>
                    <a:pt x="62" y="66"/>
                  </a:lnTo>
                  <a:lnTo>
                    <a:pt x="50" y="66"/>
                  </a:lnTo>
                  <a:lnTo>
                    <a:pt x="47" y="62"/>
                  </a:lnTo>
                  <a:lnTo>
                    <a:pt x="37" y="66"/>
                  </a:lnTo>
                  <a:lnTo>
                    <a:pt x="26" y="57"/>
                  </a:lnTo>
                  <a:lnTo>
                    <a:pt x="22" y="71"/>
                  </a:lnTo>
                  <a:lnTo>
                    <a:pt x="2" y="68"/>
                  </a:lnTo>
                  <a:lnTo>
                    <a:pt x="0" y="60"/>
                  </a:lnTo>
                  <a:lnTo>
                    <a:pt x="6" y="32"/>
                  </a:lnTo>
                  <a:lnTo>
                    <a:pt x="7" y="20"/>
                  </a:lnTo>
                  <a:lnTo>
                    <a:pt x="12" y="14"/>
                  </a:lnTo>
                  <a:lnTo>
                    <a:pt x="24" y="11"/>
                  </a:lnTo>
                  <a:lnTo>
                    <a:pt x="32" y="0"/>
                  </a:lnTo>
                  <a:lnTo>
                    <a:pt x="42" y="22"/>
                  </a:lnTo>
                  <a:lnTo>
                    <a:pt x="48" y="39"/>
                  </a:lnTo>
                  <a:lnTo>
                    <a:pt x="58" y="48"/>
                  </a:lnTo>
                  <a:lnTo>
                    <a:pt x="82" y="66"/>
                  </a:lnTo>
                  <a:lnTo>
                    <a:pt x="91" y="77"/>
                  </a:lnTo>
                  <a:lnTo>
                    <a:pt x="101" y="88"/>
                  </a:lnTo>
                  <a:lnTo>
                    <a:pt x="106" y="95"/>
                  </a:lnTo>
                  <a:lnTo>
                    <a:pt x="115" y="100"/>
                  </a:lnTo>
                  <a:lnTo>
                    <a:pt x="115" y="100"/>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07" name="Freeform 84">
              <a:extLst>
                <a:ext uri="{FF2B5EF4-FFF2-40B4-BE49-F238E27FC236}">
                  <a16:creationId xmlns:a16="http://schemas.microsoft.com/office/drawing/2014/main" id="{3675C9C1-D8F9-F522-3CCF-F45A3D891AD6}"/>
                </a:ext>
              </a:extLst>
            </p:cNvPr>
            <p:cNvSpPr>
              <a:spLocks/>
            </p:cNvSpPr>
            <p:nvPr/>
          </p:nvSpPr>
          <p:spPr bwMode="auto">
            <a:xfrm>
              <a:off x="3809700" y="3474481"/>
              <a:ext cx="766823" cy="641068"/>
            </a:xfrm>
            <a:custGeom>
              <a:avLst/>
              <a:gdLst>
                <a:gd name="T0" fmla="*/ 102 w 248"/>
                <a:gd name="T1" fmla="*/ 9 h 220"/>
                <a:gd name="T2" fmla="*/ 114 w 248"/>
                <a:gd name="T3" fmla="*/ 9 h 220"/>
                <a:gd name="T4" fmla="*/ 129 w 248"/>
                <a:gd name="T5" fmla="*/ 17 h 220"/>
                <a:gd name="T6" fmla="*/ 134 w 248"/>
                <a:gd name="T7" fmla="*/ 23 h 220"/>
                <a:gd name="T8" fmla="*/ 141 w 248"/>
                <a:gd name="T9" fmla="*/ 29 h 220"/>
                <a:gd name="T10" fmla="*/ 148 w 248"/>
                <a:gd name="T11" fmla="*/ 40 h 220"/>
                <a:gd name="T12" fmla="*/ 154 w 248"/>
                <a:gd name="T13" fmla="*/ 46 h 220"/>
                <a:gd name="T14" fmla="*/ 149 w 248"/>
                <a:gd name="T15" fmla="*/ 54 h 220"/>
                <a:gd name="T16" fmla="*/ 143 w 248"/>
                <a:gd name="T17" fmla="*/ 63 h 220"/>
                <a:gd name="T18" fmla="*/ 145 w 248"/>
                <a:gd name="T19" fmla="*/ 69 h 220"/>
                <a:gd name="T20" fmla="*/ 145 w 248"/>
                <a:gd name="T21" fmla="*/ 75 h 220"/>
                <a:gd name="T22" fmla="*/ 155 w 248"/>
                <a:gd name="T23" fmla="*/ 75 h 220"/>
                <a:gd name="T24" fmla="*/ 159 w 248"/>
                <a:gd name="T25" fmla="*/ 74 h 220"/>
                <a:gd name="T26" fmla="*/ 162 w 248"/>
                <a:gd name="T27" fmla="*/ 77 h 220"/>
                <a:gd name="T28" fmla="*/ 159 w 248"/>
                <a:gd name="T29" fmla="*/ 84 h 220"/>
                <a:gd name="T30" fmla="*/ 165 w 248"/>
                <a:gd name="T31" fmla="*/ 94 h 220"/>
                <a:gd name="T32" fmla="*/ 172 w 248"/>
                <a:gd name="T33" fmla="*/ 103 h 220"/>
                <a:gd name="T34" fmla="*/ 179 w 248"/>
                <a:gd name="T35" fmla="*/ 111 h 220"/>
                <a:gd name="T36" fmla="*/ 234 w 248"/>
                <a:gd name="T37" fmla="*/ 133 h 220"/>
                <a:gd name="T38" fmla="*/ 248 w 248"/>
                <a:gd name="T39" fmla="*/ 133 h 220"/>
                <a:gd name="T40" fmla="*/ 202 w 248"/>
                <a:gd name="T41" fmla="*/ 190 h 220"/>
                <a:gd name="T42" fmla="*/ 180 w 248"/>
                <a:gd name="T43" fmla="*/ 191 h 220"/>
                <a:gd name="T44" fmla="*/ 165 w 248"/>
                <a:gd name="T45" fmla="*/ 204 h 220"/>
                <a:gd name="T46" fmla="*/ 155 w 248"/>
                <a:gd name="T47" fmla="*/ 204 h 220"/>
                <a:gd name="T48" fmla="*/ 151 w 248"/>
                <a:gd name="T49" fmla="*/ 211 h 220"/>
                <a:gd name="T50" fmla="*/ 139 w 248"/>
                <a:gd name="T51" fmla="*/ 211 h 220"/>
                <a:gd name="T52" fmla="*/ 132 w 248"/>
                <a:gd name="T53" fmla="*/ 204 h 220"/>
                <a:gd name="T54" fmla="*/ 117 w 248"/>
                <a:gd name="T55" fmla="*/ 212 h 220"/>
                <a:gd name="T56" fmla="*/ 112 w 248"/>
                <a:gd name="T57" fmla="*/ 220 h 220"/>
                <a:gd name="T58" fmla="*/ 101 w 248"/>
                <a:gd name="T59" fmla="*/ 218 h 220"/>
                <a:gd name="T60" fmla="*/ 97 w 248"/>
                <a:gd name="T61" fmla="*/ 216 h 220"/>
                <a:gd name="T62" fmla="*/ 93 w 248"/>
                <a:gd name="T63" fmla="*/ 217 h 220"/>
                <a:gd name="T64" fmla="*/ 88 w 248"/>
                <a:gd name="T65" fmla="*/ 217 h 220"/>
                <a:gd name="T66" fmla="*/ 66 w 248"/>
                <a:gd name="T67" fmla="*/ 200 h 220"/>
                <a:gd name="T68" fmla="*/ 54 w 248"/>
                <a:gd name="T69" fmla="*/ 200 h 220"/>
                <a:gd name="T70" fmla="*/ 49 w 248"/>
                <a:gd name="T71" fmla="*/ 194 h 220"/>
                <a:gd name="T72" fmla="*/ 48 w 248"/>
                <a:gd name="T73" fmla="*/ 183 h 220"/>
                <a:gd name="T74" fmla="*/ 40 w 248"/>
                <a:gd name="T75" fmla="*/ 180 h 220"/>
                <a:gd name="T76" fmla="*/ 30 w 248"/>
                <a:gd name="T77" fmla="*/ 160 h 220"/>
                <a:gd name="T78" fmla="*/ 22 w 248"/>
                <a:gd name="T79" fmla="*/ 155 h 220"/>
                <a:gd name="T80" fmla="*/ 19 w 248"/>
                <a:gd name="T81" fmla="*/ 148 h 220"/>
                <a:gd name="T82" fmla="*/ 10 w 248"/>
                <a:gd name="T83" fmla="*/ 138 h 220"/>
                <a:gd name="T84" fmla="*/ 0 w 248"/>
                <a:gd name="T85" fmla="*/ 137 h 220"/>
                <a:gd name="T86" fmla="*/ 5 w 248"/>
                <a:gd name="T87" fmla="*/ 126 h 220"/>
                <a:gd name="T88" fmla="*/ 14 w 248"/>
                <a:gd name="T89" fmla="*/ 126 h 220"/>
                <a:gd name="T90" fmla="*/ 17 w 248"/>
                <a:gd name="T91" fmla="*/ 120 h 220"/>
                <a:gd name="T92" fmla="*/ 16 w 248"/>
                <a:gd name="T93" fmla="*/ 105 h 220"/>
                <a:gd name="T94" fmla="*/ 16 w 248"/>
                <a:gd name="T95" fmla="*/ 103 h 220"/>
                <a:gd name="T96" fmla="*/ 20 w 248"/>
                <a:gd name="T97" fmla="*/ 83 h 220"/>
                <a:gd name="T98" fmla="*/ 28 w 248"/>
                <a:gd name="T99" fmla="*/ 77 h 220"/>
                <a:gd name="T100" fmla="*/ 30 w 248"/>
                <a:gd name="T101" fmla="*/ 70 h 220"/>
                <a:gd name="T102" fmla="*/ 37 w 248"/>
                <a:gd name="T103" fmla="*/ 55 h 220"/>
                <a:gd name="T104" fmla="*/ 46 w 248"/>
                <a:gd name="T105" fmla="*/ 46 h 220"/>
                <a:gd name="T106" fmla="*/ 52 w 248"/>
                <a:gd name="T107" fmla="*/ 27 h 220"/>
                <a:gd name="T108" fmla="*/ 54 w 248"/>
                <a:gd name="T109" fmla="*/ 11 h 220"/>
                <a:gd name="T110" fmla="*/ 74 w 248"/>
                <a:gd name="T111" fmla="*/ 14 h 220"/>
                <a:gd name="T112" fmla="*/ 78 w 248"/>
                <a:gd name="T113" fmla="*/ 0 h 220"/>
                <a:gd name="T114" fmla="*/ 89 w 248"/>
                <a:gd name="T115" fmla="*/ 9 h 220"/>
                <a:gd name="T116" fmla="*/ 99 w 248"/>
                <a:gd name="T117" fmla="*/ 5 h 220"/>
                <a:gd name="T118" fmla="*/ 102 w 248"/>
                <a:gd name="T119" fmla="*/ 9 h 220"/>
                <a:gd name="T120" fmla="*/ 102 w 248"/>
                <a:gd name="T121" fmla="*/ 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8" h="220">
                  <a:moveTo>
                    <a:pt x="102" y="9"/>
                  </a:moveTo>
                  <a:lnTo>
                    <a:pt x="114" y="9"/>
                  </a:lnTo>
                  <a:lnTo>
                    <a:pt x="129" y="17"/>
                  </a:lnTo>
                  <a:lnTo>
                    <a:pt x="134" y="23"/>
                  </a:lnTo>
                  <a:lnTo>
                    <a:pt x="141" y="29"/>
                  </a:lnTo>
                  <a:lnTo>
                    <a:pt x="148" y="40"/>
                  </a:lnTo>
                  <a:lnTo>
                    <a:pt x="154" y="46"/>
                  </a:lnTo>
                  <a:lnTo>
                    <a:pt x="149" y="54"/>
                  </a:lnTo>
                  <a:lnTo>
                    <a:pt x="143" y="63"/>
                  </a:lnTo>
                  <a:lnTo>
                    <a:pt x="145" y="69"/>
                  </a:lnTo>
                  <a:lnTo>
                    <a:pt x="145" y="75"/>
                  </a:lnTo>
                  <a:lnTo>
                    <a:pt x="155" y="75"/>
                  </a:lnTo>
                  <a:lnTo>
                    <a:pt x="159" y="74"/>
                  </a:lnTo>
                  <a:lnTo>
                    <a:pt x="162" y="77"/>
                  </a:lnTo>
                  <a:lnTo>
                    <a:pt x="159" y="84"/>
                  </a:lnTo>
                  <a:lnTo>
                    <a:pt x="165" y="94"/>
                  </a:lnTo>
                  <a:lnTo>
                    <a:pt x="172" y="103"/>
                  </a:lnTo>
                  <a:lnTo>
                    <a:pt x="179" y="111"/>
                  </a:lnTo>
                  <a:lnTo>
                    <a:pt x="234" y="133"/>
                  </a:lnTo>
                  <a:lnTo>
                    <a:pt x="248" y="133"/>
                  </a:lnTo>
                  <a:lnTo>
                    <a:pt x="202" y="190"/>
                  </a:lnTo>
                  <a:lnTo>
                    <a:pt x="180" y="191"/>
                  </a:lnTo>
                  <a:lnTo>
                    <a:pt x="165" y="204"/>
                  </a:lnTo>
                  <a:lnTo>
                    <a:pt x="155" y="204"/>
                  </a:lnTo>
                  <a:lnTo>
                    <a:pt x="151" y="211"/>
                  </a:lnTo>
                  <a:lnTo>
                    <a:pt x="139" y="211"/>
                  </a:lnTo>
                  <a:lnTo>
                    <a:pt x="132" y="204"/>
                  </a:lnTo>
                  <a:lnTo>
                    <a:pt x="117" y="212"/>
                  </a:lnTo>
                  <a:lnTo>
                    <a:pt x="112" y="220"/>
                  </a:lnTo>
                  <a:lnTo>
                    <a:pt x="101" y="218"/>
                  </a:lnTo>
                  <a:lnTo>
                    <a:pt x="97" y="216"/>
                  </a:lnTo>
                  <a:lnTo>
                    <a:pt x="93" y="217"/>
                  </a:lnTo>
                  <a:lnTo>
                    <a:pt x="88" y="217"/>
                  </a:lnTo>
                  <a:lnTo>
                    <a:pt x="66" y="200"/>
                  </a:lnTo>
                  <a:lnTo>
                    <a:pt x="54" y="200"/>
                  </a:lnTo>
                  <a:lnTo>
                    <a:pt x="49" y="194"/>
                  </a:lnTo>
                  <a:lnTo>
                    <a:pt x="48" y="183"/>
                  </a:lnTo>
                  <a:lnTo>
                    <a:pt x="40" y="180"/>
                  </a:lnTo>
                  <a:lnTo>
                    <a:pt x="30" y="160"/>
                  </a:lnTo>
                  <a:lnTo>
                    <a:pt x="22" y="155"/>
                  </a:lnTo>
                  <a:lnTo>
                    <a:pt x="19" y="148"/>
                  </a:lnTo>
                  <a:lnTo>
                    <a:pt x="10" y="138"/>
                  </a:lnTo>
                  <a:lnTo>
                    <a:pt x="0" y="137"/>
                  </a:lnTo>
                  <a:lnTo>
                    <a:pt x="5" y="126"/>
                  </a:lnTo>
                  <a:lnTo>
                    <a:pt x="14" y="126"/>
                  </a:lnTo>
                  <a:lnTo>
                    <a:pt x="17" y="120"/>
                  </a:lnTo>
                  <a:lnTo>
                    <a:pt x="16" y="105"/>
                  </a:lnTo>
                  <a:lnTo>
                    <a:pt x="16" y="103"/>
                  </a:lnTo>
                  <a:lnTo>
                    <a:pt x="20" y="83"/>
                  </a:lnTo>
                  <a:lnTo>
                    <a:pt x="28" y="77"/>
                  </a:lnTo>
                  <a:lnTo>
                    <a:pt x="30" y="70"/>
                  </a:lnTo>
                  <a:lnTo>
                    <a:pt x="37" y="55"/>
                  </a:lnTo>
                  <a:lnTo>
                    <a:pt x="46" y="46"/>
                  </a:lnTo>
                  <a:lnTo>
                    <a:pt x="52" y="27"/>
                  </a:lnTo>
                  <a:lnTo>
                    <a:pt x="54" y="11"/>
                  </a:lnTo>
                  <a:lnTo>
                    <a:pt x="74" y="14"/>
                  </a:lnTo>
                  <a:lnTo>
                    <a:pt x="78" y="0"/>
                  </a:lnTo>
                  <a:lnTo>
                    <a:pt x="89" y="9"/>
                  </a:lnTo>
                  <a:lnTo>
                    <a:pt x="99" y="5"/>
                  </a:lnTo>
                  <a:lnTo>
                    <a:pt x="102" y="9"/>
                  </a:lnTo>
                  <a:lnTo>
                    <a:pt x="102" y="9"/>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08" name="Freeform 86">
              <a:extLst>
                <a:ext uri="{FF2B5EF4-FFF2-40B4-BE49-F238E27FC236}">
                  <a16:creationId xmlns:a16="http://schemas.microsoft.com/office/drawing/2014/main" id="{6D5E4A5E-B416-CA19-EFB0-489AC3D6679F}"/>
                </a:ext>
              </a:extLst>
            </p:cNvPr>
            <p:cNvSpPr>
              <a:spLocks/>
            </p:cNvSpPr>
            <p:nvPr/>
          </p:nvSpPr>
          <p:spPr bwMode="auto">
            <a:xfrm>
              <a:off x="2560522" y="4176745"/>
              <a:ext cx="290653" cy="349675"/>
            </a:xfrm>
            <a:custGeom>
              <a:avLst/>
              <a:gdLst>
                <a:gd name="T0" fmla="*/ 72 w 94"/>
                <a:gd name="T1" fmla="*/ 1 h 120"/>
                <a:gd name="T2" fmla="*/ 70 w 94"/>
                <a:gd name="T3" fmla="*/ 9 h 120"/>
                <a:gd name="T4" fmla="*/ 76 w 94"/>
                <a:gd name="T5" fmla="*/ 19 h 120"/>
                <a:gd name="T6" fmla="*/ 88 w 94"/>
                <a:gd name="T7" fmla="*/ 18 h 120"/>
                <a:gd name="T8" fmla="*/ 92 w 94"/>
                <a:gd name="T9" fmla="*/ 21 h 120"/>
                <a:gd name="T10" fmla="*/ 84 w 94"/>
                <a:gd name="T11" fmla="*/ 43 h 120"/>
                <a:gd name="T12" fmla="*/ 93 w 94"/>
                <a:gd name="T13" fmla="*/ 55 h 120"/>
                <a:gd name="T14" fmla="*/ 94 w 94"/>
                <a:gd name="T15" fmla="*/ 70 h 120"/>
                <a:gd name="T16" fmla="*/ 93 w 94"/>
                <a:gd name="T17" fmla="*/ 82 h 120"/>
                <a:gd name="T18" fmla="*/ 87 w 94"/>
                <a:gd name="T19" fmla="*/ 91 h 120"/>
                <a:gd name="T20" fmla="*/ 73 w 94"/>
                <a:gd name="T21" fmla="*/ 90 h 120"/>
                <a:gd name="T22" fmla="*/ 63 w 94"/>
                <a:gd name="T23" fmla="*/ 81 h 120"/>
                <a:gd name="T24" fmla="*/ 62 w 94"/>
                <a:gd name="T25" fmla="*/ 90 h 120"/>
                <a:gd name="T26" fmla="*/ 51 w 94"/>
                <a:gd name="T27" fmla="*/ 92 h 120"/>
                <a:gd name="T28" fmla="*/ 45 w 94"/>
                <a:gd name="T29" fmla="*/ 96 h 120"/>
                <a:gd name="T30" fmla="*/ 51 w 94"/>
                <a:gd name="T31" fmla="*/ 109 h 120"/>
                <a:gd name="T32" fmla="*/ 39 w 94"/>
                <a:gd name="T33" fmla="*/ 120 h 120"/>
                <a:gd name="T34" fmla="*/ 22 w 94"/>
                <a:gd name="T35" fmla="*/ 101 h 120"/>
                <a:gd name="T36" fmla="*/ 10 w 94"/>
                <a:gd name="T37" fmla="*/ 85 h 120"/>
                <a:gd name="T38" fmla="*/ 0 w 94"/>
                <a:gd name="T39" fmla="*/ 65 h 120"/>
                <a:gd name="T40" fmla="*/ 1 w 94"/>
                <a:gd name="T41" fmla="*/ 59 h 120"/>
                <a:gd name="T42" fmla="*/ 5 w 94"/>
                <a:gd name="T43" fmla="*/ 53 h 120"/>
                <a:gd name="T44" fmla="*/ 8 w 94"/>
                <a:gd name="T45" fmla="*/ 39 h 120"/>
                <a:gd name="T46" fmla="*/ 12 w 94"/>
                <a:gd name="T47" fmla="*/ 25 h 120"/>
                <a:gd name="T48" fmla="*/ 17 w 94"/>
                <a:gd name="T49" fmla="*/ 24 h 120"/>
                <a:gd name="T50" fmla="*/ 42 w 94"/>
                <a:gd name="T51" fmla="*/ 24 h 120"/>
                <a:gd name="T52" fmla="*/ 42 w 94"/>
                <a:gd name="T53" fmla="*/ 1 h 120"/>
                <a:gd name="T54" fmla="*/ 50 w 94"/>
                <a:gd name="T55" fmla="*/ 0 h 120"/>
                <a:gd name="T56" fmla="*/ 60 w 94"/>
                <a:gd name="T57" fmla="*/ 2 h 120"/>
                <a:gd name="T58" fmla="*/ 70 w 94"/>
                <a:gd name="T59" fmla="*/ 0 h 120"/>
                <a:gd name="T60" fmla="*/ 72 w 94"/>
                <a:gd name="T61" fmla="*/ 1 h 120"/>
                <a:gd name="T62" fmla="*/ 72 w 94"/>
                <a:gd name="T63" fmla="*/ 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20">
                  <a:moveTo>
                    <a:pt x="72" y="1"/>
                  </a:moveTo>
                  <a:lnTo>
                    <a:pt x="70" y="9"/>
                  </a:lnTo>
                  <a:lnTo>
                    <a:pt x="76" y="19"/>
                  </a:lnTo>
                  <a:lnTo>
                    <a:pt x="88" y="18"/>
                  </a:lnTo>
                  <a:lnTo>
                    <a:pt x="92" y="21"/>
                  </a:lnTo>
                  <a:lnTo>
                    <a:pt x="84" y="43"/>
                  </a:lnTo>
                  <a:lnTo>
                    <a:pt x="93" y="55"/>
                  </a:lnTo>
                  <a:lnTo>
                    <a:pt x="94" y="70"/>
                  </a:lnTo>
                  <a:lnTo>
                    <a:pt x="93" y="82"/>
                  </a:lnTo>
                  <a:lnTo>
                    <a:pt x="87" y="91"/>
                  </a:lnTo>
                  <a:lnTo>
                    <a:pt x="73" y="90"/>
                  </a:lnTo>
                  <a:lnTo>
                    <a:pt x="63" y="81"/>
                  </a:lnTo>
                  <a:lnTo>
                    <a:pt x="62" y="90"/>
                  </a:lnTo>
                  <a:lnTo>
                    <a:pt x="51" y="92"/>
                  </a:lnTo>
                  <a:lnTo>
                    <a:pt x="45" y="96"/>
                  </a:lnTo>
                  <a:lnTo>
                    <a:pt x="51" y="109"/>
                  </a:lnTo>
                  <a:lnTo>
                    <a:pt x="39" y="120"/>
                  </a:lnTo>
                  <a:lnTo>
                    <a:pt x="22" y="101"/>
                  </a:lnTo>
                  <a:lnTo>
                    <a:pt x="10" y="85"/>
                  </a:lnTo>
                  <a:lnTo>
                    <a:pt x="0" y="65"/>
                  </a:lnTo>
                  <a:lnTo>
                    <a:pt x="1" y="59"/>
                  </a:lnTo>
                  <a:lnTo>
                    <a:pt x="5" y="53"/>
                  </a:lnTo>
                  <a:lnTo>
                    <a:pt x="8" y="39"/>
                  </a:lnTo>
                  <a:lnTo>
                    <a:pt x="12" y="25"/>
                  </a:lnTo>
                  <a:lnTo>
                    <a:pt x="17" y="24"/>
                  </a:lnTo>
                  <a:lnTo>
                    <a:pt x="42" y="24"/>
                  </a:lnTo>
                  <a:lnTo>
                    <a:pt x="42" y="1"/>
                  </a:lnTo>
                  <a:lnTo>
                    <a:pt x="50" y="0"/>
                  </a:lnTo>
                  <a:lnTo>
                    <a:pt x="60" y="2"/>
                  </a:lnTo>
                  <a:lnTo>
                    <a:pt x="70" y="0"/>
                  </a:lnTo>
                  <a:lnTo>
                    <a:pt x="72" y="1"/>
                  </a:lnTo>
                  <a:lnTo>
                    <a:pt x="72" y="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09" name="Freeform 90">
              <a:extLst>
                <a:ext uri="{FF2B5EF4-FFF2-40B4-BE49-F238E27FC236}">
                  <a16:creationId xmlns:a16="http://schemas.microsoft.com/office/drawing/2014/main" id="{4000A38E-1671-28BE-74D5-CE5CE4DC4019}"/>
                </a:ext>
              </a:extLst>
            </p:cNvPr>
            <p:cNvSpPr>
              <a:spLocks/>
            </p:cNvSpPr>
            <p:nvPr/>
          </p:nvSpPr>
          <p:spPr bwMode="auto">
            <a:xfrm>
              <a:off x="1935933" y="3690112"/>
              <a:ext cx="225718" cy="352588"/>
            </a:xfrm>
            <a:custGeom>
              <a:avLst/>
              <a:gdLst>
                <a:gd name="T0" fmla="*/ 55 w 73"/>
                <a:gd name="T1" fmla="*/ 1 h 121"/>
                <a:gd name="T2" fmla="*/ 53 w 73"/>
                <a:gd name="T3" fmla="*/ 7 h 121"/>
                <a:gd name="T4" fmla="*/ 61 w 73"/>
                <a:gd name="T5" fmla="*/ 17 h 121"/>
                <a:gd name="T6" fmla="*/ 61 w 73"/>
                <a:gd name="T7" fmla="*/ 31 h 121"/>
                <a:gd name="T8" fmla="*/ 62 w 73"/>
                <a:gd name="T9" fmla="*/ 46 h 121"/>
                <a:gd name="T10" fmla="*/ 67 w 73"/>
                <a:gd name="T11" fmla="*/ 53 h 121"/>
                <a:gd name="T12" fmla="*/ 62 w 73"/>
                <a:gd name="T13" fmla="*/ 70 h 121"/>
                <a:gd name="T14" fmla="*/ 64 w 73"/>
                <a:gd name="T15" fmla="*/ 80 h 121"/>
                <a:gd name="T16" fmla="*/ 68 w 73"/>
                <a:gd name="T17" fmla="*/ 92 h 121"/>
                <a:gd name="T18" fmla="*/ 73 w 73"/>
                <a:gd name="T19" fmla="*/ 98 h 121"/>
                <a:gd name="T20" fmla="*/ 46 w 73"/>
                <a:gd name="T21" fmla="*/ 109 h 121"/>
                <a:gd name="T22" fmla="*/ 36 w 73"/>
                <a:gd name="T23" fmla="*/ 116 h 121"/>
                <a:gd name="T24" fmla="*/ 21 w 73"/>
                <a:gd name="T25" fmla="*/ 121 h 121"/>
                <a:gd name="T26" fmla="*/ 7 w 73"/>
                <a:gd name="T27" fmla="*/ 116 h 121"/>
                <a:gd name="T28" fmla="*/ 7 w 73"/>
                <a:gd name="T29" fmla="*/ 109 h 121"/>
                <a:gd name="T30" fmla="*/ 0 w 73"/>
                <a:gd name="T31" fmla="*/ 92 h 121"/>
                <a:gd name="T32" fmla="*/ 4 w 73"/>
                <a:gd name="T33" fmla="*/ 71 h 121"/>
                <a:gd name="T34" fmla="*/ 12 w 73"/>
                <a:gd name="T35" fmla="*/ 54 h 121"/>
                <a:gd name="T36" fmla="*/ 7 w 73"/>
                <a:gd name="T37" fmla="*/ 28 h 121"/>
                <a:gd name="T38" fmla="*/ 4 w 73"/>
                <a:gd name="T39" fmla="*/ 13 h 121"/>
                <a:gd name="T40" fmla="*/ 5 w 73"/>
                <a:gd name="T41" fmla="*/ 3 h 121"/>
                <a:gd name="T42" fmla="*/ 34 w 73"/>
                <a:gd name="T43" fmla="*/ 1 h 121"/>
                <a:gd name="T44" fmla="*/ 41 w 73"/>
                <a:gd name="T45" fmla="*/ 3 h 121"/>
                <a:gd name="T46" fmla="*/ 47 w 73"/>
                <a:gd name="T47" fmla="*/ 0 h 121"/>
                <a:gd name="T48" fmla="*/ 55 w 73"/>
                <a:gd name="T49" fmla="*/ 1 h 121"/>
                <a:gd name="T50" fmla="*/ 55 w 73"/>
                <a:gd name="T51" fmla="*/ 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21">
                  <a:moveTo>
                    <a:pt x="55" y="1"/>
                  </a:moveTo>
                  <a:lnTo>
                    <a:pt x="53" y="7"/>
                  </a:lnTo>
                  <a:lnTo>
                    <a:pt x="61" y="17"/>
                  </a:lnTo>
                  <a:lnTo>
                    <a:pt x="61" y="31"/>
                  </a:lnTo>
                  <a:lnTo>
                    <a:pt x="62" y="46"/>
                  </a:lnTo>
                  <a:lnTo>
                    <a:pt x="67" y="53"/>
                  </a:lnTo>
                  <a:lnTo>
                    <a:pt x="62" y="70"/>
                  </a:lnTo>
                  <a:lnTo>
                    <a:pt x="64" y="80"/>
                  </a:lnTo>
                  <a:lnTo>
                    <a:pt x="68" y="92"/>
                  </a:lnTo>
                  <a:lnTo>
                    <a:pt x="73" y="98"/>
                  </a:lnTo>
                  <a:lnTo>
                    <a:pt x="46" y="109"/>
                  </a:lnTo>
                  <a:lnTo>
                    <a:pt x="36" y="116"/>
                  </a:lnTo>
                  <a:lnTo>
                    <a:pt x="21" y="121"/>
                  </a:lnTo>
                  <a:lnTo>
                    <a:pt x="7" y="116"/>
                  </a:lnTo>
                  <a:lnTo>
                    <a:pt x="7" y="109"/>
                  </a:lnTo>
                  <a:lnTo>
                    <a:pt x="0" y="92"/>
                  </a:lnTo>
                  <a:lnTo>
                    <a:pt x="4" y="71"/>
                  </a:lnTo>
                  <a:lnTo>
                    <a:pt x="12" y="54"/>
                  </a:lnTo>
                  <a:lnTo>
                    <a:pt x="7" y="28"/>
                  </a:lnTo>
                  <a:lnTo>
                    <a:pt x="4" y="13"/>
                  </a:lnTo>
                  <a:lnTo>
                    <a:pt x="5" y="3"/>
                  </a:lnTo>
                  <a:lnTo>
                    <a:pt x="34" y="1"/>
                  </a:lnTo>
                  <a:lnTo>
                    <a:pt x="41" y="3"/>
                  </a:lnTo>
                  <a:lnTo>
                    <a:pt x="47" y="0"/>
                  </a:lnTo>
                  <a:lnTo>
                    <a:pt x="55" y="1"/>
                  </a:lnTo>
                  <a:lnTo>
                    <a:pt x="55" y="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10" name="Freeform 91">
              <a:extLst>
                <a:ext uri="{FF2B5EF4-FFF2-40B4-BE49-F238E27FC236}">
                  <a16:creationId xmlns:a16="http://schemas.microsoft.com/office/drawing/2014/main" id="{30044A52-9FF9-2712-A4C2-3EAB9E393441}"/>
                </a:ext>
              </a:extLst>
            </p:cNvPr>
            <p:cNvSpPr>
              <a:spLocks/>
            </p:cNvSpPr>
            <p:nvPr/>
          </p:nvSpPr>
          <p:spPr bwMode="auto">
            <a:xfrm>
              <a:off x="1323716" y="3608524"/>
              <a:ext cx="374135" cy="291396"/>
            </a:xfrm>
            <a:custGeom>
              <a:avLst/>
              <a:gdLst>
                <a:gd name="T0" fmla="*/ 61 w 121"/>
                <a:gd name="T1" fmla="*/ 9 h 100"/>
                <a:gd name="T2" fmla="*/ 68 w 121"/>
                <a:gd name="T3" fmla="*/ 7 h 100"/>
                <a:gd name="T4" fmla="*/ 76 w 121"/>
                <a:gd name="T5" fmla="*/ 12 h 100"/>
                <a:gd name="T6" fmla="*/ 87 w 121"/>
                <a:gd name="T7" fmla="*/ 10 h 100"/>
                <a:gd name="T8" fmla="*/ 97 w 121"/>
                <a:gd name="T9" fmla="*/ 4 h 100"/>
                <a:gd name="T10" fmla="*/ 104 w 121"/>
                <a:gd name="T11" fmla="*/ 9 h 100"/>
                <a:gd name="T12" fmla="*/ 112 w 121"/>
                <a:gd name="T13" fmla="*/ 22 h 100"/>
                <a:gd name="T14" fmla="*/ 108 w 121"/>
                <a:gd name="T15" fmla="*/ 34 h 100"/>
                <a:gd name="T16" fmla="*/ 114 w 121"/>
                <a:gd name="T17" fmla="*/ 34 h 100"/>
                <a:gd name="T18" fmla="*/ 118 w 121"/>
                <a:gd name="T19" fmla="*/ 45 h 100"/>
                <a:gd name="T20" fmla="*/ 114 w 121"/>
                <a:gd name="T21" fmla="*/ 53 h 100"/>
                <a:gd name="T22" fmla="*/ 121 w 121"/>
                <a:gd name="T23" fmla="*/ 76 h 100"/>
                <a:gd name="T24" fmla="*/ 114 w 121"/>
                <a:gd name="T25" fmla="*/ 81 h 100"/>
                <a:gd name="T26" fmla="*/ 114 w 121"/>
                <a:gd name="T27" fmla="*/ 93 h 100"/>
                <a:gd name="T28" fmla="*/ 106 w 121"/>
                <a:gd name="T29" fmla="*/ 92 h 100"/>
                <a:gd name="T30" fmla="*/ 98 w 121"/>
                <a:gd name="T31" fmla="*/ 100 h 100"/>
                <a:gd name="T32" fmla="*/ 96 w 121"/>
                <a:gd name="T33" fmla="*/ 88 h 100"/>
                <a:gd name="T34" fmla="*/ 85 w 121"/>
                <a:gd name="T35" fmla="*/ 79 h 100"/>
                <a:gd name="T36" fmla="*/ 77 w 121"/>
                <a:gd name="T37" fmla="*/ 80 h 100"/>
                <a:gd name="T38" fmla="*/ 74 w 121"/>
                <a:gd name="T39" fmla="*/ 68 h 100"/>
                <a:gd name="T40" fmla="*/ 71 w 121"/>
                <a:gd name="T41" fmla="*/ 54 h 100"/>
                <a:gd name="T42" fmla="*/ 53 w 121"/>
                <a:gd name="T43" fmla="*/ 48 h 100"/>
                <a:gd name="T44" fmla="*/ 45 w 121"/>
                <a:gd name="T45" fmla="*/ 52 h 100"/>
                <a:gd name="T46" fmla="*/ 40 w 121"/>
                <a:gd name="T47" fmla="*/ 61 h 100"/>
                <a:gd name="T48" fmla="*/ 23 w 121"/>
                <a:gd name="T49" fmla="*/ 59 h 100"/>
                <a:gd name="T50" fmla="*/ 13 w 121"/>
                <a:gd name="T51" fmla="*/ 48 h 100"/>
                <a:gd name="T52" fmla="*/ 7 w 121"/>
                <a:gd name="T53" fmla="*/ 37 h 100"/>
                <a:gd name="T54" fmla="*/ 0 w 121"/>
                <a:gd name="T55" fmla="*/ 29 h 100"/>
                <a:gd name="T56" fmla="*/ 12 w 121"/>
                <a:gd name="T57" fmla="*/ 20 h 100"/>
                <a:gd name="T58" fmla="*/ 20 w 121"/>
                <a:gd name="T59" fmla="*/ 17 h 100"/>
                <a:gd name="T60" fmla="*/ 22 w 121"/>
                <a:gd name="T61" fmla="*/ 8 h 100"/>
                <a:gd name="T62" fmla="*/ 24 w 121"/>
                <a:gd name="T63" fmla="*/ 0 h 100"/>
                <a:gd name="T64" fmla="*/ 44 w 121"/>
                <a:gd name="T65" fmla="*/ 4 h 100"/>
                <a:gd name="T66" fmla="*/ 48 w 121"/>
                <a:gd name="T67" fmla="*/ 2 h 100"/>
                <a:gd name="T68" fmla="*/ 60 w 121"/>
                <a:gd name="T69"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 h="100">
                  <a:moveTo>
                    <a:pt x="60" y="2"/>
                  </a:moveTo>
                  <a:lnTo>
                    <a:pt x="61" y="9"/>
                  </a:lnTo>
                  <a:lnTo>
                    <a:pt x="64" y="9"/>
                  </a:lnTo>
                  <a:lnTo>
                    <a:pt x="68" y="7"/>
                  </a:lnTo>
                  <a:lnTo>
                    <a:pt x="71" y="7"/>
                  </a:lnTo>
                  <a:lnTo>
                    <a:pt x="76" y="12"/>
                  </a:lnTo>
                  <a:lnTo>
                    <a:pt x="82" y="14"/>
                  </a:lnTo>
                  <a:lnTo>
                    <a:pt x="87" y="10"/>
                  </a:lnTo>
                  <a:lnTo>
                    <a:pt x="93" y="7"/>
                  </a:lnTo>
                  <a:lnTo>
                    <a:pt x="97" y="4"/>
                  </a:lnTo>
                  <a:lnTo>
                    <a:pt x="100" y="5"/>
                  </a:lnTo>
                  <a:lnTo>
                    <a:pt x="104" y="9"/>
                  </a:lnTo>
                  <a:lnTo>
                    <a:pt x="105" y="14"/>
                  </a:lnTo>
                  <a:lnTo>
                    <a:pt x="112" y="22"/>
                  </a:lnTo>
                  <a:lnTo>
                    <a:pt x="109" y="27"/>
                  </a:lnTo>
                  <a:lnTo>
                    <a:pt x="108" y="34"/>
                  </a:lnTo>
                  <a:lnTo>
                    <a:pt x="112" y="31"/>
                  </a:lnTo>
                  <a:lnTo>
                    <a:pt x="114" y="34"/>
                  </a:lnTo>
                  <a:lnTo>
                    <a:pt x="113" y="40"/>
                  </a:lnTo>
                  <a:lnTo>
                    <a:pt x="118" y="45"/>
                  </a:lnTo>
                  <a:lnTo>
                    <a:pt x="115" y="46"/>
                  </a:lnTo>
                  <a:lnTo>
                    <a:pt x="114" y="53"/>
                  </a:lnTo>
                  <a:lnTo>
                    <a:pt x="117" y="60"/>
                  </a:lnTo>
                  <a:lnTo>
                    <a:pt x="121" y="76"/>
                  </a:lnTo>
                  <a:lnTo>
                    <a:pt x="115" y="78"/>
                  </a:lnTo>
                  <a:lnTo>
                    <a:pt x="114" y="81"/>
                  </a:lnTo>
                  <a:lnTo>
                    <a:pt x="115" y="85"/>
                  </a:lnTo>
                  <a:lnTo>
                    <a:pt x="114" y="93"/>
                  </a:lnTo>
                  <a:lnTo>
                    <a:pt x="111" y="93"/>
                  </a:lnTo>
                  <a:lnTo>
                    <a:pt x="106" y="92"/>
                  </a:lnTo>
                  <a:lnTo>
                    <a:pt x="103" y="100"/>
                  </a:lnTo>
                  <a:lnTo>
                    <a:pt x="98" y="100"/>
                  </a:lnTo>
                  <a:lnTo>
                    <a:pt x="95" y="96"/>
                  </a:lnTo>
                  <a:lnTo>
                    <a:pt x="96" y="88"/>
                  </a:lnTo>
                  <a:lnTo>
                    <a:pt x="89" y="77"/>
                  </a:lnTo>
                  <a:lnTo>
                    <a:pt x="85" y="79"/>
                  </a:lnTo>
                  <a:lnTo>
                    <a:pt x="81" y="80"/>
                  </a:lnTo>
                  <a:lnTo>
                    <a:pt x="77" y="80"/>
                  </a:lnTo>
                  <a:lnTo>
                    <a:pt x="77" y="74"/>
                  </a:lnTo>
                  <a:lnTo>
                    <a:pt x="74" y="68"/>
                  </a:lnTo>
                  <a:lnTo>
                    <a:pt x="75" y="62"/>
                  </a:lnTo>
                  <a:lnTo>
                    <a:pt x="71" y="54"/>
                  </a:lnTo>
                  <a:lnTo>
                    <a:pt x="66" y="48"/>
                  </a:lnTo>
                  <a:lnTo>
                    <a:pt x="53" y="48"/>
                  </a:lnTo>
                  <a:lnTo>
                    <a:pt x="49" y="51"/>
                  </a:lnTo>
                  <a:lnTo>
                    <a:pt x="45" y="52"/>
                  </a:lnTo>
                  <a:lnTo>
                    <a:pt x="42" y="56"/>
                  </a:lnTo>
                  <a:lnTo>
                    <a:pt x="40" y="61"/>
                  </a:lnTo>
                  <a:lnTo>
                    <a:pt x="31" y="70"/>
                  </a:lnTo>
                  <a:lnTo>
                    <a:pt x="23" y="59"/>
                  </a:lnTo>
                  <a:lnTo>
                    <a:pt x="17" y="51"/>
                  </a:lnTo>
                  <a:lnTo>
                    <a:pt x="13" y="48"/>
                  </a:lnTo>
                  <a:lnTo>
                    <a:pt x="8" y="45"/>
                  </a:lnTo>
                  <a:lnTo>
                    <a:pt x="7" y="37"/>
                  </a:lnTo>
                  <a:lnTo>
                    <a:pt x="5" y="32"/>
                  </a:lnTo>
                  <a:lnTo>
                    <a:pt x="0" y="29"/>
                  </a:lnTo>
                  <a:lnTo>
                    <a:pt x="7" y="20"/>
                  </a:lnTo>
                  <a:lnTo>
                    <a:pt x="12" y="20"/>
                  </a:lnTo>
                  <a:lnTo>
                    <a:pt x="17" y="17"/>
                  </a:lnTo>
                  <a:lnTo>
                    <a:pt x="20" y="17"/>
                  </a:lnTo>
                  <a:lnTo>
                    <a:pt x="23" y="14"/>
                  </a:lnTo>
                  <a:lnTo>
                    <a:pt x="22" y="8"/>
                  </a:lnTo>
                  <a:lnTo>
                    <a:pt x="23" y="6"/>
                  </a:lnTo>
                  <a:lnTo>
                    <a:pt x="24" y="0"/>
                  </a:lnTo>
                  <a:lnTo>
                    <a:pt x="32" y="0"/>
                  </a:lnTo>
                  <a:lnTo>
                    <a:pt x="44" y="4"/>
                  </a:lnTo>
                  <a:lnTo>
                    <a:pt x="48" y="4"/>
                  </a:lnTo>
                  <a:lnTo>
                    <a:pt x="48" y="2"/>
                  </a:lnTo>
                  <a:lnTo>
                    <a:pt x="58" y="3"/>
                  </a:lnTo>
                  <a:lnTo>
                    <a:pt x="60" y="2"/>
                  </a:lnTo>
                  <a:lnTo>
                    <a:pt x="60" y="2"/>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11" name="Freeform 92">
              <a:extLst>
                <a:ext uri="{FF2B5EF4-FFF2-40B4-BE49-F238E27FC236}">
                  <a16:creationId xmlns:a16="http://schemas.microsoft.com/office/drawing/2014/main" id="{3461EA71-D12D-CA4B-E10F-5D9109581D5D}"/>
                </a:ext>
              </a:extLst>
            </p:cNvPr>
            <p:cNvSpPr>
              <a:spLocks/>
            </p:cNvSpPr>
            <p:nvPr/>
          </p:nvSpPr>
          <p:spPr bwMode="auto">
            <a:xfrm>
              <a:off x="1234045" y="3535674"/>
              <a:ext cx="157692" cy="40795"/>
            </a:xfrm>
            <a:custGeom>
              <a:avLst/>
              <a:gdLst>
                <a:gd name="T0" fmla="*/ 0 w 51"/>
                <a:gd name="T1" fmla="*/ 14 h 14"/>
                <a:gd name="T2" fmla="*/ 3 w 51"/>
                <a:gd name="T3" fmla="*/ 5 h 14"/>
                <a:gd name="T4" fmla="*/ 21 w 51"/>
                <a:gd name="T5" fmla="*/ 5 h 14"/>
                <a:gd name="T6" fmla="*/ 25 w 51"/>
                <a:gd name="T7" fmla="*/ 0 h 14"/>
                <a:gd name="T8" fmla="*/ 30 w 51"/>
                <a:gd name="T9" fmla="*/ 0 h 14"/>
                <a:gd name="T10" fmla="*/ 37 w 51"/>
                <a:gd name="T11" fmla="*/ 5 h 14"/>
                <a:gd name="T12" fmla="*/ 42 w 51"/>
                <a:gd name="T13" fmla="*/ 5 h 14"/>
                <a:gd name="T14" fmla="*/ 48 w 51"/>
                <a:gd name="T15" fmla="*/ 2 h 14"/>
                <a:gd name="T16" fmla="*/ 51 w 51"/>
                <a:gd name="T17" fmla="*/ 7 h 14"/>
                <a:gd name="T18" fmla="*/ 43 w 51"/>
                <a:gd name="T19" fmla="*/ 11 h 14"/>
                <a:gd name="T20" fmla="*/ 36 w 51"/>
                <a:gd name="T21" fmla="*/ 11 h 14"/>
                <a:gd name="T22" fmla="*/ 29 w 51"/>
                <a:gd name="T23" fmla="*/ 7 h 14"/>
                <a:gd name="T24" fmla="*/ 23 w 51"/>
                <a:gd name="T25" fmla="*/ 11 h 14"/>
                <a:gd name="T26" fmla="*/ 20 w 51"/>
                <a:gd name="T27" fmla="*/ 11 h 14"/>
                <a:gd name="T28" fmla="*/ 16 w 51"/>
                <a:gd name="T29" fmla="*/ 14 h 14"/>
                <a:gd name="T30" fmla="*/ 0 w 51"/>
                <a:gd name="T31" fmla="*/ 14 h 14"/>
                <a:gd name="T32" fmla="*/ 0 w 51"/>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4">
                  <a:moveTo>
                    <a:pt x="0" y="14"/>
                  </a:moveTo>
                  <a:lnTo>
                    <a:pt x="3" y="5"/>
                  </a:lnTo>
                  <a:lnTo>
                    <a:pt x="21" y="5"/>
                  </a:lnTo>
                  <a:lnTo>
                    <a:pt x="25" y="0"/>
                  </a:lnTo>
                  <a:lnTo>
                    <a:pt x="30" y="0"/>
                  </a:lnTo>
                  <a:lnTo>
                    <a:pt x="37" y="5"/>
                  </a:lnTo>
                  <a:lnTo>
                    <a:pt x="42" y="5"/>
                  </a:lnTo>
                  <a:lnTo>
                    <a:pt x="48" y="2"/>
                  </a:lnTo>
                  <a:lnTo>
                    <a:pt x="51" y="7"/>
                  </a:lnTo>
                  <a:lnTo>
                    <a:pt x="43" y="11"/>
                  </a:lnTo>
                  <a:lnTo>
                    <a:pt x="36" y="11"/>
                  </a:lnTo>
                  <a:lnTo>
                    <a:pt x="29" y="7"/>
                  </a:lnTo>
                  <a:lnTo>
                    <a:pt x="23" y="11"/>
                  </a:lnTo>
                  <a:lnTo>
                    <a:pt x="20" y="11"/>
                  </a:lnTo>
                  <a:lnTo>
                    <a:pt x="16" y="14"/>
                  </a:lnTo>
                  <a:lnTo>
                    <a:pt x="0" y="14"/>
                  </a:lnTo>
                  <a:lnTo>
                    <a:pt x="0" y="14"/>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12" name="Freeform 93">
              <a:extLst>
                <a:ext uri="{FF2B5EF4-FFF2-40B4-BE49-F238E27FC236}">
                  <a16:creationId xmlns:a16="http://schemas.microsoft.com/office/drawing/2014/main" id="{65BBE580-DD88-90CF-975C-50126C80B743}"/>
                </a:ext>
              </a:extLst>
            </p:cNvPr>
            <p:cNvSpPr>
              <a:spLocks/>
            </p:cNvSpPr>
            <p:nvPr/>
          </p:nvSpPr>
          <p:spPr bwMode="auto">
            <a:xfrm>
              <a:off x="1243320" y="3605609"/>
              <a:ext cx="154603" cy="87418"/>
            </a:xfrm>
            <a:custGeom>
              <a:avLst/>
              <a:gdLst>
                <a:gd name="T0" fmla="*/ 50 w 50"/>
                <a:gd name="T1" fmla="*/ 1 h 30"/>
                <a:gd name="T2" fmla="*/ 49 w 50"/>
                <a:gd name="T3" fmla="*/ 7 h 30"/>
                <a:gd name="T4" fmla="*/ 48 w 50"/>
                <a:gd name="T5" fmla="*/ 9 h 30"/>
                <a:gd name="T6" fmla="*/ 49 w 50"/>
                <a:gd name="T7" fmla="*/ 15 h 30"/>
                <a:gd name="T8" fmla="*/ 46 w 50"/>
                <a:gd name="T9" fmla="*/ 18 h 30"/>
                <a:gd name="T10" fmla="*/ 43 w 50"/>
                <a:gd name="T11" fmla="*/ 18 h 30"/>
                <a:gd name="T12" fmla="*/ 38 w 50"/>
                <a:gd name="T13" fmla="*/ 21 h 30"/>
                <a:gd name="T14" fmla="*/ 33 w 50"/>
                <a:gd name="T15" fmla="*/ 21 h 30"/>
                <a:gd name="T16" fmla="*/ 26 w 50"/>
                <a:gd name="T17" fmla="*/ 30 h 30"/>
                <a:gd name="T18" fmla="*/ 17 w 50"/>
                <a:gd name="T19" fmla="*/ 22 h 30"/>
                <a:gd name="T20" fmla="*/ 10 w 50"/>
                <a:gd name="T21" fmla="*/ 21 h 30"/>
                <a:gd name="T22" fmla="*/ 6 w 50"/>
                <a:gd name="T23" fmla="*/ 15 h 30"/>
                <a:gd name="T24" fmla="*/ 6 w 50"/>
                <a:gd name="T25" fmla="*/ 12 h 30"/>
                <a:gd name="T26" fmla="*/ 1 w 50"/>
                <a:gd name="T27" fmla="*/ 9 h 30"/>
                <a:gd name="T28" fmla="*/ 0 w 50"/>
                <a:gd name="T29" fmla="*/ 4 h 30"/>
                <a:gd name="T30" fmla="*/ 9 w 50"/>
                <a:gd name="T31" fmla="*/ 1 h 30"/>
                <a:gd name="T32" fmla="*/ 14 w 50"/>
                <a:gd name="T33" fmla="*/ 2 h 30"/>
                <a:gd name="T34" fmla="*/ 19 w 50"/>
                <a:gd name="T35" fmla="*/ 0 h 30"/>
                <a:gd name="T36" fmla="*/ 50 w 50"/>
                <a:gd name="T37" fmla="*/ 1 h 30"/>
                <a:gd name="T38" fmla="*/ 50 w 50"/>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30">
                  <a:moveTo>
                    <a:pt x="50" y="1"/>
                  </a:moveTo>
                  <a:lnTo>
                    <a:pt x="49" y="7"/>
                  </a:lnTo>
                  <a:lnTo>
                    <a:pt x="48" y="9"/>
                  </a:lnTo>
                  <a:lnTo>
                    <a:pt x="49" y="15"/>
                  </a:lnTo>
                  <a:lnTo>
                    <a:pt x="46" y="18"/>
                  </a:lnTo>
                  <a:lnTo>
                    <a:pt x="43" y="18"/>
                  </a:lnTo>
                  <a:lnTo>
                    <a:pt x="38" y="21"/>
                  </a:lnTo>
                  <a:lnTo>
                    <a:pt x="33" y="21"/>
                  </a:lnTo>
                  <a:lnTo>
                    <a:pt x="26" y="30"/>
                  </a:lnTo>
                  <a:lnTo>
                    <a:pt x="17" y="22"/>
                  </a:lnTo>
                  <a:lnTo>
                    <a:pt x="10" y="21"/>
                  </a:lnTo>
                  <a:lnTo>
                    <a:pt x="6" y="15"/>
                  </a:lnTo>
                  <a:lnTo>
                    <a:pt x="6" y="12"/>
                  </a:lnTo>
                  <a:lnTo>
                    <a:pt x="1" y="9"/>
                  </a:lnTo>
                  <a:lnTo>
                    <a:pt x="0" y="4"/>
                  </a:lnTo>
                  <a:lnTo>
                    <a:pt x="9" y="1"/>
                  </a:lnTo>
                  <a:lnTo>
                    <a:pt x="14" y="2"/>
                  </a:lnTo>
                  <a:lnTo>
                    <a:pt x="19" y="0"/>
                  </a:lnTo>
                  <a:lnTo>
                    <a:pt x="50" y="1"/>
                  </a:lnTo>
                  <a:lnTo>
                    <a:pt x="50" y="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13" name="Freeform 94">
              <a:extLst>
                <a:ext uri="{FF2B5EF4-FFF2-40B4-BE49-F238E27FC236}">
                  <a16:creationId xmlns:a16="http://schemas.microsoft.com/office/drawing/2014/main" id="{B0FFCB32-1C4A-D1FC-14B2-42F33A1E29A4}"/>
                </a:ext>
              </a:extLst>
            </p:cNvPr>
            <p:cNvSpPr>
              <a:spLocks/>
            </p:cNvSpPr>
            <p:nvPr/>
          </p:nvSpPr>
          <p:spPr bwMode="auto">
            <a:xfrm>
              <a:off x="2585260" y="4179656"/>
              <a:ext cx="105128" cy="69935"/>
            </a:xfrm>
            <a:custGeom>
              <a:avLst/>
              <a:gdLst>
                <a:gd name="T0" fmla="*/ 34 w 34"/>
                <a:gd name="T1" fmla="*/ 0 h 24"/>
                <a:gd name="T2" fmla="*/ 34 w 34"/>
                <a:gd name="T3" fmla="*/ 23 h 24"/>
                <a:gd name="T4" fmla="*/ 9 w 34"/>
                <a:gd name="T5" fmla="*/ 23 h 24"/>
                <a:gd name="T6" fmla="*/ 4 w 34"/>
                <a:gd name="T7" fmla="*/ 24 h 24"/>
                <a:gd name="T8" fmla="*/ 0 w 34"/>
                <a:gd name="T9" fmla="*/ 21 h 24"/>
                <a:gd name="T10" fmla="*/ 6 w 34"/>
                <a:gd name="T11" fmla="*/ 0 h 24"/>
                <a:gd name="T12" fmla="*/ 34 w 34"/>
                <a:gd name="T13" fmla="*/ 0 h 24"/>
                <a:gd name="T14" fmla="*/ 34 w 34"/>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4">
                  <a:moveTo>
                    <a:pt x="34" y="0"/>
                  </a:moveTo>
                  <a:lnTo>
                    <a:pt x="34" y="23"/>
                  </a:lnTo>
                  <a:lnTo>
                    <a:pt x="9" y="23"/>
                  </a:lnTo>
                  <a:lnTo>
                    <a:pt x="4" y="24"/>
                  </a:lnTo>
                  <a:lnTo>
                    <a:pt x="0" y="21"/>
                  </a:lnTo>
                  <a:lnTo>
                    <a:pt x="6" y="0"/>
                  </a:lnTo>
                  <a:lnTo>
                    <a:pt x="34" y="0"/>
                  </a:lnTo>
                  <a:lnTo>
                    <a:pt x="34" y="0"/>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14" name="Freeform 132">
              <a:extLst>
                <a:ext uri="{FF2B5EF4-FFF2-40B4-BE49-F238E27FC236}">
                  <a16:creationId xmlns:a16="http://schemas.microsoft.com/office/drawing/2014/main" id="{3BBBDD8A-81A1-2B39-E8CA-1E706EBCD81F}"/>
                </a:ext>
              </a:extLst>
            </p:cNvPr>
            <p:cNvSpPr>
              <a:spLocks/>
            </p:cNvSpPr>
            <p:nvPr/>
          </p:nvSpPr>
          <p:spPr bwMode="auto">
            <a:xfrm>
              <a:off x="3862267" y="3998990"/>
              <a:ext cx="414332" cy="565304"/>
            </a:xfrm>
            <a:custGeom>
              <a:avLst/>
              <a:gdLst>
                <a:gd name="T0" fmla="*/ 134 w 134"/>
                <a:gd name="T1" fmla="*/ 31 h 194"/>
                <a:gd name="T2" fmla="*/ 119 w 134"/>
                <a:gd name="T3" fmla="*/ 52 h 194"/>
                <a:gd name="T4" fmla="*/ 120 w 134"/>
                <a:gd name="T5" fmla="*/ 121 h 194"/>
                <a:gd name="T6" fmla="*/ 129 w 134"/>
                <a:gd name="T7" fmla="*/ 137 h 194"/>
                <a:gd name="T8" fmla="*/ 117 w 134"/>
                <a:gd name="T9" fmla="*/ 145 h 194"/>
                <a:gd name="T10" fmla="*/ 114 w 134"/>
                <a:gd name="T11" fmla="*/ 153 h 194"/>
                <a:gd name="T12" fmla="*/ 107 w 134"/>
                <a:gd name="T13" fmla="*/ 154 h 194"/>
                <a:gd name="T14" fmla="*/ 105 w 134"/>
                <a:gd name="T15" fmla="*/ 168 h 194"/>
                <a:gd name="T16" fmla="*/ 99 w 134"/>
                <a:gd name="T17" fmla="*/ 175 h 194"/>
                <a:gd name="T18" fmla="*/ 96 w 134"/>
                <a:gd name="T19" fmla="*/ 188 h 194"/>
                <a:gd name="T20" fmla="*/ 89 w 134"/>
                <a:gd name="T21" fmla="*/ 194 h 194"/>
                <a:gd name="T22" fmla="*/ 65 w 134"/>
                <a:gd name="T23" fmla="*/ 175 h 194"/>
                <a:gd name="T24" fmla="*/ 64 w 134"/>
                <a:gd name="T25" fmla="*/ 164 h 194"/>
                <a:gd name="T26" fmla="*/ 3 w 134"/>
                <a:gd name="T27" fmla="*/ 125 h 194"/>
                <a:gd name="T28" fmla="*/ 5 w 134"/>
                <a:gd name="T29" fmla="*/ 111 h 194"/>
                <a:gd name="T30" fmla="*/ 0 w 134"/>
                <a:gd name="T31" fmla="*/ 104 h 194"/>
                <a:gd name="T32" fmla="*/ 0 w 134"/>
                <a:gd name="T33" fmla="*/ 103 h 194"/>
                <a:gd name="T34" fmla="*/ 5 w 134"/>
                <a:gd name="T35" fmla="*/ 95 h 194"/>
                <a:gd name="T36" fmla="*/ 14 w 134"/>
                <a:gd name="T37" fmla="*/ 83 h 194"/>
                <a:gd name="T38" fmla="*/ 20 w 134"/>
                <a:gd name="T39" fmla="*/ 68 h 194"/>
                <a:gd name="T40" fmla="*/ 12 w 134"/>
                <a:gd name="T41" fmla="*/ 47 h 194"/>
                <a:gd name="T42" fmla="*/ 10 w 134"/>
                <a:gd name="T43" fmla="*/ 37 h 194"/>
                <a:gd name="T44" fmla="*/ 2 w 134"/>
                <a:gd name="T45" fmla="*/ 24 h 194"/>
                <a:gd name="T46" fmla="*/ 12 w 134"/>
                <a:gd name="T47" fmla="*/ 13 h 194"/>
                <a:gd name="T48" fmla="*/ 23 w 134"/>
                <a:gd name="T49" fmla="*/ 0 h 194"/>
                <a:gd name="T50" fmla="*/ 31 w 134"/>
                <a:gd name="T51" fmla="*/ 3 h 194"/>
                <a:gd name="T52" fmla="*/ 32 w 134"/>
                <a:gd name="T53" fmla="*/ 14 h 194"/>
                <a:gd name="T54" fmla="*/ 37 w 134"/>
                <a:gd name="T55" fmla="*/ 20 h 194"/>
                <a:gd name="T56" fmla="*/ 49 w 134"/>
                <a:gd name="T57" fmla="*/ 20 h 194"/>
                <a:gd name="T58" fmla="*/ 71 w 134"/>
                <a:gd name="T59" fmla="*/ 37 h 194"/>
                <a:gd name="T60" fmla="*/ 76 w 134"/>
                <a:gd name="T61" fmla="*/ 37 h 194"/>
                <a:gd name="T62" fmla="*/ 80 w 134"/>
                <a:gd name="T63" fmla="*/ 36 h 194"/>
                <a:gd name="T64" fmla="*/ 84 w 134"/>
                <a:gd name="T65" fmla="*/ 38 h 194"/>
                <a:gd name="T66" fmla="*/ 95 w 134"/>
                <a:gd name="T67" fmla="*/ 40 h 194"/>
                <a:gd name="T68" fmla="*/ 100 w 134"/>
                <a:gd name="T69" fmla="*/ 32 h 194"/>
                <a:gd name="T70" fmla="*/ 115 w 134"/>
                <a:gd name="T71" fmla="*/ 24 h 194"/>
                <a:gd name="T72" fmla="*/ 122 w 134"/>
                <a:gd name="T73" fmla="*/ 31 h 194"/>
                <a:gd name="T74" fmla="*/ 134 w 134"/>
                <a:gd name="T75" fmla="*/ 31 h 194"/>
                <a:gd name="T76" fmla="*/ 134 w 134"/>
                <a:gd name="T77" fmla="*/ 3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4" h="194">
                  <a:moveTo>
                    <a:pt x="134" y="31"/>
                  </a:moveTo>
                  <a:lnTo>
                    <a:pt x="119" y="52"/>
                  </a:lnTo>
                  <a:lnTo>
                    <a:pt x="120" y="121"/>
                  </a:lnTo>
                  <a:lnTo>
                    <a:pt x="129" y="137"/>
                  </a:lnTo>
                  <a:lnTo>
                    <a:pt x="117" y="145"/>
                  </a:lnTo>
                  <a:lnTo>
                    <a:pt x="114" y="153"/>
                  </a:lnTo>
                  <a:lnTo>
                    <a:pt x="107" y="154"/>
                  </a:lnTo>
                  <a:lnTo>
                    <a:pt x="105" y="168"/>
                  </a:lnTo>
                  <a:lnTo>
                    <a:pt x="99" y="175"/>
                  </a:lnTo>
                  <a:lnTo>
                    <a:pt x="96" y="188"/>
                  </a:lnTo>
                  <a:lnTo>
                    <a:pt x="89" y="194"/>
                  </a:lnTo>
                  <a:lnTo>
                    <a:pt x="65" y="175"/>
                  </a:lnTo>
                  <a:lnTo>
                    <a:pt x="64" y="164"/>
                  </a:lnTo>
                  <a:lnTo>
                    <a:pt x="3" y="125"/>
                  </a:lnTo>
                  <a:lnTo>
                    <a:pt x="5" y="111"/>
                  </a:lnTo>
                  <a:lnTo>
                    <a:pt x="0" y="104"/>
                  </a:lnTo>
                  <a:lnTo>
                    <a:pt x="0" y="103"/>
                  </a:lnTo>
                  <a:lnTo>
                    <a:pt x="5" y="95"/>
                  </a:lnTo>
                  <a:lnTo>
                    <a:pt x="14" y="83"/>
                  </a:lnTo>
                  <a:lnTo>
                    <a:pt x="20" y="68"/>
                  </a:lnTo>
                  <a:lnTo>
                    <a:pt x="12" y="47"/>
                  </a:lnTo>
                  <a:lnTo>
                    <a:pt x="10" y="37"/>
                  </a:lnTo>
                  <a:lnTo>
                    <a:pt x="2" y="24"/>
                  </a:lnTo>
                  <a:lnTo>
                    <a:pt x="12" y="13"/>
                  </a:lnTo>
                  <a:lnTo>
                    <a:pt x="23" y="0"/>
                  </a:lnTo>
                  <a:lnTo>
                    <a:pt x="31" y="3"/>
                  </a:lnTo>
                  <a:lnTo>
                    <a:pt x="32" y="14"/>
                  </a:lnTo>
                  <a:lnTo>
                    <a:pt x="37" y="20"/>
                  </a:lnTo>
                  <a:lnTo>
                    <a:pt x="49" y="20"/>
                  </a:lnTo>
                  <a:lnTo>
                    <a:pt x="71" y="37"/>
                  </a:lnTo>
                  <a:lnTo>
                    <a:pt x="76" y="37"/>
                  </a:lnTo>
                  <a:lnTo>
                    <a:pt x="80" y="36"/>
                  </a:lnTo>
                  <a:lnTo>
                    <a:pt x="84" y="38"/>
                  </a:lnTo>
                  <a:lnTo>
                    <a:pt x="95" y="40"/>
                  </a:lnTo>
                  <a:lnTo>
                    <a:pt x="100" y="32"/>
                  </a:lnTo>
                  <a:lnTo>
                    <a:pt x="115" y="24"/>
                  </a:lnTo>
                  <a:lnTo>
                    <a:pt x="122" y="31"/>
                  </a:lnTo>
                  <a:lnTo>
                    <a:pt x="134" y="31"/>
                  </a:lnTo>
                  <a:lnTo>
                    <a:pt x="134" y="3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15" name="Freeform 139">
              <a:extLst>
                <a:ext uri="{FF2B5EF4-FFF2-40B4-BE49-F238E27FC236}">
                  <a16:creationId xmlns:a16="http://schemas.microsoft.com/office/drawing/2014/main" id="{9079FFF8-4FB6-99EF-3D25-B1215B36BCE4}"/>
                </a:ext>
              </a:extLst>
            </p:cNvPr>
            <p:cNvSpPr>
              <a:spLocks/>
            </p:cNvSpPr>
            <p:nvPr/>
          </p:nvSpPr>
          <p:spPr bwMode="auto">
            <a:xfrm>
              <a:off x="1509237" y="3832898"/>
              <a:ext cx="204075" cy="233113"/>
            </a:xfrm>
            <a:custGeom>
              <a:avLst/>
              <a:gdLst>
                <a:gd name="T0" fmla="*/ 51 w 66"/>
                <a:gd name="T1" fmla="*/ 16 h 80"/>
                <a:gd name="T2" fmla="*/ 51 w 66"/>
                <a:gd name="T3" fmla="*/ 21 h 80"/>
                <a:gd name="T4" fmla="*/ 52 w 66"/>
                <a:gd name="T5" fmla="*/ 31 h 80"/>
                <a:gd name="T6" fmla="*/ 48 w 66"/>
                <a:gd name="T7" fmla="*/ 39 h 80"/>
                <a:gd name="T8" fmla="*/ 53 w 66"/>
                <a:gd name="T9" fmla="*/ 44 h 80"/>
                <a:gd name="T10" fmla="*/ 58 w 66"/>
                <a:gd name="T11" fmla="*/ 45 h 80"/>
                <a:gd name="T12" fmla="*/ 65 w 66"/>
                <a:gd name="T13" fmla="*/ 54 h 80"/>
                <a:gd name="T14" fmla="*/ 66 w 66"/>
                <a:gd name="T15" fmla="*/ 61 h 80"/>
                <a:gd name="T16" fmla="*/ 64 w 66"/>
                <a:gd name="T17" fmla="*/ 63 h 80"/>
                <a:gd name="T18" fmla="*/ 63 w 66"/>
                <a:gd name="T19" fmla="*/ 79 h 80"/>
                <a:gd name="T20" fmla="*/ 59 w 66"/>
                <a:gd name="T21" fmla="*/ 80 h 80"/>
                <a:gd name="T22" fmla="*/ 42 w 66"/>
                <a:gd name="T23" fmla="*/ 70 h 80"/>
                <a:gd name="T24" fmla="*/ 26 w 66"/>
                <a:gd name="T25" fmla="*/ 56 h 80"/>
                <a:gd name="T26" fmla="*/ 12 w 66"/>
                <a:gd name="T27" fmla="*/ 45 h 80"/>
                <a:gd name="T28" fmla="*/ 0 w 66"/>
                <a:gd name="T29" fmla="*/ 33 h 80"/>
                <a:gd name="T30" fmla="*/ 5 w 66"/>
                <a:gd name="T31" fmla="*/ 27 h 80"/>
                <a:gd name="T32" fmla="*/ 5 w 66"/>
                <a:gd name="T33" fmla="*/ 21 h 80"/>
                <a:gd name="T34" fmla="*/ 14 w 66"/>
                <a:gd name="T35" fmla="*/ 11 h 80"/>
                <a:gd name="T36" fmla="*/ 21 w 66"/>
                <a:gd name="T37" fmla="*/ 3 h 80"/>
                <a:gd name="T38" fmla="*/ 25 w 66"/>
                <a:gd name="T39" fmla="*/ 2 h 80"/>
                <a:gd name="T40" fmla="*/ 29 w 66"/>
                <a:gd name="T41" fmla="*/ 0 h 80"/>
                <a:gd name="T42" fmla="*/ 36 w 66"/>
                <a:gd name="T43" fmla="*/ 11 h 80"/>
                <a:gd name="T44" fmla="*/ 35 w 66"/>
                <a:gd name="T45" fmla="*/ 19 h 80"/>
                <a:gd name="T46" fmla="*/ 38 w 66"/>
                <a:gd name="T47" fmla="*/ 23 h 80"/>
                <a:gd name="T48" fmla="*/ 43 w 66"/>
                <a:gd name="T49" fmla="*/ 23 h 80"/>
                <a:gd name="T50" fmla="*/ 46 w 66"/>
                <a:gd name="T51" fmla="*/ 15 h 80"/>
                <a:gd name="T52" fmla="*/ 51 w 66"/>
                <a:gd name="T53" fmla="*/ 16 h 80"/>
                <a:gd name="T54" fmla="*/ 51 w 66"/>
                <a:gd name="T55"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80">
                  <a:moveTo>
                    <a:pt x="51" y="16"/>
                  </a:moveTo>
                  <a:lnTo>
                    <a:pt x="51" y="21"/>
                  </a:lnTo>
                  <a:lnTo>
                    <a:pt x="52" y="31"/>
                  </a:lnTo>
                  <a:lnTo>
                    <a:pt x="48" y="39"/>
                  </a:lnTo>
                  <a:lnTo>
                    <a:pt x="53" y="44"/>
                  </a:lnTo>
                  <a:lnTo>
                    <a:pt x="58" y="45"/>
                  </a:lnTo>
                  <a:lnTo>
                    <a:pt x="65" y="54"/>
                  </a:lnTo>
                  <a:lnTo>
                    <a:pt x="66" y="61"/>
                  </a:lnTo>
                  <a:lnTo>
                    <a:pt x="64" y="63"/>
                  </a:lnTo>
                  <a:lnTo>
                    <a:pt x="63" y="79"/>
                  </a:lnTo>
                  <a:lnTo>
                    <a:pt x="59" y="80"/>
                  </a:lnTo>
                  <a:lnTo>
                    <a:pt x="42" y="70"/>
                  </a:lnTo>
                  <a:lnTo>
                    <a:pt x="26" y="56"/>
                  </a:lnTo>
                  <a:lnTo>
                    <a:pt x="12" y="45"/>
                  </a:lnTo>
                  <a:lnTo>
                    <a:pt x="0" y="33"/>
                  </a:lnTo>
                  <a:lnTo>
                    <a:pt x="5" y="27"/>
                  </a:lnTo>
                  <a:lnTo>
                    <a:pt x="5" y="21"/>
                  </a:lnTo>
                  <a:lnTo>
                    <a:pt x="14" y="11"/>
                  </a:lnTo>
                  <a:lnTo>
                    <a:pt x="21" y="3"/>
                  </a:lnTo>
                  <a:lnTo>
                    <a:pt x="25" y="2"/>
                  </a:lnTo>
                  <a:lnTo>
                    <a:pt x="29" y="0"/>
                  </a:lnTo>
                  <a:lnTo>
                    <a:pt x="36" y="11"/>
                  </a:lnTo>
                  <a:lnTo>
                    <a:pt x="35" y="19"/>
                  </a:lnTo>
                  <a:lnTo>
                    <a:pt x="38" y="23"/>
                  </a:lnTo>
                  <a:lnTo>
                    <a:pt x="43" y="23"/>
                  </a:lnTo>
                  <a:lnTo>
                    <a:pt x="46" y="15"/>
                  </a:lnTo>
                  <a:lnTo>
                    <a:pt x="51" y="16"/>
                  </a:lnTo>
                  <a:lnTo>
                    <a:pt x="51" y="16"/>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16" name="Freeform 140">
              <a:extLst>
                <a:ext uri="{FF2B5EF4-FFF2-40B4-BE49-F238E27FC236}">
                  <a16:creationId xmlns:a16="http://schemas.microsoft.com/office/drawing/2014/main" id="{F6262CC3-1067-7F85-8705-4D758969157A}"/>
                </a:ext>
              </a:extLst>
            </p:cNvPr>
            <p:cNvSpPr>
              <a:spLocks/>
            </p:cNvSpPr>
            <p:nvPr/>
          </p:nvSpPr>
          <p:spPr bwMode="auto">
            <a:xfrm>
              <a:off x="2572890" y="2466258"/>
              <a:ext cx="803924" cy="751798"/>
            </a:xfrm>
            <a:custGeom>
              <a:avLst/>
              <a:gdLst>
                <a:gd name="T0" fmla="*/ 251 w 260"/>
                <a:gd name="T1" fmla="*/ 30 h 258"/>
                <a:gd name="T2" fmla="*/ 247 w 260"/>
                <a:gd name="T3" fmla="*/ 40 h 258"/>
                <a:gd name="T4" fmla="*/ 250 w 260"/>
                <a:gd name="T5" fmla="*/ 48 h 258"/>
                <a:gd name="T6" fmla="*/ 246 w 260"/>
                <a:gd name="T7" fmla="*/ 60 h 258"/>
                <a:gd name="T8" fmla="*/ 252 w 260"/>
                <a:gd name="T9" fmla="*/ 75 h 258"/>
                <a:gd name="T10" fmla="*/ 256 w 260"/>
                <a:gd name="T11" fmla="*/ 143 h 258"/>
                <a:gd name="T12" fmla="*/ 259 w 260"/>
                <a:gd name="T13" fmla="*/ 212 h 258"/>
                <a:gd name="T14" fmla="*/ 260 w 260"/>
                <a:gd name="T15" fmla="*/ 251 h 258"/>
                <a:gd name="T16" fmla="*/ 242 w 260"/>
                <a:gd name="T17" fmla="*/ 251 h 258"/>
                <a:gd name="T18" fmla="*/ 242 w 260"/>
                <a:gd name="T19" fmla="*/ 258 h 258"/>
                <a:gd name="T20" fmla="*/ 175 w 260"/>
                <a:gd name="T21" fmla="*/ 222 h 258"/>
                <a:gd name="T22" fmla="*/ 108 w 260"/>
                <a:gd name="T23" fmla="*/ 186 h 258"/>
                <a:gd name="T24" fmla="*/ 92 w 260"/>
                <a:gd name="T25" fmla="*/ 196 h 258"/>
                <a:gd name="T26" fmla="*/ 80 w 260"/>
                <a:gd name="T27" fmla="*/ 203 h 258"/>
                <a:gd name="T28" fmla="*/ 71 w 260"/>
                <a:gd name="T29" fmla="*/ 193 h 258"/>
                <a:gd name="T30" fmla="*/ 45 w 260"/>
                <a:gd name="T31" fmla="*/ 184 h 258"/>
                <a:gd name="T32" fmla="*/ 38 w 260"/>
                <a:gd name="T33" fmla="*/ 172 h 258"/>
                <a:gd name="T34" fmla="*/ 24 w 260"/>
                <a:gd name="T35" fmla="*/ 163 h 258"/>
                <a:gd name="T36" fmla="*/ 17 w 260"/>
                <a:gd name="T37" fmla="*/ 167 h 258"/>
                <a:gd name="T38" fmla="*/ 11 w 260"/>
                <a:gd name="T39" fmla="*/ 157 h 258"/>
                <a:gd name="T40" fmla="*/ 10 w 260"/>
                <a:gd name="T41" fmla="*/ 149 h 258"/>
                <a:gd name="T42" fmla="*/ 0 w 260"/>
                <a:gd name="T43" fmla="*/ 135 h 258"/>
                <a:gd name="T44" fmla="*/ 6 w 260"/>
                <a:gd name="T45" fmla="*/ 126 h 258"/>
                <a:gd name="T46" fmla="*/ 5 w 260"/>
                <a:gd name="T47" fmla="*/ 115 h 258"/>
                <a:gd name="T48" fmla="*/ 6 w 260"/>
                <a:gd name="T49" fmla="*/ 104 h 258"/>
                <a:gd name="T50" fmla="*/ 6 w 260"/>
                <a:gd name="T51" fmla="*/ 95 h 258"/>
                <a:gd name="T52" fmla="*/ 8 w 260"/>
                <a:gd name="T53" fmla="*/ 80 h 258"/>
                <a:gd name="T54" fmla="*/ 6 w 260"/>
                <a:gd name="T55" fmla="*/ 72 h 258"/>
                <a:gd name="T56" fmla="*/ 1 w 260"/>
                <a:gd name="T57" fmla="*/ 55 h 258"/>
                <a:gd name="T58" fmla="*/ 9 w 260"/>
                <a:gd name="T59" fmla="*/ 50 h 258"/>
                <a:gd name="T60" fmla="*/ 10 w 260"/>
                <a:gd name="T61" fmla="*/ 42 h 258"/>
                <a:gd name="T62" fmla="*/ 8 w 260"/>
                <a:gd name="T63" fmla="*/ 35 h 258"/>
                <a:gd name="T64" fmla="*/ 19 w 260"/>
                <a:gd name="T65" fmla="*/ 27 h 258"/>
                <a:gd name="T66" fmla="*/ 23 w 260"/>
                <a:gd name="T67" fmla="*/ 20 h 258"/>
                <a:gd name="T68" fmla="*/ 31 w 260"/>
                <a:gd name="T69" fmla="*/ 15 h 258"/>
                <a:gd name="T70" fmla="*/ 32 w 260"/>
                <a:gd name="T71" fmla="*/ 0 h 258"/>
                <a:gd name="T72" fmla="*/ 50 w 260"/>
                <a:gd name="T73" fmla="*/ 7 h 258"/>
                <a:gd name="T74" fmla="*/ 58 w 260"/>
                <a:gd name="T75" fmla="*/ 6 h 258"/>
                <a:gd name="T76" fmla="*/ 71 w 260"/>
                <a:gd name="T77" fmla="*/ 9 h 258"/>
                <a:gd name="T78" fmla="*/ 92 w 260"/>
                <a:gd name="T79" fmla="*/ 18 h 258"/>
                <a:gd name="T80" fmla="*/ 100 w 260"/>
                <a:gd name="T81" fmla="*/ 35 h 258"/>
                <a:gd name="T82" fmla="*/ 115 w 260"/>
                <a:gd name="T83" fmla="*/ 38 h 258"/>
                <a:gd name="T84" fmla="*/ 138 w 260"/>
                <a:gd name="T85" fmla="*/ 46 h 258"/>
                <a:gd name="T86" fmla="*/ 156 w 260"/>
                <a:gd name="T87" fmla="*/ 55 h 258"/>
                <a:gd name="T88" fmla="*/ 163 w 260"/>
                <a:gd name="T89" fmla="*/ 50 h 258"/>
                <a:gd name="T90" fmla="*/ 171 w 260"/>
                <a:gd name="T91" fmla="*/ 42 h 258"/>
                <a:gd name="T92" fmla="*/ 166 w 260"/>
                <a:gd name="T93" fmla="*/ 27 h 258"/>
                <a:gd name="T94" fmla="*/ 170 w 260"/>
                <a:gd name="T95" fmla="*/ 18 h 258"/>
                <a:gd name="T96" fmla="*/ 181 w 260"/>
                <a:gd name="T97" fmla="*/ 9 h 258"/>
                <a:gd name="T98" fmla="*/ 192 w 260"/>
                <a:gd name="T99" fmla="*/ 6 h 258"/>
                <a:gd name="T100" fmla="*/ 214 w 260"/>
                <a:gd name="T101" fmla="*/ 10 h 258"/>
                <a:gd name="T102" fmla="*/ 220 w 260"/>
                <a:gd name="T103" fmla="*/ 18 h 258"/>
                <a:gd name="T104" fmla="*/ 226 w 260"/>
                <a:gd name="T105" fmla="*/ 19 h 258"/>
                <a:gd name="T106" fmla="*/ 232 w 260"/>
                <a:gd name="T107" fmla="*/ 22 h 258"/>
                <a:gd name="T108" fmla="*/ 247 w 260"/>
                <a:gd name="T109" fmla="*/ 24 h 258"/>
                <a:gd name="T110" fmla="*/ 251 w 260"/>
                <a:gd name="T111" fmla="*/ 30 h 258"/>
                <a:gd name="T112" fmla="*/ 251 w 260"/>
                <a:gd name="T113" fmla="*/ 3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0" h="258">
                  <a:moveTo>
                    <a:pt x="251" y="30"/>
                  </a:moveTo>
                  <a:lnTo>
                    <a:pt x="247" y="40"/>
                  </a:lnTo>
                  <a:lnTo>
                    <a:pt x="250" y="48"/>
                  </a:lnTo>
                  <a:lnTo>
                    <a:pt x="246" y="60"/>
                  </a:lnTo>
                  <a:lnTo>
                    <a:pt x="252" y="75"/>
                  </a:lnTo>
                  <a:lnTo>
                    <a:pt x="256" y="143"/>
                  </a:lnTo>
                  <a:lnTo>
                    <a:pt x="259" y="212"/>
                  </a:lnTo>
                  <a:lnTo>
                    <a:pt x="260" y="251"/>
                  </a:lnTo>
                  <a:lnTo>
                    <a:pt x="242" y="251"/>
                  </a:lnTo>
                  <a:lnTo>
                    <a:pt x="242" y="258"/>
                  </a:lnTo>
                  <a:lnTo>
                    <a:pt x="175" y="222"/>
                  </a:lnTo>
                  <a:lnTo>
                    <a:pt x="108" y="186"/>
                  </a:lnTo>
                  <a:lnTo>
                    <a:pt x="92" y="196"/>
                  </a:lnTo>
                  <a:lnTo>
                    <a:pt x="80" y="203"/>
                  </a:lnTo>
                  <a:lnTo>
                    <a:pt x="71" y="193"/>
                  </a:lnTo>
                  <a:lnTo>
                    <a:pt x="45" y="184"/>
                  </a:lnTo>
                  <a:lnTo>
                    <a:pt x="38" y="172"/>
                  </a:lnTo>
                  <a:lnTo>
                    <a:pt x="24" y="163"/>
                  </a:lnTo>
                  <a:lnTo>
                    <a:pt x="17" y="167"/>
                  </a:lnTo>
                  <a:lnTo>
                    <a:pt x="11" y="157"/>
                  </a:lnTo>
                  <a:lnTo>
                    <a:pt x="10" y="149"/>
                  </a:lnTo>
                  <a:lnTo>
                    <a:pt x="0" y="135"/>
                  </a:lnTo>
                  <a:lnTo>
                    <a:pt x="6" y="126"/>
                  </a:lnTo>
                  <a:lnTo>
                    <a:pt x="5" y="115"/>
                  </a:lnTo>
                  <a:lnTo>
                    <a:pt x="6" y="104"/>
                  </a:lnTo>
                  <a:lnTo>
                    <a:pt x="6" y="95"/>
                  </a:lnTo>
                  <a:lnTo>
                    <a:pt x="8" y="80"/>
                  </a:lnTo>
                  <a:lnTo>
                    <a:pt x="6" y="72"/>
                  </a:lnTo>
                  <a:lnTo>
                    <a:pt x="1" y="55"/>
                  </a:lnTo>
                  <a:lnTo>
                    <a:pt x="9" y="50"/>
                  </a:lnTo>
                  <a:lnTo>
                    <a:pt x="10" y="42"/>
                  </a:lnTo>
                  <a:lnTo>
                    <a:pt x="8" y="35"/>
                  </a:lnTo>
                  <a:lnTo>
                    <a:pt x="19" y="27"/>
                  </a:lnTo>
                  <a:lnTo>
                    <a:pt x="23" y="20"/>
                  </a:lnTo>
                  <a:lnTo>
                    <a:pt x="31" y="15"/>
                  </a:lnTo>
                  <a:lnTo>
                    <a:pt x="32" y="0"/>
                  </a:lnTo>
                  <a:lnTo>
                    <a:pt x="50" y="7"/>
                  </a:lnTo>
                  <a:lnTo>
                    <a:pt x="58" y="6"/>
                  </a:lnTo>
                  <a:lnTo>
                    <a:pt x="71" y="9"/>
                  </a:lnTo>
                  <a:lnTo>
                    <a:pt x="92" y="18"/>
                  </a:lnTo>
                  <a:lnTo>
                    <a:pt x="100" y="35"/>
                  </a:lnTo>
                  <a:lnTo>
                    <a:pt x="115" y="38"/>
                  </a:lnTo>
                  <a:lnTo>
                    <a:pt x="138" y="46"/>
                  </a:lnTo>
                  <a:lnTo>
                    <a:pt x="156" y="55"/>
                  </a:lnTo>
                  <a:lnTo>
                    <a:pt x="163" y="50"/>
                  </a:lnTo>
                  <a:lnTo>
                    <a:pt x="171" y="42"/>
                  </a:lnTo>
                  <a:lnTo>
                    <a:pt x="166" y="27"/>
                  </a:lnTo>
                  <a:lnTo>
                    <a:pt x="170" y="18"/>
                  </a:lnTo>
                  <a:lnTo>
                    <a:pt x="181" y="9"/>
                  </a:lnTo>
                  <a:lnTo>
                    <a:pt x="192" y="6"/>
                  </a:lnTo>
                  <a:lnTo>
                    <a:pt x="214" y="10"/>
                  </a:lnTo>
                  <a:lnTo>
                    <a:pt x="220" y="18"/>
                  </a:lnTo>
                  <a:lnTo>
                    <a:pt x="226" y="19"/>
                  </a:lnTo>
                  <a:lnTo>
                    <a:pt x="232" y="22"/>
                  </a:lnTo>
                  <a:lnTo>
                    <a:pt x="247" y="24"/>
                  </a:lnTo>
                  <a:lnTo>
                    <a:pt x="251" y="30"/>
                  </a:lnTo>
                  <a:lnTo>
                    <a:pt x="251" y="30"/>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17" name="Freeform 142">
              <a:extLst>
                <a:ext uri="{FF2B5EF4-FFF2-40B4-BE49-F238E27FC236}">
                  <a16:creationId xmlns:a16="http://schemas.microsoft.com/office/drawing/2014/main" id="{6D5B786A-29F7-A8F3-A96C-7F8680809EFD}"/>
                </a:ext>
              </a:extLst>
            </p:cNvPr>
            <p:cNvSpPr>
              <a:spLocks/>
            </p:cNvSpPr>
            <p:nvPr/>
          </p:nvSpPr>
          <p:spPr bwMode="auto">
            <a:xfrm>
              <a:off x="3451026" y="5893058"/>
              <a:ext cx="117497" cy="110731"/>
            </a:xfrm>
            <a:custGeom>
              <a:avLst/>
              <a:gdLst>
                <a:gd name="T0" fmla="*/ 16 w 38"/>
                <a:gd name="T1" fmla="*/ 36 h 38"/>
                <a:gd name="T2" fmla="*/ 10 w 38"/>
                <a:gd name="T3" fmla="*/ 38 h 38"/>
                <a:gd name="T4" fmla="*/ 0 w 38"/>
                <a:gd name="T5" fmla="*/ 23 h 38"/>
                <a:gd name="T6" fmla="*/ 9 w 38"/>
                <a:gd name="T7" fmla="*/ 11 h 38"/>
                <a:gd name="T8" fmla="*/ 19 w 38"/>
                <a:gd name="T9" fmla="*/ 4 h 38"/>
                <a:gd name="T10" fmla="*/ 27 w 38"/>
                <a:gd name="T11" fmla="*/ 0 h 38"/>
                <a:gd name="T12" fmla="*/ 33 w 38"/>
                <a:gd name="T13" fmla="*/ 6 h 38"/>
                <a:gd name="T14" fmla="*/ 38 w 38"/>
                <a:gd name="T15" fmla="*/ 12 h 38"/>
                <a:gd name="T16" fmla="*/ 33 w 38"/>
                <a:gd name="T17" fmla="*/ 21 h 38"/>
                <a:gd name="T18" fmla="*/ 29 w 38"/>
                <a:gd name="T19" fmla="*/ 27 h 38"/>
                <a:gd name="T20" fmla="*/ 20 w 38"/>
                <a:gd name="T21" fmla="*/ 30 h 38"/>
                <a:gd name="T22" fmla="*/ 16 w 38"/>
                <a:gd name="T23" fmla="*/ 36 h 38"/>
                <a:gd name="T24" fmla="*/ 16 w 38"/>
                <a:gd name="T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16" y="36"/>
                  </a:moveTo>
                  <a:lnTo>
                    <a:pt x="10" y="38"/>
                  </a:lnTo>
                  <a:lnTo>
                    <a:pt x="0" y="23"/>
                  </a:lnTo>
                  <a:lnTo>
                    <a:pt x="9" y="11"/>
                  </a:lnTo>
                  <a:lnTo>
                    <a:pt x="19" y="4"/>
                  </a:lnTo>
                  <a:lnTo>
                    <a:pt x="27" y="0"/>
                  </a:lnTo>
                  <a:lnTo>
                    <a:pt x="33" y="6"/>
                  </a:lnTo>
                  <a:lnTo>
                    <a:pt x="38" y="12"/>
                  </a:lnTo>
                  <a:lnTo>
                    <a:pt x="33" y="21"/>
                  </a:lnTo>
                  <a:lnTo>
                    <a:pt x="29" y="27"/>
                  </a:lnTo>
                  <a:lnTo>
                    <a:pt x="20" y="30"/>
                  </a:lnTo>
                  <a:lnTo>
                    <a:pt x="16" y="36"/>
                  </a:lnTo>
                  <a:lnTo>
                    <a:pt x="16" y="36"/>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18" name="Freeform 146">
              <a:extLst>
                <a:ext uri="{FF2B5EF4-FFF2-40B4-BE49-F238E27FC236}">
                  <a16:creationId xmlns:a16="http://schemas.microsoft.com/office/drawing/2014/main" id="{F2B446FA-5B73-5159-C232-F67D3C2F253B}"/>
                </a:ext>
              </a:extLst>
            </p:cNvPr>
            <p:cNvSpPr>
              <a:spLocks/>
            </p:cNvSpPr>
            <p:nvPr/>
          </p:nvSpPr>
          <p:spPr bwMode="auto">
            <a:xfrm>
              <a:off x="1237138" y="2323474"/>
              <a:ext cx="810110" cy="792593"/>
            </a:xfrm>
            <a:custGeom>
              <a:avLst/>
              <a:gdLst>
                <a:gd name="T0" fmla="*/ 252 w 262"/>
                <a:gd name="T1" fmla="*/ 23 h 272"/>
                <a:gd name="T2" fmla="*/ 259 w 262"/>
                <a:gd name="T3" fmla="*/ 55 h 272"/>
                <a:gd name="T4" fmla="*/ 259 w 262"/>
                <a:gd name="T5" fmla="*/ 67 h 272"/>
                <a:gd name="T6" fmla="*/ 231 w 262"/>
                <a:gd name="T7" fmla="*/ 76 h 272"/>
                <a:gd name="T8" fmla="*/ 221 w 262"/>
                <a:gd name="T9" fmla="*/ 92 h 272"/>
                <a:gd name="T10" fmla="*/ 196 w 262"/>
                <a:gd name="T11" fmla="*/ 109 h 272"/>
                <a:gd name="T12" fmla="*/ 167 w 262"/>
                <a:gd name="T13" fmla="*/ 118 h 272"/>
                <a:gd name="T14" fmla="*/ 140 w 262"/>
                <a:gd name="T15" fmla="*/ 154 h 272"/>
                <a:gd name="T16" fmla="*/ 137 w 262"/>
                <a:gd name="T17" fmla="*/ 164 h 272"/>
                <a:gd name="T18" fmla="*/ 122 w 262"/>
                <a:gd name="T19" fmla="*/ 169 h 272"/>
                <a:gd name="T20" fmla="*/ 109 w 262"/>
                <a:gd name="T21" fmla="*/ 166 h 272"/>
                <a:gd name="T22" fmla="*/ 90 w 262"/>
                <a:gd name="T23" fmla="*/ 184 h 272"/>
                <a:gd name="T24" fmla="*/ 76 w 262"/>
                <a:gd name="T25" fmla="*/ 209 h 272"/>
                <a:gd name="T26" fmla="*/ 47 w 262"/>
                <a:gd name="T27" fmla="*/ 255 h 272"/>
                <a:gd name="T28" fmla="*/ 38 w 262"/>
                <a:gd name="T29" fmla="*/ 271 h 272"/>
                <a:gd name="T30" fmla="*/ 0 w 262"/>
                <a:gd name="T31" fmla="*/ 272 h 272"/>
                <a:gd name="T32" fmla="*/ 8 w 262"/>
                <a:gd name="T33" fmla="*/ 258 h 272"/>
                <a:gd name="T34" fmla="*/ 13 w 262"/>
                <a:gd name="T35" fmla="*/ 242 h 272"/>
                <a:gd name="T36" fmla="*/ 28 w 262"/>
                <a:gd name="T37" fmla="*/ 217 h 272"/>
                <a:gd name="T38" fmla="*/ 38 w 262"/>
                <a:gd name="T39" fmla="*/ 203 h 272"/>
                <a:gd name="T40" fmla="*/ 45 w 262"/>
                <a:gd name="T41" fmla="*/ 181 h 272"/>
                <a:gd name="T42" fmla="*/ 67 w 262"/>
                <a:gd name="T43" fmla="*/ 155 h 272"/>
                <a:gd name="T44" fmla="*/ 76 w 262"/>
                <a:gd name="T45" fmla="*/ 147 h 272"/>
                <a:gd name="T46" fmla="*/ 104 w 262"/>
                <a:gd name="T47" fmla="*/ 132 h 272"/>
                <a:gd name="T48" fmla="*/ 126 w 262"/>
                <a:gd name="T49" fmla="*/ 110 h 272"/>
                <a:gd name="T50" fmla="*/ 129 w 262"/>
                <a:gd name="T51" fmla="*/ 70 h 272"/>
                <a:gd name="T52" fmla="*/ 142 w 262"/>
                <a:gd name="T53" fmla="*/ 48 h 272"/>
                <a:gd name="T54" fmla="*/ 170 w 262"/>
                <a:gd name="T55" fmla="*/ 31 h 272"/>
                <a:gd name="T56" fmla="*/ 187 w 262"/>
                <a:gd name="T57" fmla="*/ 0 h 272"/>
                <a:gd name="T58" fmla="*/ 207 w 262"/>
                <a:gd name="T59" fmla="*/ 8 h 272"/>
                <a:gd name="T60" fmla="*/ 239 w 262"/>
                <a:gd name="T61" fmla="*/ 11 h 272"/>
                <a:gd name="T62" fmla="*/ 246 w 262"/>
                <a:gd name="T63" fmla="*/ 1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272">
                  <a:moveTo>
                    <a:pt x="246" y="11"/>
                  </a:moveTo>
                  <a:lnTo>
                    <a:pt x="252" y="23"/>
                  </a:lnTo>
                  <a:lnTo>
                    <a:pt x="253" y="35"/>
                  </a:lnTo>
                  <a:lnTo>
                    <a:pt x="259" y="55"/>
                  </a:lnTo>
                  <a:lnTo>
                    <a:pt x="262" y="59"/>
                  </a:lnTo>
                  <a:lnTo>
                    <a:pt x="259" y="67"/>
                  </a:lnTo>
                  <a:lnTo>
                    <a:pt x="239" y="69"/>
                  </a:lnTo>
                  <a:lnTo>
                    <a:pt x="231" y="76"/>
                  </a:lnTo>
                  <a:lnTo>
                    <a:pt x="222" y="78"/>
                  </a:lnTo>
                  <a:lnTo>
                    <a:pt x="221" y="92"/>
                  </a:lnTo>
                  <a:lnTo>
                    <a:pt x="202" y="100"/>
                  </a:lnTo>
                  <a:lnTo>
                    <a:pt x="196" y="109"/>
                  </a:lnTo>
                  <a:lnTo>
                    <a:pt x="182" y="115"/>
                  </a:lnTo>
                  <a:lnTo>
                    <a:pt x="167" y="118"/>
                  </a:lnTo>
                  <a:lnTo>
                    <a:pt x="140" y="132"/>
                  </a:lnTo>
                  <a:lnTo>
                    <a:pt x="140" y="154"/>
                  </a:lnTo>
                  <a:lnTo>
                    <a:pt x="137" y="154"/>
                  </a:lnTo>
                  <a:lnTo>
                    <a:pt x="137" y="164"/>
                  </a:lnTo>
                  <a:lnTo>
                    <a:pt x="127" y="165"/>
                  </a:lnTo>
                  <a:lnTo>
                    <a:pt x="122" y="169"/>
                  </a:lnTo>
                  <a:lnTo>
                    <a:pt x="115" y="169"/>
                  </a:lnTo>
                  <a:lnTo>
                    <a:pt x="109" y="166"/>
                  </a:lnTo>
                  <a:lnTo>
                    <a:pt x="95" y="169"/>
                  </a:lnTo>
                  <a:lnTo>
                    <a:pt x="90" y="184"/>
                  </a:lnTo>
                  <a:lnTo>
                    <a:pt x="84" y="185"/>
                  </a:lnTo>
                  <a:lnTo>
                    <a:pt x="76" y="209"/>
                  </a:lnTo>
                  <a:lnTo>
                    <a:pt x="53" y="229"/>
                  </a:lnTo>
                  <a:lnTo>
                    <a:pt x="47" y="255"/>
                  </a:lnTo>
                  <a:lnTo>
                    <a:pt x="39" y="264"/>
                  </a:lnTo>
                  <a:lnTo>
                    <a:pt x="38" y="271"/>
                  </a:lnTo>
                  <a:lnTo>
                    <a:pt x="1" y="272"/>
                  </a:lnTo>
                  <a:lnTo>
                    <a:pt x="0" y="272"/>
                  </a:lnTo>
                  <a:lnTo>
                    <a:pt x="1" y="264"/>
                  </a:lnTo>
                  <a:lnTo>
                    <a:pt x="8" y="258"/>
                  </a:lnTo>
                  <a:lnTo>
                    <a:pt x="13" y="249"/>
                  </a:lnTo>
                  <a:lnTo>
                    <a:pt x="13" y="242"/>
                  </a:lnTo>
                  <a:lnTo>
                    <a:pt x="19" y="229"/>
                  </a:lnTo>
                  <a:lnTo>
                    <a:pt x="28" y="217"/>
                  </a:lnTo>
                  <a:lnTo>
                    <a:pt x="33" y="214"/>
                  </a:lnTo>
                  <a:lnTo>
                    <a:pt x="38" y="203"/>
                  </a:lnTo>
                  <a:lnTo>
                    <a:pt x="39" y="192"/>
                  </a:lnTo>
                  <a:lnTo>
                    <a:pt x="45" y="181"/>
                  </a:lnTo>
                  <a:lnTo>
                    <a:pt x="56" y="174"/>
                  </a:lnTo>
                  <a:lnTo>
                    <a:pt x="67" y="155"/>
                  </a:lnTo>
                  <a:lnTo>
                    <a:pt x="68" y="154"/>
                  </a:lnTo>
                  <a:lnTo>
                    <a:pt x="76" y="147"/>
                  </a:lnTo>
                  <a:lnTo>
                    <a:pt x="91" y="144"/>
                  </a:lnTo>
                  <a:lnTo>
                    <a:pt x="104" y="132"/>
                  </a:lnTo>
                  <a:lnTo>
                    <a:pt x="112" y="127"/>
                  </a:lnTo>
                  <a:lnTo>
                    <a:pt x="126" y="110"/>
                  </a:lnTo>
                  <a:lnTo>
                    <a:pt x="122" y="87"/>
                  </a:lnTo>
                  <a:lnTo>
                    <a:pt x="129" y="70"/>
                  </a:lnTo>
                  <a:lnTo>
                    <a:pt x="132" y="61"/>
                  </a:lnTo>
                  <a:lnTo>
                    <a:pt x="142" y="48"/>
                  </a:lnTo>
                  <a:lnTo>
                    <a:pt x="159" y="39"/>
                  </a:lnTo>
                  <a:lnTo>
                    <a:pt x="170" y="31"/>
                  </a:lnTo>
                  <a:lnTo>
                    <a:pt x="182" y="12"/>
                  </a:lnTo>
                  <a:lnTo>
                    <a:pt x="187" y="0"/>
                  </a:lnTo>
                  <a:lnTo>
                    <a:pt x="199" y="0"/>
                  </a:lnTo>
                  <a:lnTo>
                    <a:pt x="207" y="8"/>
                  </a:lnTo>
                  <a:lnTo>
                    <a:pt x="223" y="7"/>
                  </a:lnTo>
                  <a:lnTo>
                    <a:pt x="239" y="11"/>
                  </a:lnTo>
                  <a:lnTo>
                    <a:pt x="246" y="11"/>
                  </a:lnTo>
                  <a:lnTo>
                    <a:pt x="246" y="1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19" name="Freeform 148">
              <a:extLst>
                <a:ext uri="{FF2B5EF4-FFF2-40B4-BE49-F238E27FC236}">
                  <a16:creationId xmlns:a16="http://schemas.microsoft.com/office/drawing/2014/main" id="{BDA1C1A4-F19B-0E07-D1B0-9DC8BFFC331B}"/>
                </a:ext>
              </a:extLst>
            </p:cNvPr>
            <p:cNvSpPr>
              <a:spLocks/>
            </p:cNvSpPr>
            <p:nvPr/>
          </p:nvSpPr>
          <p:spPr bwMode="auto">
            <a:xfrm>
              <a:off x="4301333" y="4972249"/>
              <a:ext cx="395778" cy="751798"/>
            </a:xfrm>
            <a:custGeom>
              <a:avLst/>
              <a:gdLst>
                <a:gd name="T0" fmla="*/ 123 w 128"/>
                <a:gd name="T1" fmla="*/ 29 h 258"/>
                <a:gd name="T2" fmla="*/ 124 w 128"/>
                <a:gd name="T3" fmla="*/ 51 h 258"/>
                <a:gd name="T4" fmla="*/ 128 w 128"/>
                <a:gd name="T5" fmla="*/ 60 h 258"/>
                <a:gd name="T6" fmla="*/ 126 w 128"/>
                <a:gd name="T7" fmla="*/ 70 h 258"/>
                <a:gd name="T8" fmla="*/ 123 w 128"/>
                <a:gd name="T9" fmla="*/ 75 h 258"/>
                <a:gd name="T10" fmla="*/ 117 w 128"/>
                <a:gd name="T11" fmla="*/ 64 h 258"/>
                <a:gd name="T12" fmla="*/ 114 w 128"/>
                <a:gd name="T13" fmla="*/ 70 h 258"/>
                <a:gd name="T14" fmla="*/ 117 w 128"/>
                <a:gd name="T15" fmla="*/ 84 h 258"/>
                <a:gd name="T16" fmla="*/ 114 w 128"/>
                <a:gd name="T17" fmla="*/ 92 h 258"/>
                <a:gd name="T18" fmla="*/ 109 w 128"/>
                <a:gd name="T19" fmla="*/ 96 h 258"/>
                <a:gd name="T20" fmla="*/ 107 w 128"/>
                <a:gd name="T21" fmla="*/ 112 h 258"/>
                <a:gd name="T22" fmla="*/ 100 w 128"/>
                <a:gd name="T23" fmla="*/ 134 h 258"/>
                <a:gd name="T24" fmla="*/ 89 w 128"/>
                <a:gd name="T25" fmla="*/ 161 h 258"/>
                <a:gd name="T26" fmla="*/ 77 w 128"/>
                <a:gd name="T27" fmla="*/ 197 h 258"/>
                <a:gd name="T28" fmla="*/ 68 w 128"/>
                <a:gd name="T29" fmla="*/ 223 h 258"/>
                <a:gd name="T30" fmla="*/ 59 w 128"/>
                <a:gd name="T31" fmla="*/ 246 h 258"/>
                <a:gd name="T32" fmla="*/ 45 w 128"/>
                <a:gd name="T33" fmla="*/ 250 h 258"/>
                <a:gd name="T34" fmla="*/ 30 w 128"/>
                <a:gd name="T35" fmla="*/ 258 h 258"/>
                <a:gd name="T36" fmla="*/ 21 w 128"/>
                <a:gd name="T37" fmla="*/ 253 h 258"/>
                <a:gd name="T38" fmla="*/ 9 w 128"/>
                <a:gd name="T39" fmla="*/ 246 h 258"/>
                <a:gd name="T40" fmla="*/ 5 w 128"/>
                <a:gd name="T41" fmla="*/ 237 h 258"/>
                <a:gd name="T42" fmla="*/ 5 w 128"/>
                <a:gd name="T43" fmla="*/ 220 h 258"/>
                <a:gd name="T44" fmla="*/ 0 w 128"/>
                <a:gd name="T45" fmla="*/ 204 h 258"/>
                <a:gd name="T46" fmla="*/ 0 w 128"/>
                <a:gd name="T47" fmla="*/ 191 h 258"/>
                <a:gd name="T48" fmla="*/ 4 w 128"/>
                <a:gd name="T49" fmla="*/ 177 h 258"/>
                <a:gd name="T50" fmla="*/ 12 w 128"/>
                <a:gd name="T51" fmla="*/ 174 h 258"/>
                <a:gd name="T52" fmla="*/ 12 w 128"/>
                <a:gd name="T53" fmla="*/ 167 h 258"/>
                <a:gd name="T54" fmla="*/ 21 w 128"/>
                <a:gd name="T55" fmla="*/ 153 h 258"/>
                <a:gd name="T56" fmla="*/ 23 w 128"/>
                <a:gd name="T57" fmla="*/ 140 h 258"/>
                <a:gd name="T58" fmla="*/ 20 w 128"/>
                <a:gd name="T59" fmla="*/ 131 h 258"/>
                <a:gd name="T60" fmla="*/ 18 w 128"/>
                <a:gd name="T61" fmla="*/ 120 h 258"/>
                <a:gd name="T62" fmla="*/ 18 w 128"/>
                <a:gd name="T63" fmla="*/ 102 h 258"/>
                <a:gd name="T64" fmla="*/ 24 w 128"/>
                <a:gd name="T65" fmla="*/ 91 h 258"/>
                <a:gd name="T66" fmla="*/ 27 w 128"/>
                <a:gd name="T67" fmla="*/ 80 h 258"/>
                <a:gd name="T68" fmla="*/ 35 w 128"/>
                <a:gd name="T69" fmla="*/ 79 h 258"/>
                <a:gd name="T70" fmla="*/ 45 w 128"/>
                <a:gd name="T71" fmla="*/ 75 h 258"/>
                <a:gd name="T72" fmla="*/ 51 w 128"/>
                <a:gd name="T73" fmla="*/ 71 h 258"/>
                <a:gd name="T74" fmla="*/ 58 w 128"/>
                <a:gd name="T75" fmla="*/ 71 h 258"/>
                <a:gd name="T76" fmla="*/ 69 w 128"/>
                <a:gd name="T77" fmla="*/ 60 h 258"/>
                <a:gd name="T78" fmla="*/ 83 w 128"/>
                <a:gd name="T79" fmla="*/ 49 h 258"/>
                <a:gd name="T80" fmla="*/ 88 w 128"/>
                <a:gd name="T81" fmla="*/ 39 h 258"/>
                <a:gd name="T82" fmla="*/ 86 w 128"/>
                <a:gd name="T83" fmla="*/ 31 h 258"/>
                <a:gd name="T84" fmla="*/ 94 w 128"/>
                <a:gd name="T85" fmla="*/ 33 h 258"/>
                <a:gd name="T86" fmla="*/ 103 w 128"/>
                <a:gd name="T87" fmla="*/ 20 h 258"/>
                <a:gd name="T88" fmla="*/ 104 w 128"/>
                <a:gd name="T89" fmla="*/ 9 h 258"/>
                <a:gd name="T90" fmla="*/ 110 w 128"/>
                <a:gd name="T91" fmla="*/ 0 h 258"/>
                <a:gd name="T92" fmla="*/ 115 w 128"/>
                <a:gd name="T93" fmla="*/ 9 h 258"/>
                <a:gd name="T94" fmla="*/ 120 w 128"/>
                <a:gd name="T95" fmla="*/ 16 h 258"/>
                <a:gd name="T96" fmla="*/ 123 w 128"/>
                <a:gd name="T97" fmla="*/ 29 h 258"/>
                <a:gd name="T98" fmla="*/ 123 w 128"/>
                <a:gd name="T99" fmla="*/ 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258">
                  <a:moveTo>
                    <a:pt x="123" y="29"/>
                  </a:moveTo>
                  <a:lnTo>
                    <a:pt x="124" y="51"/>
                  </a:lnTo>
                  <a:lnTo>
                    <a:pt x="128" y="60"/>
                  </a:lnTo>
                  <a:lnTo>
                    <a:pt x="126" y="70"/>
                  </a:lnTo>
                  <a:lnTo>
                    <a:pt x="123" y="75"/>
                  </a:lnTo>
                  <a:lnTo>
                    <a:pt x="117" y="64"/>
                  </a:lnTo>
                  <a:lnTo>
                    <a:pt x="114" y="70"/>
                  </a:lnTo>
                  <a:lnTo>
                    <a:pt x="117" y="84"/>
                  </a:lnTo>
                  <a:lnTo>
                    <a:pt x="114" y="92"/>
                  </a:lnTo>
                  <a:lnTo>
                    <a:pt x="109" y="96"/>
                  </a:lnTo>
                  <a:lnTo>
                    <a:pt x="107" y="112"/>
                  </a:lnTo>
                  <a:lnTo>
                    <a:pt x="100" y="134"/>
                  </a:lnTo>
                  <a:lnTo>
                    <a:pt x="89" y="161"/>
                  </a:lnTo>
                  <a:lnTo>
                    <a:pt x="77" y="197"/>
                  </a:lnTo>
                  <a:lnTo>
                    <a:pt x="68" y="223"/>
                  </a:lnTo>
                  <a:lnTo>
                    <a:pt x="59" y="246"/>
                  </a:lnTo>
                  <a:lnTo>
                    <a:pt x="45" y="250"/>
                  </a:lnTo>
                  <a:lnTo>
                    <a:pt x="30" y="258"/>
                  </a:lnTo>
                  <a:lnTo>
                    <a:pt x="21" y="253"/>
                  </a:lnTo>
                  <a:lnTo>
                    <a:pt x="9" y="246"/>
                  </a:lnTo>
                  <a:lnTo>
                    <a:pt x="5" y="237"/>
                  </a:lnTo>
                  <a:lnTo>
                    <a:pt x="5" y="220"/>
                  </a:lnTo>
                  <a:lnTo>
                    <a:pt x="0" y="204"/>
                  </a:lnTo>
                  <a:lnTo>
                    <a:pt x="0" y="191"/>
                  </a:lnTo>
                  <a:lnTo>
                    <a:pt x="4" y="177"/>
                  </a:lnTo>
                  <a:lnTo>
                    <a:pt x="12" y="174"/>
                  </a:lnTo>
                  <a:lnTo>
                    <a:pt x="12" y="167"/>
                  </a:lnTo>
                  <a:lnTo>
                    <a:pt x="21" y="153"/>
                  </a:lnTo>
                  <a:lnTo>
                    <a:pt x="23" y="140"/>
                  </a:lnTo>
                  <a:lnTo>
                    <a:pt x="20" y="131"/>
                  </a:lnTo>
                  <a:lnTo>
                    <a:pt x="18" y="120"/>
                  </a:lnTo>
                  <a:lnTo>
                    <a:pt x="18" y="102"/>
                  </a:lnTo>
                  <a:lnTo>
                    <a:pt x="24" y="91"/>
                  </a:lnTo>
                  <a:lnTo>
                    <a:pt x="27" y="80"/>
                  </a:lnTo>
                  <a:lnTo>
                    <a:pt x="35" y="79"/>
                  </a:lnTo>
                  <a:lnTo>
                    <a:pt x="45" y="75"/>
                  </a:lnTo>
                  <a:lnTo>
                    <a:pt x="51" y="71"/>
                  </a:lnTo>
                  <a:lnTo>
                    <a:pt x="58" y="71"/>
                  </a:lnTo>
                  <a:lnTo>
                    <a:pt x="69" y="60"/>
                  </a:lnTo>
                  <a:lnTo>
                    <a:pt x="83" y="49"/>
                  </a:lnTo>
                  <a:lnTo>
                    <a:pt x="88" y="39"/>
                  </a:lnTo>
                  <a:lnTo>
                    <a:pt x="86" y="31"/>
                  </a:lnTo>
                  <a:lnTo>
                    <a:pt x="94" y="33"/>
                  </a:lnTo>
                  <a:lnTo>
                    <a:pt x="103" y="20"/>
                  </a:lnTo>
                  <a:lnTo>
                    <a:pt x="104" y="9"/>
                  </a:lnTo>
                  <a:lnTo>
                    <a:pt x="110" y="0"/>
                  </a:lnTo>
                  <a:lnTo>
                    <a:pt x="115" y="9"/>
                  </a:lnTo>
                  <a:lnTo>
                    <a:pt x="120" y="16"/>
                  </a:lnTo>
                  <a:lnTo>
                    <a:pt x="123" y="29"/>
                  </a:lnTo>
                  <a:lnTo>
                    <a:pt x="123" y="29"/>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20" name="Freeform 151">
              <a:extLst>
                <a:ext uri="{FF2B5EF4-FFF2-40B4-BE49-F238E27FC236}">
                  <a16:creationId xmlns:a16="http://schemas.microsoft.com/office/drawing/2014/main" id="{DE711CFC-A5FC-BB09-6944-91EC0F991A43}"/>
                </a:ext>
              </a:extLst>
            </p:cNvPr>
            <p:cNvSpPr>
              <a:spLocks/>
            </p:cNvSpPr>
            <p:nvPr/>
          </p:nvSpPr>
          <p:spPr bwMode="auto">
            <a:xfrm>
              <a:off x="1478317" y="2920834"/>
              <a:ext cx="844123" cy="824646"/>
            </a:xfrm>
            <a:custGeom>
              <a:avLst/>
              <a:gdLst>
                <a:gd name="T0" fmla="*/ 273 w 273"/>
                <a:gd name="T1" fmla="*/ 154 h 283"/>
                <a:gd name="T2" fmla="*/ 263 w 273"/>
                <a:gd name="T3" fmla="*/ 179 h 283"/>
                <a:gd name="T4" fmla="*/ 225 w 273"/>
                <a:gd name="T5" fmla="*/ 184 h 283"/>
                <a:gd name="T6" fmla="*/ 209 w 273"/>
                <a:gd name="T7" fmla="*/ 191 h 283"/>
                <a:gd name="T8" fmla="*/ 194 w 273"/>
                <a:gd name="T9" fmla="*/ 187 h 283"/>
                <a:gd name="T10" fmla="*/ 169 w 273"/>
                <a:gd name="T11" fmla="*/ 199 h 283"/>
                <a:gd name="T12" fmla="*/ 153 w 273"/>
                <a:gd name="T13" fmla="*/ 213 h 283"/>
                <a:gd name="T14" fmla="*/ 144 w 273"/>
                <a:gd name="T15" fmla="*/ 221 h 283"/>
                <a:gd name="T16" fmla="*/ 131 w 273"/>
                <a:gd name="T17" fmla="*/ 224 h 283"/>
                <a:gd name="T18" fmla="*/ 115 w 273"/>
                <a:gd name="T19" fmla="*/ 252 h 283"/>
                <a:gd name="T20" fmla="*/ 111 w 273"/>
                <a:gd name="T21" fmla="*/ 267 h 283"/>
                <a:gd name="T22" fmla="*/ 105 w 273"/>
                <a:gd name="T23" fmla="*/ 281 h 283"/>
                <a:gd name="T24" fmla="*/ 98 w 273"/>
                <a:gd name="T25" fmla="*/ 275 h 283"/>
                <a:gd name="T26" fmla="*/ 91 w 273"/>
                <a:gd name="T27" fmla="*/ 277 h 283"/>
                <a:gd name="T28" fmla="*/ 75 w 273"/>
                <a:gd name="T29" fmla="*/ 282 h 283"/>
                <a:gd name="T30" fmla="*/ 68 w 273"/>
                <a:gd name="T31" fmla="*/ 281 h 283"/>
                <a:gd name="T32" fmla="*/ 64 w 273"/>
                <a:gd name="T33" fmla="*/ 270 h 283"/>
                <a:gd name="T34" fmla="*/ 58 w 273"/>
                <a:gd name="T35" fmla="*/ 270 h 283"/>
                <a:gd name="T36" fmla="*/ 62 w 273"/>
                <a:gd name="T37" fmla="*/ 258 h 283"/>
                <a:gd name="T38" fmla="*/ 54 w 273"/>
                <a:gd name="T39" fmla="*/ 245 h 283"/>
                <a:gd name="T40" fmla="*/ 47 w 273"/>
                <a:gd name="T41" fmla="*/ 240 h 283"/>
                <a:gd name="T42" fmla="*/ 37 w 273"/>
                <a:gd name="T43" fmla="*/ 246 h 283"/>
                <a:gd name="T44" fmla="*/ 26 w 273"/>
                <a:gd name="T45" fmla="*/ 248 h 283"/>
                <a:gd name="T46" fmla="*/ 18 w 273"/>
                <a:gd name="T47" fmla="*/ 243 h 283"/>
                <a:gd name="T48" fmla="*/ 11 w 273"/>
                <a:gd name="T49" fmla="*/ 245 h 283"/>
                <a:gd name="T50" fmla="*/ 11 w 273"/>
                <a:gd name="T51" fmla="*/ 233 h 283"/>
                <a:gd name="T52" fmla="*/ 4 w 273"/>
                <a:gd name="T53" fmla="*/ 220 h 283"/>
                <a:gd name="T54" fmla="*/ 0 w 273"/>
                <a:gd name="T55" fmla="*/ 197 h 283"/>
                <a:gd name="T56" fmla="*/ 9 w 273"/>
                <a:gd name="T57" fmla="*/ 182 h 283"/>
                <a:gd name="T58" fmla="*/ 25 w 273"/>
                <a:gd name="T59" fmla="*/ 187 h 283"/>
                <a:gd name="T60" fmla="*/ 41 w 273"/>
                <a:gd name="T61" fmla="*/ 184 h 283"/>
                <a:gd name="T62" fmla="*/ 110 w 273"/>
                <a:gd name="T63" fmla="*/ 180 h 283"/>
                <a:gd name="T64" fmla="*/ 111 w 273"/>
                <a:gd name="T65" fmla="*/ 164 h 283"/>
                <a:gd name="T66" fmla="*/ 97 w 273"/>
                <a:gd name="T67" fmla="*/ 0 h 283"/>
                <a:gd name="T68" fmla="*/ 177 w 273"/>
                <a:gd name="T69" fmla="*/ 41 h 283"/>
                <a:gd name="T70" fmla="*/ 236 w 273"/>
                <a:gd name="T71" fmla="*/ 92 h 283"/>
                <a:gd name="T72" fmla="*/ 255 w 273"/>
                <a:gd name="T73" fmla="*/ 101 h 283"/>
                <a:gd name="T74" fmla="*/ 273 w 273"/>
                <a:gd name="T75" fmla="*/ 11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3" h="283">
                  <a:moveTo>
                    <a:pt x="273" y="110"/>
                  </a:moveTo>
                  <a:lnTo>
                    <a:pt x="273" y="154"/>
                  </a:lnTo>
                  <a:lnTo>
                    <a:pt x="264" y="167"/>
                  </a:lnTo>
                  <a:lnTo>
                    <a:pt x="263" y="179"/>
                  </a:lnTo>
                  <a:lnTo>
                    <a:pt x="248" y="182"/>
                  </a:lnTo>
                  <a:lnTo>
                    <a:pt x="225" y="184"/>
                  </a:lnTo>
                  <a:lnTo>
                    <a:pt x="219" y="190"/>
                  </a:lnTo>
                  <a:lnTo>
                    <a:pt x="209" y="191"/>
                  </a:lnTo>
                  <a:lnTo>
                    <a:pt x="198" y="191"/>
                  </a:lnTo>
                  <a:lnTo>
                    <a:pt x="194" y="187"/>
                  </a:lnTo>
                  <a:lnTo>
                    <a:pt x="185" y="190"/>
                  </a:lnTo>
                  <a:lnTo>
                    <a:pt x="169" y="199"/>
                  </a:lnTo>
                  <a:lnTo>
                    <a:pt x="166" y="204"/>
                  </a:lnTo>
                  <a:lnTo>
                    <a:pt x="153" y="213"/>
                  </a:lnTo>
                  <a:lnTo>
                    <a:pt x="151" y="218"/>
                  </a:lnTo>
                  <a:lnTo>
                    <a:pt x="144" y="221"/>
                  </a:lnTo>
                  <a:lnTo>
                    <a:pt x="135" y="219"/>
                  </a:lnTo>
                  <a:lnTo>
                    <a:pt x="131" y="224"/>
                  </a:lnTo>
                  <a:lnTo>
                    <a:pt x="129" y="236"/>
                  </a:lnTo>
                  <a:lnTo>
                    <a:pt x="115" y="252"/>
                  </a:lnTo>
                  <a:lnTo>
                    <a:pt x="115" y="258"/>
                  </a:lnTo>
                  <a:lnTo>
                    <a:pt x="111" y="267"/>
                  </a:lnTo>
                  <a:lnTo>
                    <a:pt x="112" y="278"/>
                  </a:lnTo>
                  <a:lnTo>
                    <a:pt x="105" y="281"/>
                  </a:lnTo>
                  <a:lnTo>
                    <a:pt x="101" y="283"/>
                  </a:lnTo>
                  <a:lnTo>
                    <a:pt x="98" y="275"/>
                  </a:lnTo>
                  <a:lnTo>
                    <a:pt x="94" y="277"/>
                  </a:lnTo>
                  <a:lnTo>
                    <a:pt x="91" y="277"/>
                  </a:lnTo>
                  <a:lnTo>
                    <a:pt x="88" y="282"/>
                  </a:lnTo>
                  <a:lnTo>
                    <a:pt x="75" y="282"/>
                  </a:lnTo>
                  <a:lnTo>
                    <a:pt x="70" y="279"/>
                  </a:lnTo>
                  <a:lnTo>
                    <a:pt x="68" y="281"/>
                  </a:lnTo>
                  <a:lnTo>
                    <a:pt x="63" y="276"/>
                  </a:lnTo>
                  <a:lnTo>
                    <a:pt x="64" y="270"/>
                  </a:lnTo>
                  <a:lnTo>
                    <a:pt x="62" y="267"/>
                  </a:lnTo>
                  <a:lnTo>
                    <a:pt x="58" y="270"/>
                  </a:lnTo>
                  <a:lnTo>
                    <a:pt x="59" y="263"/>
                  </a:lnTo>
                  <a:lnTo>
                    <a:pt x="62" y="258"/>
                  </a:lnTo>
                  <a:lnTo>
                    <a:pt x="55" y="250"/>
                  </a:lnTo>
                  <a:lnTo>
                    <a:pt x="54" y="245"/>
                  </a:lnTo>
                  <a:lnTo>
                    <a:pt x="50" y="241"/>
                  </a:lnTo>
                  <a:lnTo>
                    <a:pt x="47" y="240"/>
                  </a:lnTo>
                  <a:lnTo>
                    <a:pt x="43" y="243"/>
                  </a:lnTo>
                  <a:lnTo>
                    <a:pt x="37" y="246"/>
                  </a:lnTo>
                  <a:lnTo>
                    <a:pt x="32" y="250"/>
                  </a:lnTo>
                  <a:lnTo>
                    <a:pt x="26" y="248"/>
                  </a:lnTo>
                  <a:lnTo>
                    <a:pt x="21" y="243"/>
                  </a:lnTo>
                  <a:lnTo>
                    <a:pt x="18" y="243"/>
                  </a:lnTo>
                  <a:lnTo>
                    <a:pt x="14" y="245"/>
                  </a:lnTo>
                  <a:lnTo>
                    <a:pt x="11" y="245"/>
                  </a:lnTo>
                  <a:lnTo>
                    <a:pt x="10" y="238"/>
                  </a:lnTo>
                  <a:lnTo>
                    <a:pt x="11" y="233"/>
                  </a:lnTo>
                  <a:lnTo>
                    <a:pt x="10" y="225"/>
                  </a:lnTo>
                  <a:lnTo>
                    <a:pt x="4" y="220"/>
                  </a:lnTo>
                  <a:lnTo>
                    <a:pt x="1" y="209"/>
                  </a:lnTo>
                  <a:lnTo>
                    <a:pt x="0" y="197"/>
                  </a:lnTo>
                  <a:lnTo>
                    <a:pt x="6" y="193"/>
                  </a:lnTo>
                  <a:lnTo>
                    <a:pt x="9" y="182"/>
                  </a:lnTo>
                  <a:lnTo>
                    <a:pt x="14" y="182"/>
                  </a:lnTo>
                  <a:lnTo>
                    <a:pt x="25" y="187"/>
                  </a:lnTo>
                  <a:lnTo>
                    <a:pt x="35" y="184"/>
                  </a:lnTo>
                  <a:lnTo>
                    <a:pt x="41" y="184"/>
                  </a:lnTo>
                  <a:lnTo>
                    <a:pt x="44" y="181"/>
                  </a:lnTo>
                  <a:lnTo>
                    <a:pt x="110" y="180"/>
                  </a:lnTo>
                  <a:lnTo>
                    <a:pt x="114" y="167"/>
                  </a:lnTo>
                  <a:lnTo>
                    <a:pt x="111" y="164"/>
                  </a:lnTo>
                  <a:lnTo>
                    <a:pt x="104" y="82"/>
                  </a:lnTo>
                  <a:lnTo>
                    <a:pt x="97" y="0"/>
                  </a:lnTo>
                  <a:lnTo>
                    <a:pt x="122" y="0"/>
                  </a:lnTo>
                  <a:lnTo>
                    <a:pt x="177" y="41"/>
                  </a:lnTo>
                  <a:lnTo>
                    <a:pt x="232" y="83"/>
                  </a:lnTo>
                  <a:lnTo>
                    <a:pt x="236" y="92"/>
                  </a:lnTo>
                  <a:lnTo>
                    <a:pt x="246" y="97"/>
                  </a:lnTo>
                  <a:lnTo>
                    <a:pt x="255" y="101"/>
                  </a:lnTo>
                  <a:lnTo>
                    <a:pt x="255" y="113"/>
                  </a:lnTo>
                  <a:lnTo>
                    <a:pt x="273" y="110"/>
                  </a:lnTo>
                  <a:lnTo>
                    <a:pt x="273" y="110"/>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21" name="Freeform 155">
              <a:extLst>
                <a:ext uri="{FF2B5EF4-FFF2-40B4-BE49-F238E27FC236}">
                  <a16:creationId xmlns:a16="http://schemas.microsoft.com/office/drawing/2014/main" id="{D3A2FE7F-D5DA-CD03-C78D-3660EDCF60C6}"/>
                </a:ext>
              </a:extLst>
            </p:cNvPr>
            <p:cNvSpPr>
              <a:spLocks/>
            </p:cNvSpPr>
            <p:nvPr/>
          </p:nvSpPr>
          <p:spPr bwMode="auto">
            <a:xfrm>
              <a:off x="3655099" y="4876090"/>
              <a:ext cx="544196" cy="912064"/>
            </a:xfrm>
            <a:custGeom>
              <a:avLst/>
              <a:gdLst>
                <a:gd name="T0" fmla="*/ 20 w 176"/>
                <a:gd name="T1" fmla="*/ 313 h 313"/>
                <a:gd name="T2" fmla="*/ 18 w 176"/>
                <a:gd name="T3" fmla="*/ 296 h 313"/>
                <a:gd name="T4" fmla="*/ 21 w 176"/>
                <a:gd name="T5" fmla="*/ 267 h 313"/>
                <a:gd name="T6" fmla="*/ 11 w 176"/>
                <a:gd name="T7" fmla="*/ 227 h 313"/>
                <a:gd name="T8" fmla="*/ 34 w 176"/>
                <a:gd name="T9" fmla="*/ 192 h 313"/>
                <a:gd name="T10" fmla="*/ 39 w 176"/>
                <a:gd name="T11" fmla="*/ 179 h 313"/>
                <a:gd name="T12" fmla="*/ 38 w 176"/>
                <a:gd name="T13" fmla="*/ 159 h 313"/>
                <a:gd name="T14" fmla="*/ 43 w 176"/>
                <a:gd name="T15" fmla="*/ 122 h 313"/>
                <a:gd name="T16" fmla="*/ 27 w 176"/>
                <a:gd name="T17" fmla="*/ 114 h 313"/>
                <a:gd name="T18" fmla="*/ 16 w 176"/>
                <a:gd name="T19" fmla="*/ 106 h 313"/>
                <a:gd name="T20" fmla="*/ 1 w 176"/>
                <a:gd name="T21" fmla="*/ 99 h 313"/>
                <a:gd name="T22" fmla="*/ 51 w 176"/>
                <a:gd name="T23" fmla="*/ 70 h 313"/>
                <a:gd name="T24" fmla="*/ 65 w 176"/>
                <a:gd name="T25" fmla="*/ 77 h 313"/>
                <a:gd name="T26" fmla="*/ 72 w 176"/>
                <a:gd name="T27" fmla="*/ 90 h 313"/>
                <a:gd name="T28" fmla="*/ 69 w 176"/>
                <a:gd name="T29" fmla="*/ 112 h 313"/>
                <a:gd name="T30" fmla="*/ 85 w 176"/>
                <a:gd name="T31" fmla="*/ 110 h 313"/>
                <a:gd name="T32" fmla="*/ 92 w 176"/>
                <a:gd name="T33" fmla="*/ 82 h 313"/>
                <a:gd name="T34" fmla="*/ 80 w 176"/>
                <a:gd name="T35" fmla="*/ 62 h 313"/>
                <a:gd name="T36" fmla="*/ 77 w 176"/>
                <a:gd name="T37" fmla="*/ 40 h 313"/>
                <a:gd name="T38" fmla="*/ 88 w 176"/>
                <a:gd name="T39" fmla="*/ 22 h 313"/>
                <a:gd name="T40" fmla="*/ 112 w 176"/>
                <a:gd name="T41" fmla="*/ 24 h 313"/>
                <a:gd name="T42" fmla="*/ 130 w 176"/>
                <a:gd name="T43" fmla="*/ 19 h 313"/>
                <a:gd name="T44" fmla="*/ 158 w 176"/>
                <a:gd name="T45" fmla="*/ 11 h 313"/>
                <a:gd name="T46" fmla="*/ 175 w 176"/>
                <a:gd name="T47" fmla="*/ 9 h 313"/>
                <a:gd name="T48" fmla="*/ 175 w 176"/>
                <a:gd name="T49" fmla="*/ 44 h 313"/>
                <a:gd name="T50" fmla="*/ 176 w 176"/>
                <a:gd name="T51" fmla="*/ 83 h 313"/>
                <a:gd name="T52" fmla="*/ 164 w 176"/>
                <a:gd name="T53" fmla="*/ 110 h 313"/>
                <a:gd name="T54" fmla="*/ 137 w 176"/>
                <a:gd name="T55" fmla="*/ 129 h 313"/>
                <a:gd name="T56" fmla="*/ 98 w 176"/>
                <a:gd name="T57" fmla="*/ 159 h 313"/>
                <a:gd name="T58" fmla="*/ 79 w 176"/>
                <a:gd name="T59" fmla="*/ 176 h 313"/>
                <a:gd name="T60" fmla="*/ 70 w 176"/>
                <a:gd name="T61" fmla="*/ 194 h 313"/>
                <a:gd name="T62" fmla="*/ 80 w 176"/>
                <a:gd name="T63" fmla="*/ 219 h 313"/>
                <a:gd name="T64" fmla="*/ 83 w 176"/>
                <a:gd name="T65" fmla="*/ 224 h 313"/>
                <a:gd name="T66" fmla="*/ 78 w 176"/>
                <a:gd name="T67" fmla="*/ 252 h 313"/>
                <a:gd name="T68" fmla="*/ 78 w 176"/>
                <a:gd name="T69" fmla="*/ 263 h 313"/>
                <a:gd name="T70" fmla="*/ 58 w 176"/>
                <a:gd name="T71" fmla="*/ 276 h 313"/>
                <a:gd name="T72" fmla="*/ 30 w 176"/>
                <a:gd name="T73" fmla="*/ 293 h 313"/>
                <a:gd name="T74" fmla="*/ 35 w 176"/>
                <a:gd name="T75" fmla="*/ 302 h 313"/>
                <a:gd name="T76" fmla="*/ 33 w 176"/>
                <a:gd name="T7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313">
                  <a:moveTo>
                    <a:pt x="33" y="313"/>
                  </a:moveTo>
                  <a:lnTo>
                    <a:pt x="20" y="313"/>
                  </a:lnTo>
                  <a:lnTo>
                    <a:pt x="19" y="304"/>
                  </a:lnTo>
                  <a:lnTo>
                    <a:pt x="18" y="296"/>
                  </a:lnTo>
                  <a:lnTo>
                    <a:pt x="16" y="289"/>
                  </a:lnTo>
                  <a:lnTo>
                    <a:pt x="21" y="267"/>
                  </a:lnTo>
                  <a:lnTo>
                    <a:pt x="17" y="254"/>
                  </a:lnTo>
                  <a:lnTo>
                    <a:pt x="11" y="227"/>
                  </a:lnTo>
                  <a:lnTo>
                    <a:pt x="29" y="206"/>
                  </a:lnTo>
                  <a:lnTo>
                    <a:pt x="34" y="192"/>
                  </a:lnTo>
                  <a:lnTo>
                    <a:pt x="36" y="190"/>
                  </a:lnTo>
                  <a:lnTo>
                    <a:pt x="39" y="179"/>
                  </a:lnTo>
                  <a:lnTo>
                    <a:pt x="37" y="173"/>
                  </a:lnTo>
                  <a:lnTo>
                    <a:pt x="38" y="159"/>
                  </a:lnTo>
                  <a:lnTo>
                    <a:pt x="42" y="146"/>
                  </a:lnTo>
                  <a:lnTo>
                    <a:pt x="43" y="122"/>
                  </a:lnTo>
                  <a:lnTo>
                    <a:pt x="35" y="116"/>
                  </a:lnTo>
                  <a:lnTo>
                    <a:pt x="27" y="114"/>
                  </a:lnTo>
                  <a:lnTo>
                    <a:pt x="24" y="110"/>
                  </a:lnTo>
                  <a:lnTo>
                    <a:pt x="16" y="106"/>
                  </a:lnTo>
                  <a:lnTo>
                    <a:pt x="2" y="106"/>
                  </a:lnTo>
                  <a:lnTo>
                    <a:pt x="1" y="99"/>
                  </a:lnTo>
                  <a:lnTo>
                    <a:pt x="0" y="85"/>
                  </a:lnTo>
                  <a:lnTo>
                    <a:pt x="51" y="70"/>
                  </a:lnTo>
                  <a:lnTo>
                    <a:pt x="61" y="79"/>
                  </a:lnTo>
                  <a:lnTo>
                    <a:pt x="65" y="77"/>
                  </a:lnTo>
                  <a:lnTo>
                    <a:pt x="72" y="82"/>
                  </a:lnTo>
                  <a:lnTo>
                    <a:pt x="72" y="90"/>
                  </a:lnTo>
                  <a:lnTo>
                    <a:pt x="68" y="99"/>
                  </a:lnTo>
                  <a:lnTo>
                    <a:pt x="69" y="112"/>
                  </a:lnTo>
                  <a:lnTo>
                    <a:pt x="79" y="124"/>
                  </a:lnTo>
                  <a:lnTo>
                    <a:pt x="85" y="110"/>
                  </a:lnTo>
                  <a:lnTo>
                    <a:pt x="93" y="107"/>
                  </a:lnTo>
                  <a:lnTo>
                    <a:pt x="92" y="82"/>
                  </a:lnTo>
                  <a:lnTo>
                    <a:pt x="85" y="68"/>
                  </a:lnTo>
                  <a:lnTo>
                    <a:pt x="80" y="62"/>
                  </a:lnTo>
                  <a:lnTo>
                    <a:pt x="78" y="62"/>
                  </a:lnTo>
                  <a:lnTo>
                    <a:pt x="77" y="40"/>
                  </a:lnTo>
                  <a:lnTo>
                    <a:pt x="81" y="22"/>
                  </a:lnTo>
                  <a:lnTo>
                    <a:pt x="88" y="22"/>
                  </a:lnTo>
                  <a:lnTo>
                    <a:pt x="107" y="27"/>
                  </a:lnTo>
                  <a:lnTo>
                    <a:pt x="112" y="24"/>
                  </a:lnTo>
                  <a:lnTo>
                    <a:pt x="124" y="24"/>
                  </a:lnTo>
                  <a:lnTo>
                    <a:pt x="130" y="19"/>
                  </a:lnTo>
                  <a:lnTo>
                    <a:pt x="140" y="19"/>
                  </a:lnTo>
                  <a:lnTo>
                    <a:pt x="158" y="11"/>
                  </a:lnTo>
                  <a:lnTo>
                    <a:pt x="172" y="0"/>
                  </a:lnTo>
                  <a:lnTo>
                    <a:pt x="175" y="9"/>
                  </a:lnTo>
                  <a:lnTo>
                    <a:pt x="173" y="27"/>
                  </a:lnTo>
                  <a:lnTo>
                    <a:pt x="175" y="44"/>
                  </a:lnTo>
                  <a:lnTo>
                    <a:pt x="174" y="74"/>
                  </a:lnTo>
                  <a:lnTo>
                    <a:pt x="176" y="83"/>
                  </a:lnTo>
                  <a:lnTo>
                    <a:pt x="171" y="97"/>
                  </a:lnTo>
                  <a:lnTo>
                    <a:pt x="164" y="110"/>
                  </a:lnTo>
                  <a:lnTo>
                    <a:pt x="152" y="122"/>
                  </a:lnTo>
                  <a:lnTo>
                    <a:pt x="137" y="129"/>
                  </a:lnTo>
                  <a:lnTo>
                    <a:pt x="118" y="139"/>
                  </a:lnTo>
                  <a:lnTo>
                    <a:pt x="98" y="159"/>
                  </a:lnTo>
                  <a:lnTo>
                    <a:pt x="92" y="162"/>
                  </a:lnTo>
                  <a:lnTo>
                    <a:pt x="79" y="176"/>
                  </a:lnTo>
                  <a:lnTo>
                    <a:pt x="73" y="180"/>
                  </a:lnTo>
                  <a:lnTo>
                    <a:pt x="70" y="194"/>
                  </a:lnTo>
                  <a:lnTo>
                    <a:pt x="77" y="208"/>
                  </a:lnTo>
                  <a:lnTo>
                    <a:pt x="80" y="219"/>
                  </a:lnTo>
                  <a:lnTo>
                    <a:pt x="80" y="225"/>
                  </a:lnTo>
                  <a:lnTo>
                    <a:pt x="83" y="224"/>
                  </a:lnTo>
                  <a:lnTo>
                    <a:pt x="81" y="243"/>
                  </a:lnTo>
                  <a:lnTo>
                    <a:pt x="78" y="252"/>
                  </a:lnTo>
                  <a:lnTo>
                    <a:pt x="81" y="255"/>
                  </a:lnTo>
                  <a:lnTo>
                    <a:pt x="78" y="263"/>
                  </a:lnTo>
                  <a:lnTo>
                    <a:pt x="72" y="270"/>
                  </a:lnTo>
                  <a:lnTo>
                    <a:pt x="58" y="276"/>
                  </a:lnTo>
                  <a:lnTo>
                    <a:pt x="37" y="286"/>
                  </a:lnTo>
                  <a:lnTo>
                    <a:pt x="30" y="293"/>
                  </a:lnTo>
                  <a:lnTo>
                    <a:pt x="30" y="301"/>
                  </a:lnTo>
                  <a:lnTo>
                    <a:pt x="35" y="302"/>
                  </a:lnTo>
                  <a:lnTo>
                    <a:pt x="33" y="313"/>
                  </a:lnTo>
                  <a:lnTo>
                    <a:pt x="33" y="313"/>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22" name="Freeform 156">
              <a:extLst>
                <a:ext uri="{FF2B5EF4-FFF2-40B4-BE49-F238E27FC236}">
                  <a16:creationId xmlns:a16="http://schemas.microsoft.com/office/drawing/2014/main" id="{03610131-BA1F-7F8F-856F-14B957B717A9}"/>
                </a:ext>
              </a:extLst>
            </p:cNvPr>
            <p:cNvSpPr>
              <a:spLocks/>
            </p:cNvSpPr>
            <p:nvPr/>
          </p:nvSpPr>
          <p:spPr bwMode="auto">
            <a:xfrm>
              <a:off x="1234045" y="2786789"/>
              <a:ext cx="621496" cy="708088"/>
            </a:xfrm>
            <a:custGeom>
              <a:avLst/>
              <a:gdLst>
                <a:gd name="T0" fmla="*/ 201 w 201"/>
                <a:gd name="T1" fmla="*/ 46 h 243"/>
                <a:gd name="T2" fmla="*/ 176 w 201"/>
                <a:gd name="T3" fmla="*/ 46 h 243"/>
                <a:gd name="T4" fmla="*/ 183 w 201"/>
                <a:gd name="T5" fmla="*/ 128 h 243"/>
                <a:gd name="T6" fmla="*/ 190 w 201"/>
                <a:gd name="T7" fmla="*/ 210 h 243"/>
                <a:gd name="T8" fmla="*/ 193 w 201"/>
                <a:gd name="T9" fmla="*/ 213 h 243"/>
                <a:gd name="T10" fmla="*/ 189 w 201"/>
                <a:gd name="T11" fmla="*/ 226 h 243"/>
                <a:gd name="T12" fmla="*/ 123 w 201"/>
                <a:gd name="T13" fmla="*/ 227 h 243"/>
                <a:gd name="T14" fmla="*/ 120 w 201"/>
                <a:gd name="T15" fmla="*/ 230 h 243"/>
                <a:gd name="T16" fmla="*/ 114 w 201"/>
                <a:gd name="T17" fmla="*/ 230 h 243"/>
                <a:gd name="T18" fmla="*/ 104 w 201"/>
                <a:gd name="T19" fmla="*/ 233 h 243"/>
                <a:gd name="T20" fmla="*/ 93 w 201"/>
                <a:gd name="T21" fmla="*/ 228 h 243"/>
                <a:gd name="T22" fmla="*/ 88 w 201"/>
                <a:gd name="T23" fmla="*/ 228 h 243"/>
                <a:gd name="T24" fmla="*/ 85 w 201"/>
                <a:gd name="T25" fmla="*/ 239 h 243"/>
                <a:gd name="T26" fmla="*/ 79 w 201"/>
                <a:gd name="T27" fmla="*/ 243 h 243"/>
                <a:gd name="T28" fmla="*/ 69 w 201"/>
                <a:gd name="T29" fmla="*/ 230 h 243"/>
                <a:gd name="T30" fmla="*/ 58 w 201"/>
                <a:gd name="T31" fmla="*/ 216 h 243"/>
                <a:gd name="T32" fmla="*/ 48 w 201"/>
                <a:gd name="T33" fmla="*/ 210 h 243"/>
                <a:gd name="T34" fmla="*/ 40 w 201"/>
                <a:gd name="T35" fmla="*/ 205 h 243"/>
                <a:gd name="T36" fmla="*/ 30 w 201"/>
                <a:gd name="T37" fmla="*/ 205 h 243"/>
                <a:gd name="T38" fmla="*/ 22 w 201"/>
                <a:gd name="T39" fmla="*/ 210 h 243"/>
                <a:gd name="T40" fmla="*/ 14 w 201"/>
                <a:gd name="T41" fmla="*/ 208 h 243"/>
                <a:gd name="T42" fmla="*/ 8 w 201"/>
                <a:gd name="T43" fmla="*/ 214 h 243"/>
                <a:gd name="T44" fmla="*/ 7 w 201"/>
                <a:gd name="T45" fmla="*/ 204 h 243"/>
                <a:gd name="T46" fmla="*/ 12 w 201"/>
                <a:gd name="T47" fmla="*/ 194 h 243"/>
                <a:gd name="T48" fmla="*/ 14 w 201"/>
                <a:gd name="T49" fmla="*/ 176 h 243"/>
                <a:gd name="T50" fmla="*/ 13 w 201"/>
                <a:gd name="T51" fmla="*/ 158 h 243"/>
                <a:gd name="T52" fmla="*/ 11 w 201"/>
                <a:gd name="T53" fmla="*/ 148 h 243"/>
                <a:gd name="T54" fmla="*/ 13 w 201"/>
                <a:gd name="T55" fmla="*/ 139 h 243"/>
                <a:gd name="T56" fmla="*/ 9 w 201"/>
                <a:gd name="T57" fmla="*/ 130 h 243"/>
                <a:gd name="T58" fmla="*/ 0 w 201"/>
                <a:gd name="T59" fmla="*/ 122 h 243"/>
                <a:gd name="T60" fmla="*/ 4 w 201"/>
                <a:gd name="T61" fmla="*/ 116 h 243"/>
                <a:gd name="T62" fmla="*/ 69 w 201"/>
                <a:gd name="T63" fmla="*/ 116 h 243"/>
                <a:gd name="T64" fmla="*/ 66 w 201"/>
                <a:gd name="T65" fmla="*/ 87 h 243"/>
                <a:gd name="T66" fmla="*/ 70 w 201"/>
                <a:gd name="T67" fmla="*/ 78 h 243"/>
                <a:gd name="T68" fmla="*/ 86 w 201"/>
                <a:gd name="T69" fmla="*/ 76 h 243"/>
                <a:gd name="T70" fmla="*/ 86 w 201"/>
                <a:gd name="T71" fmla="*/ 27 h 243"/>
                <a:gd name="T72" fmla="*/ 140 w 201"/>
                <a:gd name="T73" fmla="*/ 29 h 243"/>
                <a:gd name="T74" fmla="*/ 140 w 201"/>
                <a:gd name="T75" fmla="*/ 0 h 243"/>
                <a:gd name="T76" fmla="*/ 201 w 201"/>
                <a:gd name="T77" fmla="*/ 46 h 243"/>
                <a:gd name="T78" fmla="*/ 201 w 201"/>
                <a:gd name="T79" fmla="*/ 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1" h="243">
                  <a:moveTo>
                    <a:pt x="201" y="46"/>
                  </a:moveTo>
                  <a:lnTo>
                    <a:pt x="176" y="46"/>
                  </a:lnTo>
                  <a:lnTo>
                    <a:pt x="183" y="128"/>
                  </a:lnTo>
                  <a:lnTo>
                    <a:pt x="190" y="210"/>
                  </a:lnTo>
                  <a:lnTo>
                    <a:pt x="193" y="213"/>
                  </a:lnTo>
                  <a:lnTo>
                    <a:pt x="189" y="226"/>
                  </a:lnTo>
                  <a:lnTo>
                    <a:pt x="123" y="227"/>
                  </a:lnTo>
                  <a:lnTo>
                    <a:pt x="120" y="230"/>
                  </a:lnTo>
                  <a:lnTo>
                    <a:pt x="114" y="230"/>
                  </a:lnTo>
                  <a:lnTo>
                    <a:pt x="104" y="233"/>
                  </a:lnTo>
                  <a:lnTo>
                    <a:pt x="93" y="228"/>
                  </a:lnTo>
                  <a:lnTo>
                    <a:pt x="88" y="228"/>
                  </a:lnTo>
                  <a:lnTo>
                    <a:pt x="85" y="239"/>
                  </a:lnTo>
                  <a:lnTo>
                    <a:pt x="79" y="243"/>
                  </a:lnTo>
                  <a:lnTo>
                    <a:pt x="69" y="230"/>
                  </a:lnTo>
                  <a:lnTo>
                    <a:pt x="58" y="216"/>
                  </a:lnTo>
                  <a:lnTo>
                    <a:pt x="48" y="210"/>
                  </a:lnTo>
                  <a:lnTo>
                    <a:pt x="40" y="205"/>
                  </a:lnTo>
                  <a:lnTo>
                    <a:pt x="30" y="205"/>
                  </a:lnTo>
                  <a:lnTo>
                    <a:pt x="22" y="210"/>
                  </a:lnTo>
                  <a:lnTo>
                    <a:pt x="14" y="208"/>
                  </a:lnTo>
                  <a:lnTo>
                    <a:pt x="8" y="214"/>
                  </a:lnTo>
                  <a:lnTo>
                    <a:pt x="7" y="204"/>
                  </a:lnTo>
                  <a:lnTo>
                    <a:pt x="12" y="194"/>
                  </a:lnTo>
                  <a:lnTo>
                    <a:pt x="14" y="176"/>
                  </a:lnTo>
                  <a:lnTo>
                    <a:pt x="13" y="158"/>
                  </a:lnTo>
                  <a:lnTo>
                    <a:pt x="11" y="148"/>
                  </a:lnTo>
                  <a:lnTo>
                    <a:pt x="13" y="139"/>
                  </a:lnTo>
                  <a:lnTo>
                    <a:pt x="9" y="130"/>
                  </a:lnTo>
                  <a:lnTo>
                    <a:pt x="0" y="122"/>
                  </a:lnTo>
                  <a:lnTo>
                    <a:pt x="4" y="116"/>
                  </a:lnTo>
                  <a:lnTo>
                    <a:pt x="69" y="116"/>
                  </a:lnTo>
                  <a:lnTo>
                    <a:pt x="66" y="87"/>
                  </a:lnTo>
                  <a:lnTo>
                    <a:pt x="70" y="78"/>
                  </a:lnTo>
                  <a:lnTo>
                    <a:pt x="86" y="76"/>
                  </a:lnTo>
                  <a:lnTo>
                    <a:pt x="86" y="27"/>
                  </a:lnTo>
                  <a:lnTo>
                    <a:pt x="140" y="29"/>
                  </a:lnTo>
                  <a:lnTo>
                    <a:pt x="140" y="0"/>
                  </a:lnTo>
                  <a:lnTo>
                    <a:pt x="201" y="46"/>
                  </a:lnTo>
                  <a:lnTo>
                    <a:pt x="201" y="46"/>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23" name="Freeform 157">
              <a:extLst>
                <a:ext uri="{FF2B5EF4-FFF2-40B4-BE49-F238E27FC236}">
                  <a16:creationId xmlns:a16="http://schemas.microsoft.com/office/drawing/2014/main" id="{50CB664A-5D4E-A206-4829-005DB176856D}"/>
                </a:ext>
              </a:extLst>
            </p:cNvPr>
            <p:cNvSpPr>
              <a:spLocks/>
            </p:cNvSpPr>
            <p:nvPr/>
          </p:nvSpPr>
          <p:spPr bwMode="auto">
            <a:xfrm>
              <a:off x="3784962" y="4814897"/>
              <a:ext cx="157692" cy="422522"/>
            </a:xfrm>
            <a:custGeom>
              <a:avLst/>
              <a:gdLst>
                <a:gd name="T0" fmla="*/ 36 w 51"/>
                <a:gd name="T1" fmla="*/ 83 h 145"/>
                <a:gd name="T2" fmla="*/ 38 w 51"/>
                <a:gd name="T3" fmla="*/ 83 h 145"/>
                <a:gd name="T4" fmla="*/ 43 w 51"/>
                <a:gd name="T5" fmla="*/ 89 h 145"/>
                <a:gd name="T6" fmla="*/ 50 w 51"/>
                <a:gd name="T7" fmla="*/ 103 h 145"/>
                <a:gd name="T8" fmla="*/ 51 w 51"/>
                <a:gd name="T9" fmla="*/ 128 h 145"/>
                <a:gd name="T10" fmla="*/ 43 w 51"/>
                <a:gd name="T11" fmla="*/ 131 h 145"/>
                <a:gd name="T12" fmla="*/ 37 w 51"/>
                <a:gd name="T13" fmla="*/ 145 h 145"/>
                <a:gd name="T14" fmla="*/ 27 w 51"/>
                <a:gd name="T15" fmla="*/ 133 h 145"/>
                <a:gd name="T16" fmla="*/ 26 w 51"/>
                <a:gd name="T17" fmla="*/ 120 h 145"/>
                <a:gd name="T18" fmla="*/ 30 w 51"/>
                <a:gd name="T19" fmla="*/ 111 h 145"/>
                <a:gd name="T20" fmla="*/ 30 w 51"/>
                <a:gd name="T21" fmla="*/ 103 h 145"/>
                <a:gd name="T22" fmla="*/ 23 w 51"/>
                <a:gd name="T23" fmla="*/ 98 h 145"/>
                <a:gd name="T24" fmla="*/ 19 w 51"/>
                <a:gd name="T25" fmla="*/ 100 h 145"/>
                <a:gd name="T26" fmla="*/ 9 w 51"/>
                <a:gd name="T27" fmla="*/ 91 h 145"/>
                <a:gd name="T28" fmla="*/ 0 w 51"/>
                <a:gd name="T29" fmla="*/ 86 h 145"/>
                <a:gd name="T30" fmla="*/ 6 w 51"/>
                <a:gd name="T31" fmla="*/ 68 h 145"/>
                <a:gd name="T32" fmla="*/ 12 w 51"/>
                <a:gd name="T33" fmla="*/ 62 h 145"/>
                <a:gd name="T34" fmla="*/ 9 w 51"/>
                <a:gd name="T35" fmla="*/ 45 h 145"/>
                <a:gd name="T36" fmla="*/ 13 w 51"/>
                <a:gd name="T37" fmla="*/ 30 h 145"/>
                <a:gd name="T38" fmla="*/ 16 w 51"/>
                <a:gd name="T39" fmla="*/ 25 h 145"/>
                <a:gd name="T40" fmla="*/ 12 w 51"/>
                <a:gd name="T41" fmla="*/ 9 h 145"/>
                <a:gd name="T42" fmla="*/ 5 w 51"/>
                <a:gd name="T43" fmla="*/ 0 h 145"/>
                <a:gd name="T44" fmla="*/ 21 w 51"/>
                <a:gd name="T45" fmla="*/ 4 h 145"/>
                <a:gd name="T46" fmla="*/ 24 w 51"/>
                <a:gd name="T47" fmla="*/ 9 h 145"/>
                <a:gd name="T48" fmla="*/ 23 w 51"/>
                <a:gd name="T49" fmla="*/ 11 h 145"/>
                <a:gd name="T50" fmla="*/ 28 w 51"/>
                <a:gd name="T51" fmla="*/ 24 h 145"/>
                <a:gd name="T52" fmla="*/ 29 w 51"/>
                <a:gd name="T53" fmla="*/ 46 h 145"/>
                <a:gd name="T54" fmla="*/ 24 w 51"/>
                <a:gd name="T55" fmla="*/ 57 h 145"/>
                <a:gd name="T56" fmla="*/ 28 w 51"/>
                <a:gd name="T57" fmla="*/ 71 h 145"/>
                <a:gd name="T58" fmla="*/ 28 w 51"/>
                <a:gd name="T59" fmla="*/ 80 h 145"/>
                <a:gd name="T60" fmla="*/ 31 w 51"/>
                <a:gd name="T61" fmla="*/ 85 h 145"/>
                <a:gd name="T62" fmla="*/ 31 w 51"/>
                <a:gd name="T63" fmla="*/ 92 h 145"/>
                <a:gd name="T64" fmla="*/ 34 w 51"/>
                <a:gd name="T65" fmla="*/ 97 h 145"/>
                <a:gd name="T66" fmla="*/ 37 w 51"/>
                <a:gd name="T67" fmla="*/ 91 h 145"/>
                <a:gd name="T68" fmla="*/ 42 w 51"/>
                <a:gd name="T69" fmla="*/ 99 h 145"/>
                <a:gd name="T70" fmla="*/ 43 w 51"/>
                <a:gd name="T71" fmla="*/ 97 h 145"/>
                <a:gd name="T72" fmla="*/ 40 w 51"/>
                <a:gd name="T73" fmla="*/ 86 h 145"/>
                <a:gd name="T74" fmla="*/ 37 w 51"/>
                <a:gd name="T75" fmla="*/ 85 h 145"/>
                <a:gd name="T76" fmla="*/ 36 w 51"/>
                <a:gd name="T77" fmla="*/ 83 h 145"/>
                <a:gd name="T78" fmla="*/ 36 w 51"/>
                <a:gd name="T79" fmla="*/ 8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145">
                  <a:moveTo>
                    <a:pt x="36" y="83"/>
                  </a:moveTo>
                  <a:lnTo>
                    <a:pt x="38" y="83"/>
                  </a:lnTo>
                  <a:lnTo>
                    <a:pt x="43" y="89"/>
                  </a:lnTo>
                  <a:lnTo>
                    <a:pt x="50" y="103"/>
                  </a:lnTo>
                  <a:lnTo>
                    <a:pt x="51" y="128"/>
                  </a:lnTo>
                  <a:lnTo>
                    <a:pt x="43" y="131"/>
                  </a:lnTo>
                  <a:lnTo>
                    <a:pt x="37" y="145"/>
                  </a:lnTo>
                  <a:lnTo>
                    <a:pt x="27" y="133"/>
                  </a:lnTo>
                  <a:lnTo>
                    <a:pt x="26" y="120"/>
                  </a:lnTo>
                  <a:lnTo>
                    <a:pt x="30" y="111"/>
                  </a:lnTo>
                  <a:lnTo>
                    <a:pt x="30" y="103"/>
                  </a:lnTo>
                  <a:lnTo>
                    <a:pt x="23" y="98"/>
                  </a:lnTo>
                  <a:lnTo>
                    <a:pt x="19" y="100"/>
                  </a:lnTo>
                  <a:lnTo>
                    <a:pt x="9" y="91"/>
                  </a:lnTo>
                  <a:lnTo>
                    <a:pt x="0" y="86"/>
                  </a:lnTo>
                  <a:lnTo>
                    <a:pt x="6" y="68"/>
                  </a:lnTo>
                  <a:lnTo>
                    <a:pt x="12" y="62"/>
                  </a:lnTo>
                  <a:lnTo>
                    <a:pt x="9" y="45"/>
                  </a:lnTo>
                  <a:lnTo>
                    <a:pt x="13" y="30"/>
                  </a:lnTo>
                  <a:lnTo>
                    <a:pt x="16" y="25"/>
                  </a:lnTo>
                  <a:lnTo>
                    <a:pt x="12" y="9"/>
                  </a:lnTo>
                  <a:lnTo>
                    <a:pt x="5" y="0"/>
                  </a:lnTo>
                  <a:lnTo>
                    <a:pt x="21" y="4"/>
                  </a:lnTo>
                  <a:lnTo>
                    <a:pt x="24" y="9"/>
                  </a:lnTo>
                  <a:lnTo>
                    <a:pt x="23" y="11"/>
                  </a:lnTo>
                  <a:lnTo>
                    <a:pt x="28" y="24"/>
                  </a:lnTo>
                  <a:lnTo>
                    <a:pt x="29" y="46"/>
                  </a:lnTo>
                  <a:lnTo>
                    <a:pt x="24" y="57"/>
                  </a:lnTo>
                  <a:lnTo>
                    <a:pt x="28" y="71"/>
                  </a:lnTo>
                  <a:lnTo>
                    <a:pt x="28" y="80"/>
                  </a:lnTo>
                  <a:lnTo>
                    <a:pt x="31" y="85"/>
                  </a:lnTo>
                  <a:lnTo>
                    <a:pt x="31" y="92"/>
                  </a:lnTo>
                  <a:lnTo>
                    <a:pt x="34" y="97"/>
                  </a:lnTo>
                  <a:lnTo>
                    <a:pt x="37" y="91"/>
                  </a:lnTo>
                  <a:lnTo>
                    <a:pt x="42" y="99"/>
                  </a:lnTo>
                  <a:lnTo>
                    <a:pt x="43" y="97"/>
                  </a:lnTo>
                  <a:lnTo>
                    <a:pt x="40" y="86"/>
                  </a:lnTo>
                  <a:lnTo>
                    <a:pt x="37" y="85"/>
                  </a:lnTo>
                  <a:lnTo>
                    <a:pt x="36" y="83"/>
                  </a:lnTo>
                  <a:lnTo>
                    <a:pt x="36" y="83"/>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24" name="Freeform 160">
              <a:extLst>
                <a:ext uri="{FF2B5EF4-FFF2-40B4-BE49-F238E27FC236}">
                  <a16:creationId xmlns:a16="http://schemas.microsoft.com/office/drawing/2014/main" id="{CD1244A5-C656-FEA8-3F4D-CFCE8B45D3F4}"/>
                </a:ext>
              </a:extLst>
            </p:cNvPr>
            <p:cNvSpPr>
              <a:spLocks/>
            </p:cNvSpPr>
            <p:nvPr/>
          </p:nvSpPr>
          <p:spPr bwMode="auto">
            <a:xfrm>
              <a:off x="2705848" y="5243248"/>
              <a:ext cx="680243" cy="670208"/>
            </a:xfrm>
            <a:custGeom>
              <a:avLst/>
              <a:gdLst>
                <a:gd name="T0" fmla="*/ 190 w 220"/>
                <a:gd name="T1" fmla="*/ 11 h 230"/>
                <a:gd name="T2" fmla="*/ 203 w 220"/>
                <a:gd name="T3" fmla="*/ 7 h 230"/>
                <a:gd name="T4" fmla="*/ 214 w 220"/>
                <a:gd name="T5" fmla="*/ 8 h 230"/>
                <a:gd name="T6" fmla="*/ 220 w 220"/>
                <a:gd name="T7" fmla="*/ 13 h 230"/>
                <a:gd name="T8" fmla="*/ 220 w 220"/>
                <a:gd name="T9" fmla="*/ 14 h 230"/>
                <a:gd name="T10" fmla="*/ 211 w 220"/>
                <a:gd name="T11" fmla="*/ 18 h 230"/>
                <a:gd name="T12" fmla="*/ 206 w 220"/>
                <a:gd name="T13" fmla="*/ 18 h 230"/>
                <a:gd name="T14" fmla="*/ 195 w 220"/>
                <a:gd name="T15" fmla="*/ 26 h 230"/>
                <a:gd name="T16" fmla="*/ 189 w 220"/>
                <a:gd name="T17" fmla="*/ 18 h 230"/>
                <a:gd name="T18" fmla="*/ 163 w 220"/>
                <a:gd name="T19" fmla="*/ 24 h 230"/>
                <a:gd name="T20" fmla="*/ 151 w 220"/>
                <a:gd name="T21" fmla="*/ 25 h 230"/>
                <a:gd name="T22" fmla="*/ 149 w 220"/>
                <a:gd name="T23" fmla="*/ 93 h 230"/>
                <a:gd name="T24" fmla="*/ 132 w 220"/>
                <a:gd name="T25" fmla="*/ 93 h 230"/>
                <a:gd name="T26" fmla="*/ 131 w 220"/>
                <a:gd name="T27" fmla="*/ 149 h 230"/>
                <a:gd name="T28" fmla="*/ 127 w 220"/>
                <a:gd name="T29" fmla="*/ 219 h 230"/>
                <a:gd name="T30" fmla="*/ 112 w 220"/>
                <a:gd name="T31" fmla="*/ 229 h 230"/>
                <a:gd name="T32" fmla="*/ 104 w 220"/>
                <a:gd name="T33" fmla="*/ 230 h 230"/>
                <a:gd name="T34" fmla="*/ 94 w 220"/>
                <a:gd name="T35" fmla="*/ 227 h 230"/>
                <a:gd name="T36" fmla="*/ 86 w 220"/>
                <a:gd name="T37" fmla="*/ 225 h 230"/>
                <a:gd name="T38" fmla="*/ 84 w 220"/>
                <a:gd name="T39" fmla="*/ 218 h 230"/>
                <a:gd name="T40" fmla="*/ 78 w 220"/>
                <a:gd name="T41" fmla="*/ 212 h 230"/>
                <a:gd name="T42" fmla="*/ 70 w 220"/>
                <a:gd name="T43" fmla="*/ 221 h 230"/>
                <a:gd name="T44" fmla="*/ 58 w 220"/>
                <a:gd name="T45" fmla="*/ 207 h 230"/>
                <a:gd name="T46" fmla="*/ 52 w 220"/>
                <a:gd name="T47" fmla="*/ 193 h 230"/>
                <a:gd name="T48" fmla="*/ 49 w 220"/>
                <a:gd name="T49" fmla="*/ 175 h 230"/>
                <a:gd name="T50" fmla="*/ 46 w 220"/>
                <a:gd name="T51" fmla="*/ 161 h 230"/>
                <a:gd name="T52" fmla="*/ 41 w 220"/>
                <a:gd name="T53" fmla="*/ 132 h 230"/>
                <a:gd name="T54" fmla="*/ 41 w 220"/>
                <a:gd name="T55" fmla="*/ 109 h 230"/>
                <a:gd name="T56" fmla="*/ 40 w 220"/>
                <a:gd name="T57" fmla="*/ 98 h 230"/>
                <a:gd name="T58" fmla="*/ 34 w 220"/>
                <a:gd name="T59" fmla="*/ 90 h 230"/>
                <a:gd name="T60" fmla="*/ 25 w 220"/>
                <a:gd name="T61" fmla="*/ 75 h 230"/>
                <a:gd name="T62" fmla="*/ 17 w 220"/>
                <a:gd name="T63" fmla="*/ 52 h 230"/>
                <a:gd name="T64" fmla="*/ 14 w 220"/>
                <a:gd name="T65" fmla="*/ 40 h 230"/>
                <a:gd name="T66" fmla="*/ 0 w 220"/>
                <a:gd name="T67" fmla="*/ 21 h 230"/>
                <a:gd name="T68" fmla="*/ 0 w 220"/>
                <a:gd name="T69" fmla="*/ 7 h 230"/>
                <a:gd name="T70" fmla="*/ 8 w 220"/>
                <a:gd name="T71" fmla="*/ 4 h 230"/>
                <a:gd name="T72" fmla="*/ 17 w 220"/>
                <a:gd name="T73" fmla="*/ 0 h 230"/>
                <a:gd name="T74" fmla="*/ 29 w 220"/>
                <a:gd name="T75" fmla="*/ 1 h 230"/>
                <a:gd name="T76" fmla="*/ 38 w 220"/>
                <a:gd name="T77" fmla="*/ 10 h 230"/>
                <a:gd name="T78" fmla="*/ 40 w 220"/>
                <a:gd name="T79" fmla="*/ 8 h 230"/>
                <a:gd name="T80" fmla="*/ 108 w 220"/>
                <a:gd name="T81" fmla="*/ 7 h 230"/>
                <a:gd name="T82" fmla="*/ 119 w 220"/>
                <a:gd name="T83" fmla="*/ 16 h 230"/>
                <a:gd name="T84" fmla="*/ 159 w 220"/>
                <a:gd name="T85" fmla="*/ 19 h 230"/>
                <a:gd name="T86" fmla="*/ 190 w 220"/>
                <a:gd name="T87" fmla="*/ 11 h 230"/>
                <a:gd name="T88" fmla="*/ 190 w 220"/>
                <a:gd name="T89" fmla="*/ 1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0" h="230">
                  <a:moveTo>
                    <a:pt x="190" y="11"/>
                  </a:moveTo>
                  <a:lnTo>
                    <a:pt x="203" y="7"/>
                  </a:lnTo>
                  <a:lnTo>
                    <a:pt x="214" y="8"/>
                  </a:lnTo>
                  <a:lnTo>
                    <a:pt x="220" y="13"/>
                  </a:lnTo>
                  <a:lnTo>
                    <a:pt x="220" y="14"/>
                  </a:lnTo>
                  <a:lnTo>
                    <a:pt x="211" y="18"/>
                  </a:lnTo>
                  <a:lnTo>
                    <a:pt x="206" y="18"/>
                  </a:lnTo>
                  <a:lnTo>
                    <a:pt x="195" y="26"/>
                  </a:lnTo>
                  <a:lnTo>
                    <a:pt x="189" y="18"/>
                  </a:lnTo>
                  <a:lnTo>
                    <a:pt x="163" y="24"/>
                  </a:lnTo>
                  <a:lnTo>
                    <a:pt x="151" y="25"/>
                  </a:lnTo>
                  <a:lnTo>
                    <a:pt x="149" y="93"/>
                  </a:lnTo>
                  <a:lnTo>
                    <a:pt x="132" y="93"/>
                  </a:lnTo>
                  <a:lnTo>
                    <a:pt x="131" y="149"/>
                  </a:lnTo>
                  <a:lnTo>
                    <a:pt x="127" y="219"/>
                  </a:lnTo>
                  <a:lnTo>
                    <a:pt x="112" y="229"/>
                  </a:lnTo>
                  <a:lnTo>
                    <a:pt x="104" y="230"/>
                  </a:lnTo>
                  <a:lnTo>
                    <a:pt x="94" y="227"/>
                  </a:lnTo>
                  <a:lnTo>
                    <a:pt x="86" y="225"/>
                  </a:lnTo>
                  <a:lnTo>
                    <a:pt x="84" y="218"/>
                  </a:lnTo>
                  <a:lnTo>
                    <a:pt x="78" y="212"/>
                  </a:lnTo>
                  <a:lnTo>
                    <a:pt x="70" y="221"/>
                  </a:lnTo>
                  <a:lnTo>
                    <a:pt x="58" y="207"/>
                  </a:lnTo>
                  <a:lnTo>
                    <a:pt x="52" y="193"/>
                  </a:lnTo>
                  <a:lnTo>
                    <a:pt x="49" y="175"/>
                  </a:lnTo>
                  <a:lnTo>
                    <a:pt x="46" y="161"/>
                  </a:lnTo>
                  <a:lnTo>
                    <a:pt x="41" y="132"/>
                  </a:lnTo>
                  <a:lnTo>
                    <a:pt x="41" y="109"/>
                  </a:lnTo>
                  <a:lnTo>
                    <a:pt x="40" y="98"/>
                  </a:lnTo>
                  <a:lnTo>
                    <a:pt x="34" y="90"/>
                  </a:lnTo>
                  <a:lnTo>
                    <a:pt x="25" y="75"/>
                  </a:lnTo>
                  <a:lnTo>
                    <a:pt x="17" y="52"/>
                  </a:lnTo>
                  <a:lnTo>
                    <a:pt x="14" y="40"/>
                  </a:lnTo>
                  <a:lnTo>
                    <a:pt x="0" y="21"/>
                  </a:lnTo>
                  <a:lnTo>
                    <a:pt x="0" y="7"/>
                  </a:lnTo>
                  <a:lnTo>
                    <a:pt x="8" y="4"/>
                  </a:lnTo>
                  <a:lnTo>
                    <a:pt x="17" y="0"/>
                  </a:lnTo>
                  <a:lnTo>
                    <a:pt x="29" y="1"/>
                  </a:lnTo>
                  <a:lnTo>
                    <a:pt x="38" y="10"/>
                  </a:lnTo>
                  <a:lnTo>
                    <a:pt x="40" y="8"/>
                  </a:lnTo>
                  <a:lnTo>
                    <a:pt x="108" y="7"/>
                  </a:lnTo>
                  <a:lnTo>
                    <a:pt x="119" y="16"/>
                  </a:lnTo>
                  <a:lnTo>
                    <a:pt x="159" y="19"/>
                  </a:lnTo>
                  <a:lnTo>
                    <a:pt x="190" y="11"/>
                  </a:lnTo>
                  <a:lnTo>
                    <a:pt x="190" y="1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25" name="Freeform 161">
              <a:extLst>
                <a:ext uri="{FF2B5EF4-FFF2-40B4-BE49-F238E27FC236}">
                  <a16:creationId xmlns:a16="http://schemas.microsoft.com/office/drawing/2014/main" id="{5EF8980D-B1F7-8829-F1CA-B16EEB3A8A47}"/>
                </a:ext>
              </a:extLst>
            </p:cNvPr>
            <p:cNvSpPr>
              <a:spLocks/>
            </p:cNvSpPr>
            <p:nvPr/>
          </p:nvSpPr>
          <p:spPr bwMode="auto">
            <a:xfrm>
              <a:off x="2118365" y="3002423"/>
              <a:ext cx="797740" cy="655637"/>
            </a:xfrm>
            <a:custGeom>
              <a:avLst/>
              <a:gdLst>
                <a:gd name="T0" fmla="*/ 239 w 258"/>
                <a:gd name="T1" fmla="*/ 12 h 225"/>
                <a:gd name="T2" fmla="*/ 244 w 258"/>
                <a:gd name="T3" fmla="*/ 42 h 225"/>
                <a:gd name="T4" fmla="*/ 250 w 258"/>
                <a:gd name="T5" fmla="*/ 47 h 225"/>
                <a:gd name="T6" fmla="*/ 250 w 258"/>
                <a:gd name="T7" fmla="*/ 53 h 225"/>
                <a:gd name="T8" fmla="*/ 258 w 258"/>
                <a:gd name="T9" fmla="*/ 59 h 225"/>
                <a:gd name="T10" fmla="*/ 254 w 258"/>
                <a:gd name="T11" fmla="*/ 68 h 225"/>
                <a:gd name="T12" fmla="*/ 249 w 258"/>
                <a:gd name="T13" fmla="*/ 106 h 225"/>
                <a:gd name="T14" fmla="*/ 248 w 258"/>
                <a:gd name="T15" fmla="*/ 131 h 225"/>
                <a:gd name="T16" fmla="*/ 227 w 258"/>
                <a:gd name="T17" fmla="*/ 148 h 225"/>
                <a:gd name="T18" fmla="*/ 221 w 258"/>
                <a:gd name="T19" fmla="*/ 173 h 225"/>
                <a:gd name="T20" fmla="*/ 227 w 258"/>
                <a:gd name="T21" fmla="*/ 181 h 225"/>
                <a:gd name="T22" fmla="*/ 227 w 258"/>
                <a:gd name="T23" fmla="*/ 193 h 225"/>
                <a:gd name="T24" fmla="*/ 239 w 258"/>
                <a:gd name="T25" fmla="*/ 193 h 225"/>
                <a:gd name="T26" fmla="*/ 237 w 258"/>
                <a:gd name="T27" fmla="*/ 202 h 225"/>
                <a:gd name="T28" fmla="*/ 233 w 258"/>
                <a:gd name="T29" fmla="*/ 203 h 225"/>
                <a:gd name="T30" fmla="*/ 232 w 258"/>
                <a:gd name="T31" fmla="*/ 210 h 225"/>
                <a:gd name="T32" fmla="*/ 229 w 258"/>
                <a:gd name="T33" fmla="*/ 210 h 225"/>
                <a:gd name="T34" fmla="*/ 217 w 258"/>
                <a:gd name="T35" fmla="*/ 189 h 225"/>
                <a:gd name="T36" fmla="*/ 213 w 258"/>
                <a:gd name="T37" fmla="*/ 188 h 225"/>
                <a:gd name="T38" fmla="*/ 200 w 258"/>
                <a:gd name="T39" fmla="*/ 199 h 225"/>
                <a:gd name="T40" fmla="*/ 188 w 258"/>
                <a:gd name="T41" fmla="*/ 193 h 225"/>
                <a:gd name="T42" fmla="*/ 179 w 258"/>
                <a:gd name="T43" fmla="*/ 193 h 225"/>
                <a:gd name="T44" fmla="*/ 173 w 258"/>
                <a:gd name="T45" fmla="*/ 195 h 225"/>
                <a:gd name="T46" fmla="*/ 164 w 258"/>
                <a:gd name="T47" fmla="*/ 194 h 225"/>
                <a:gd name="T48" fmla="*/ 154 w 258"/>
                <a:gd name="T49" fmla="*/ 202 h 225"/>
                <a:gd name="T50" fmla="*/ 145 w 258"/>
                <a:gd name="T51" fmla="*/ 203 h 225"/>
                <a:gd name="T52" fmla="*/ 125 w 258"/>
                <a:gd name="T53" fmla="*/ 193 h 225"/>
                <a:gd name="T54" fmla="*/ 117 w 258"/>
                <a:gd name="T55" fmla="*/ 198 h 225"/>
                <a:gd name="T56" fmla="*/ 109 w 258"/>
                <a:gd name="T57" fmla="*/ 197 h 225"/>
                <a:gd name="T58" fmla="*/ 102 w 258"/>
                <a:gd name="T59" fmla="*/ 191 h 225"/>
                <a:gd name="T60" fmla="*/ 86 w 258"/>
                <a:gd name="T61" fmla="*/ 183 h 225"/>
                <a:gd name="T62" fmla="*/ 68 w 258"/>
                <a:gd name="T63" fmla="*/ 185 h 225"/>
                <a:gd name="T64" fmla="*/ 64 w 258"/>
                <a:gd name="T65" fmla="*/ 190 h 225"/>
                <a:gd name="T66" fmla="*/ 62 w 258"/>
                <a:gd name="T67" fmla="*/ 200 h 225"/>
                <a:gd name="T68" fmla="*/ 56 w 258"/>
                <a:gd name="T69" fmla="*/ 208 h 225"/>
                <a:gd name="T70" fmla="*/ 56 w 258"/>
                <a:gd name="T71" fmla="*/ 225 h 225"/>
                <a:gd name="T72" fmla="*/ 43 w 258"/>
                <a:gd name="T73" fmla="*/ 214 h 225"/>
                <a:gd name="T74" fmla="*/ 37 w 258"/>
                <a:gd name="T75" fmla="*/ 214 h 225"/>
                <a:gd name="T76" fmla="*/ 31 w 258"/>
                <a:gd name="T77" fmla="*/ 220 h 225"/>
                <a:gd name="T78" fmla="*/ 31 w 258"/>
                <a:gd name="T79" fmla="*/ 207 h 225"/>
                <a:gd name="T80" fmla="*/ 12 w 258"/>
                <a:gd name="T81" fmla="*/ 202 h 225"/>
                <a:gd name="T82" fmla="*/ 12 w 258"/>
                <a:gd name="T83" fmla="*/ 193 h 225"/>
                <a:gd name="T84" fmla="*/ 2 w 258"/>
                <a:gd name="T85" fmla="*/ 181 h 225"/>
                <a:gd name="T86" fmla="*/ 0 w 258"/>
                <a:gd name="T87" fmla="*/ 172 h 225"/>
                <a:gd name="T88" fmla="*/ 2 w 258"/>
                <a:gd name="T89" fmla="*/ 163 h 225"/>
                <a:gd name="T90" fmla="*/ 12 w 258"/>
                <a:gd name="T91" fmla="*/ 162 h 225"/>
                <a:gd name="T92" fmla="*/ 18 w 258"/>
                <a:gd name="T93" fmla="*/ 156 h 225"/>
                <a:gd name="T94" fmla="*/ 41 w 258"/>
                <a:gd name="T95" fmla="*/ 154 h 225"/>
                <a:gd name="T96" fmla="*/ 56 w 258"/>
                <a:gd name="T97" fmla="*/ 151 h 225"/>
                <a:gd name="T98" fmla="*/ 57 w 258"/>
                <a:gd name="T99" fmla="*/ 139 h 225"/>
                <a:gd name="T100" fmla="*/ 66 w 258"/>
                <a:gd name="T101" fmla="*/ 126 h 225"/>
                <a:gd name="T102" fmla="*/ 66 w 258"/>
                <a:gd name="T103" fmla="*/ 82 h 225"/>
                <a:gd name="T104" fmla="*/ 89 w 258"/>
                <a:gd name="T105" fmla="*/ 74 h 225"/>
                <a:gd name="T106" fmla="*/ 136 w 258"/>
                <a:gd name="T107" fmla="*/ 37 h 225"/>
                <a:gd name="T108" fmla="*/ 192 w 258"/>
                <a:gd name="T109" fmla="*/ 0 h 225"/>
                <a:gd name="T110" fmla="*/ 218 w 258"/>
                <a:gd name="T111" fmla="*/ 9 h 225"/>
                <a:gd name="T112" fmla="*/ 227 w 258"/>
                <a:gd name="T113" fmla="*/ 19 h 225"/>
                <a:gd name="T114" fmla="*/ 239 w 258"/>
                <a:gd name="T115" fmla="*/ 12 h 225"/>
                <a:gd name="T116" fmla="*/ 239 w 258"/>
                <a:gd name="T117" fmla="*/ 1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8" h="225">
                  <a:moveTo>
                    <a:pt x="239" y="12"/>
                  </a:moveTo>
                  <a:lnTo>
                    <a:pt x="244" y="42"/>
                  </a:lnTo>
                  <a:lnTo>
                    <a:pt x="250" y="47"/>
                  </a:lnTo>
                  <a:lnTo>
                    <a:pt x="250" y="53"/>
                  </a:lnTo>
                  <a:lnTo>
                    <a:pt x="258" y="59"/>
                  </a:lnTo>
                  <a:lnTo>
                    <a:pt x="254" y="68"/>
                  </a:lnTo>
                  <a:lnTo>
                    <a:pt x="249" y="106"/>
                  </a:lnTo>
                  <a:lnTo>
                    <a:pt x="248" y="131"/>
                  </a:lnTo>
                  <a:lnTo>
                    <a:pt x="227" y="148"/>
                  </a:lnTo>
                  <a:lnTo>
                    <a:pt x="221" y="173"/>
                  </a:lnTo>
                  <a:lnTo>
                    <a:pt x="227" y="181"/>
                  </a:lnTo>
                  <a:lnTo>
                    <a:pt x="227" y="193"/>
                  </a:lnTo>
                  <a:lnTo>
                    <a:pt x="239" y="193"/>
                  </a:lnTo>
                  <a:lnTo>
                    <a:pt x="237" y="202"/>
                  </a:lnTo>
                  <a:lnTo>
                    <a:pt x="233" y="203"/>
                  </a:lnTo>
                  <a:lnTo>
                    <a:pt x="232" y="210"/>
                  </a:lnTo>
                  <a:lnTo>
                    <a:pt x="229" y="210"/>
                  </a:lnTo>
                  <a:lnTo>
                    <a:pt x="217" y="189"/>
                  </a:lnTo>
                  <a:lnTo>
                    <a:pt x="213" y="188"/>
                  </a:lnTo>
                  <a:lnTo>
                    <a:pt x="200" y="199"/>
                  </a:lnTo>
                  <a:lnTo>
                    <a:pt x="188" y="193"/>
                  </a:lnTo>
                  <a:lnTo>
                    <a:pt x="179" y="193"/>
                  </a:lnTo>
                  <a:lnTo>
                    <a:pt x="173" y="195"/>
                  </a:lnTo>
                  <a:lnTo>
                    <a:pt x="164" y="194"/>
                  </a:lnTo>
                  <a:lnTo>
                    <a:pt x="154" y="202"/>
                  </a:lnTo>
                  <a:lnTo>
                    <a:pt x="145" y="203"/>
                  </a:lnTo>
                  <a:lnTo>
                    <a:pt x="125" y="193"/>
                  </a:lnTo>
                  <a:lnTo>
                    <a:pt x="117" y="198"/>
                  </a:lnTo>
                  <a:lnTo>
                    <a:pt x="109" y="197"/>
                  </a:lnTo>
                  <a:lnTo>
                    <a:pt x="102" y="191"/>
                  </a:lnTo>
                  <a:lnTo>
                    <a:pt x="86" y="183"/>
                  </a:lnTo>
                  <a:lnTo>
                    <a:pt x="68" y="185"/>
                  </a:lnTo>
                  <a:lnTo>
                    <a:pt x="64" y="190"/>
                  </a:lnTo>
                  <a:lnTo>
                    <a:pt x="62" y="200"/>
                  </a:lnTo>
                  <a:lnTo>
                    <a:pt x="56" y="208"/>
                  </a:lnTo>
                  <a:lnTo>
                    <a:pt x="56" y="225"/>
                  </a:lnTo>
                  <a:lnTo>
                    <a:pt x="43" y="214"/>
                  </a:lnTo>
                  <a:lnTo>
                    <a:pt x="37" y="214"/>
                  </a:lnTo>
                  <a:lnTo>
                    <a:pt x="31" y="220"/>
                  </a:lnTo>
                  <a:lnTo>
                    <a:pt x="31" y="207"/>
                  </a:lnTo>
                  <a:lnTo>
                    <a:pt x="12" y="202"/>
                  </a:lnTo>
                  <a:lnTo>
                    <a:pt x="12" y="193"/>
                  </a:lnTo>
                  <a:lnTo>
                    <a:pt x="2" y="181"/>
                  </a:lnTo>
                  <a:lnTo>
                    <a:pt x="0" y="172"/>
                  </a:lnTo>
                  <a:lnTo>
                    <a:pt x="2" y="163"/>
                  </a:lnTo>
                  <a:lnTo>
                    <a:pt x="12" y="162"/>
                  </a:lnTo>
                  <a:lnTo>
                    <a:pt x="18" y="156"/>
                  </a:lnTo>
                  <a:lnTo>
                    <a:pt x="41" y="154"/>
                  </a:lnTo>
                  <a:lnTo>
                    <a:pt x="56" y="151"/>
                  </a:lnTo>
                  <a:lnTo>
                    <a:pt x="57" y="139"/>
                  </a:lnTo>
                  <a:lnTo>
                    <a:pt x="66" y="126"/>
                  </a:lnTo>
                  <a:lnTo>
                    <a:pt x="66" y="82"/>
                  </a:lnTo>
                  <a:lnTo>
                    <a:pt x="89" y="74"/>
                  </a:lnTo>
                  <a:lnTo>
                    <a:pt x="136" y="37"/>
                  </a:lnTo>
                  <a:lnTo>
                    <a:pt x="192" y="0"/>
                  </a:lnTo>
                  <a:lnTo>
                    <a:pt x="218" y="9"/>
                  </a:lnTo>
                  <a:lnTo>
                    <a:pt x="227" y="19"/>
                  </a:lnTo>
                  <a:lnTo>
                    <a:pt x="239" y="12"/>
                  </a:lnTo>
                  <a:lnTo>
                    <a:pt x="239" y="12"/>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26" name="Freeform 162">
              <a:extLst>
                <a:ext uri="{FF2B5EF4-FFF2-40B4-BE49-F238E27FC236}">
                  <a16:creationId xmlns:a16="http://schemas.microsoft.com/office/drawing/2014/main" id="{DA774AB6-FB54-6FD8-F289-E7289C31A40D}"/>
                </a:ext>
              </a:extLst>
            </p:cNvPr>
            <p:cNvSpPr>
              <a:spLocks/>
            </p:cNvSpPr>
            <p:nvPr/>
          </p:nvSpPr>
          <p:spPr bwMode="auto">
            <a:xfrm>
              <a:off x="2242046" y="3535674"/>
              <a:ext cx="615312" cy="533250"/>
            </a:xfrm>
            <a:custGeom>
              <a:avLst/>
              <a:gdLst>
                <a:gd name="T0" fmla="*/ 192 w 199"/>
                <a:gd name="T1" fmla="*/ 27 h 183"/>
                <a:gd name="T2" fmla="*/ 199 w 199"/>
                <a:gd name="T3" fmla="*/ 34 h 183"/>
                <a:gd name="T4" fmla="*/ 197 w 199"/>
                <a:gd name="T5" fmla="*/ 38 h 183"/>
                <a:gd name="T6" fmla="*/ 196 w 199"/>
                <a:gd name="T7" fmla="*/ 44 h 183"/>
                <a:gd name="T8" fmla="*/ 182 w 199"/>
                <a:gd name="T9" fmla="*/ 59 h 183"/>
                <a:gd name="T10" fmla="*/ 178 w 199"/>
                <a:gd name="T11" fmla="*/ 70 h 183"/>
                <a:gd name="T12" fmla="*/ 176 w 199"/>
                <a:gd name="T13" fmla="*/ 81 h 183"/>
                <a:gd name="T14" fmla="*/ 172 w 199"/>
                <a:gd name="T15" fmla="*/ 85 h 183"/>
                <a:gd name="T16" fmla="*/ 169 w 199"/>
                <a:gd name="T17" fmla="*/ 99 h 183"/>
                <a:gd name="T18" fmla="*/ 160 w 199"/>
                <a:gd name="T19" fmla="*/ 106 h 183"/>
                <a:gd name="T20" fmla="*/ 157 w 199"/>
                <a:gd name="T21" fmla="*/ 116 h 183"/>
                <a:gd name="T22" fmla="*/ 153 w 199"/>
                <a:gd name="T23" fmla="*/ 123 h 183"/>
                <a:gd name="T24" fmla="*/ 152 w 199"/>
                <a:gd name="T25" fmla="*/ 131 h 183"/>
                <a:gd name="T26" fmla="*/ 141 w 199"/>
                <a:gd name="T27" fmla="*/ 138 h 183"/>
                <a:gd name="T28" fmla="*/ 131 w 199"/>
                <a:gd name="T29" fmla="*/ 130 h 183"/>
                <a:gd name="T30" fmla="*/ 125 w 199"/>
                <a:gd name="T31" fmla="*/ 130 h 183"/>
                <a:gd name="T32" fmla="*/ 115 w 199"/>
                <a:gd name="T33" fmla="*/ 142 h 183"/>
                <a:gd name="T34" fmla="*/ 110 w 199"/>
                <a:gd name="T35" fmla="*/ 142 h 183"/>
                <a:gd name="T36" fmla="*/ 102 w 199"/>
                <a:gd name="T37" fmla="*/ 159 h 183"/>
                <a:gd name="T38" fmla="*/ 98 w 199"/>
                <a:gd name="T39" fmla="*/ 173 h 183"/>
                <a:gd name="T40" fmla="*/ 80 w 199"/>
                <a:gd name="T41" fmla="*/ 180 h 183"/>
                <a:gd name="T42" fmla="*/ 74 w 199"/>
                <a:gd name="T43" fmla="*/ 179 h 183"/>
                <a:gd name="T44" fmla="*/ 68 w 199"/>
                <a:gd name="T45" fmla="*/ 183 h 183"/>
                <a:gd name="T46" fmla="*/ 54 w 199"/>
                <a:gd name="T47" fmla="*/ 183 h 183"/>
                <a:gd name="T48" fmla="*/ 45 w 199"/>
                <a:gd name="T49" fmla="*/ 171 h 183"/>
                <a:gd name="T50" fmla="*/ 39 w 199"/>
                <a:gd name="T51" fmla="*/ 157 h 183"/>
                <a:gd name="T52" fmla="*/ 28 w 199"/>
                <a:gd name="T53" fmla="*/ 145 h 183"/>
                <a:gd name="T54" fmla="*/ 15 w 199"/>
                <a:gd name="T55" fmla="*/ 145 h 183"/>
                <a:gd name="T56" fmla="*/ 0 w 199"/>
                <a:gd name="T57" fmla="*/ 145 h 183"/>
                <a:gd name="T58" fmla="*/ 2 w 199"/>
                <a:gd name="T59" fmla="*/ 114 h 183"/>
                <a:gd name="T60" fmla="*/ 1 w 199"/>
                <a:gd name="T61" fmla="*/ 102 h 183"/>
                <a:gd name="T62" fmla="*/ 4 w 199"/>
                <a:gd name="T63" fmla="*/ 90 h 183"/>
                <a:gd name="T64" fmla="*/ 9 w 199"/>
                <a:gd name="T65" fmla="*/ 85 h 183"/>
                <a:gd name="T66" fmla="*/ 17 w 199"/>
                <a:gd name="T67" fmla="*/ 73 h 183"/>
                <a:gd name="T68" fmla="*/ 16 w 199"/>
                <a:gd name="T69" fmla="*/ 67 h 183"/>
                <a:gd name="T70" fmla="*/ 19 w 199"/>
                <a:gd name="T71" fmla="*/ 60 h 183"/>
                <a:gd name="T72" fmla="*/ 15 w 199"/>
                <a:gd name="T73" fmla="*/ 48 h 183"/>
                <a:gd name="T74" fmla="*/ 16 w 199"/>
                <a:gd name="T75" fmla="*/ 42 h 183"/>
                <a:gd name="T76" fmla="*/ 16 w 199"/>
                <a:gd name="T77" fmla="*/ 25 h 183"/>
                <a:gd name="T78" fmla="*/ 22 w 199"/>
                <a:gd name="T79" fmla="*/ 17 h 183"/>
                <a:gd name="T80" fmla="*/ 24 w 199"/>
                <a:gd name="T81" fmla="*/ 7 h 183"/>
                <a:gd name="T82" fmla="*/ 28 w 199"/>
                <a:gd name="T83" fmla="*/ 2 h 183"/>
                <a:gd name="T84" fmla="*/ 46 w 199"/>
                <a:gd name="T85" fmla="*/ 0 h 183"/>
                <a:gd name="T86" fmla="*/ 62 w 199"/>
                <a:gd name="T87" fmla="*/ 8 h 183"/>
                <a:gd name="T88" fmla="*/ 69 w 199"/>
                <a:gd name="T89" fmla="*/ 14 h 183"/>
                <a:gd name="T90" fmla="*/ 77 w 199"/>
                <a:gd name="T91" fmla="*/ 15 h 183"/>
                <a:gd name="T92" fmla="*/ 85 w 199"/>
                <a:gd name="T93" fmla="*/ 10 h 183"/>
                <a:gd name="T94" fmla="*/ 105 w 199"/>
                <a:gd name="T95" fmla="*/ 20 h 183"/>
                <a:gd name="T96" fmla="*/ 114 w 199"/>
                <a:gd name="T97" fmla="*/ 19 h 183"/>
                <a:gd name="T98" fmla="*/ 124 w 199"/>
                <a:gd name="T99" fmla="*/ 11 h 183"/>
                <a:gd name="T100" fmla="*/ 133 w 199"/>
                <a:gd name="T101" fmla="*/ 12 h 183"/>
                <a:gd name="T102" fmla="*/ 139 w 199"/>
                <a:gd name="T103" fmla="*/ 10 h 183"/>
                <a:gd name="T104" fmla="*/ 148 w 199"/>
                <a:gd name="T105" fmla="*/ 10 h 183"/>
                <a:gd name="T106" fmla="*/ 160 w 199"/>
                <a:gd name="T107" fmla="*/ 16 h 183"/>
                <a:gd name="T108" fmla="*/ 173 w 199"/>
                <a:gd name="T109" fmla="*/ 5 h 183"/>
                <a:gd name="T110" fmla="*/ 177 w 199"/>
                <a:gd name="T111" fmla="*/ 6 h 183"/>
                <a:gd name="T112" fmla="*/ 189 w 199"/>
                <a:gd name="T113" fmla="*/ 27 h 183"/>
                <a:gd name="T114" fmla="*/ 192 w 199"/>
                <a:gd name="T115" fmla="*/ 27 h 183"/>
                <a:gd name="T116" fmla="*/ 192 w 199"/>
                <a:gd name="T117" fmla="*/ 2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183">
                  <a:moveTo>
                    <a:pt x="192" y="27"/>
                  </a:moveTo>
                  <a:lnTo>
                    <a:pt x="199" y="34"/>
                  </a:lnTo>
                  <a:lnTo>
                    <a:pt x="197" y="38"/>
                  </a:lnTo>
                  <a:lnTo>
                    <a:pt x="196" y="44"/>
                  </a:lnTo>
                  <a:lnTo>
                    <a:pt x="182" y="59"/>
                  </a:lnTo>
                  <a:lnTo>
                    <a:pt x="178" y="70"/>
                  </a:lnTo>
                  <a:lnTo>
                    <a:pt x="176" y="81"/>
                  </a:lnTo>
                  <a:lnTo>
                    <a:pt x="172" y="85"/>
                  </a:lnTo>
                  <a:lnTo>
                    <a:pt x="169" y="99"/>
                  </a:lnTo>
                  <a:lnTo>
                    <a:pt x="160" y="106"/>
                  </a:lnTo>
                  <a:lnTo>
                    <a:pt x="157" y="116"/>
                  </a:lnTo>
                  <a:lnTo>
                    <a:pt x="153" y="123"/>
                  </a:lnTo>
                  <a:lnTo>
                    <a:pt x="152" y="131"/>
                  </a:lnTo>
                  <a:lnTo>
                    <a:pt x="141" y="138"/>
                  </a:lnTo>
                  <a:lnTo>
                    <a:pt x="131" y="130"/>
                  </a:lnTo>
                  <a:lnTo>
                    <a:pt x="125" y="130"/>
                  </a:lnTo>
                  <a:lnTo>
                    <a:pt x="115" y="142"/>
                  </a:lnTo>
                  <a:lnTo>
                    <a:pt x="110" y="142"/>
                  </a:lnTo>
                  <a:lnTo>
                    <a:pt x="102" y="159"/>
                  </a:lnTo>
                  <a:lnTo>
                    <a:pt x="98" y="173"/>
                  </a:lnTo>
                  <a:lnTo>
                    <a:pt x="80" y="180"/>
                  </a:lnTo>
                  <a:lnTo>
                    <a:pt x="74" y="179"/>
                  </a:lnTo>
                  <a:lnTo>
                    <a:pt x="68" y="183"/>
                  </a:lnTo>
                  <a:lnTo>
                    <a:pt x="54" y="183"/>
                  </a:lnTo>
                  <a:lnTo>
                    <a:pt x="45" y="171"/>
                  </a:lnTo>
                  <a:lnTo>
                    <a:pt x="39" y="157"/>
                  </a:lnTo>
                  <a:lnTo>
                    <a:pt x="28" y="145"/>
                  </a:lnTo>
                  <a:lnTo>
                    <a:pt x="15" y="145"/>
                  </a:lnTo>
                  <a:lnTo>
                    <a:pt x="0" y="145"/>
                  </a:lnTo>
                  <a:lnTo>
                    <a:pt x="2" y="114"/>
                  </a:lnTo>
                  <a:lnTo>
                    <a:pt x="1" y="102"/>
                  </a:lnTo>
                  <a:lnTo>
                    <a:pt x="4" y="90"/>
                  </a:lnTo>
                  <a:lnTo>
                    <a:pt x="9" y="85"/>
                  </a:lnTo>
                  <a:lnTo>
                    <a:pt x="17" y="73"/>
                  </a:lnTo>
                  <a:lnTo>
                    <a:pt x="16" y="67"/>
                  </a:lnTo>
                  <a:lnTo>
                    <a:pt x="19" y="60"/>
                  </a:lnTo>
                  <a:lnTo>
                    <a:pt x="15" y="48"/>
                  </a:lnTo>
                  <a:lnTo>
                    <a:pt x="16" y="42"/>
                  </a:lnTo>
                  <a:lnTo>
                    <a:pt x="16" y="25"/>
                  </a:lnTo>
                  <a:lnTo>
                    <a:pt x="22" y="17"/>
                  </a:lnTo>
                  <a:lnTo>
                    <a:pt x="24" y="7"/>
                  </a:lnTo>
                  <a:lnTo>
                    <a:pt x="28" y="2"/>
                  </a:lnTo>
                  <a:lnTo>
                    <a:pt x="46" y="0"/>
                  </a:lnTo>
                  <a:lnTo>
                    <a:pt x="62" y="8"/>
                  </a:lnTo>
                  <a:lnTo>
                    <a:pt x="69" y="14"/>
                  </a:lnTo>
                  <a:lnTo>
                    <a:pt x="77" y="15"/>
                  </a:lnTo>
                  <a:lnTo>
                    <a:pt x="85" y="10"/>
                  </a:lnTo>
                  <a:lnTo>
                    <a:pt x="105" y="20"/>
                  </a:lnTo>
                  <a:lnTo>
                    <a:pt x="114" y="19"/>
                  </a:lnTo>
                  <a:lnTo>
                    <a:pt x="124" y="11"/>
                  </a:lnTo>
                  <a:lnTo>
                    <a:pt x="133" y="12"/>
                  </a:lnTo>
                  <a:lnTo>
                    <a:pt x="139" y="10"/>
                  </a:lnTo>
                  <a:lnTo>
                    <a:pt x="148" y="10"/>
                  </a:lnTo>
                  <a:lnTo>
                    <a:pt x="160" y="16"/>
                  </a:lnTo>
                  <a:lnTo>
                    <a:pt x="173" y="5"/>
                  </a:lnTo>
                  <a:lnTo>
                    <a:pt x="177" y="6"/>
                  </a:lnTo>
                  <a:lnTo>
                    <a:pt x="189" y="27"/>
                  </a:lnTo>
                  <a:lnTo>
                    <a:pt x="192" y="27"/>
                  </a:lnTo>
                  <a:lnTo>
                    <a:pt x="192" y="27"/>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27" name="Freeform 190">
              <a:extLst>
                <a:ext uri="{FF2B5EF4-FFF2-40B4-BE49-F238E27FC236}">
                  <a16:creationId xmlns:a16="http://schemas.microsoft.com/office/drawing/2014/main" id="{9B9ECD55-5AE4-5335-9AA3-70620AA2742F}"/>
                </a:ext>
              </a:extLst>
            </p:cNvPr>
            <p:cNvSpPr>
              <a:spLocks/>
            </p:cNvSpPr>
            <p:nvPr/>
          </p:nvSpPr>
          <p:spPr bwMode="auto">
            <a:xfrm>
              <a:off x="3608723" y="4366150"/>
              <a:ext cx="95852" cy="99074"/>
            </a:xfrm>
            <a:custGeom>
              <a:avLst/>
              <a:gdLst>
                <a:gd name="T0" fmla="*/ 24 w 31"/>
                <a:gd name="T1" fmla="*/ 0 h 34"/>
                <a:gd name="T2" fmla="*/ 31 w 31"/>
                <a:gd name="T3" fmla="*/ 11 h 34"/>
                <a:gd name="T4" fmla="*/ 30 w 31"/>
                <a:gd name="T5" fmla="*/ 22 h 34"/>
                <a:gd name="T6" fmla="*/ 25 w 31"/>
                <a:gd name="T7" fmla="*/ 25 h 34"/>
                <a:gd name="T8" fmla="*/ 16 w 31"/>
                <a:gd name="T9" fmla="*/ 24 h 34"/>
                <a:gd name="T10" fmla="*/ 11 w 31"/>
                <a:gd name="T11" fmla="*/ 34 h 34"/>
                <a:gd name="T12" fmla="*/ 0 w 31"/>
                <a:gd name="T13" fmla="*/ 33 h 34"/>
                <a:gd name="T14" fmla="*/ 2 w 31"/>
                <a:gd name="T15" fmla="*/ 22 h 34"/>
                <a:gd name="T16" fmla="*/ 5 w 31"/>
                <a:gd name="T17" fmla="*/ 21 h 34"/>
                <a:gd name="T18" fmla="*/ 5 w 31"/>
                <a:gd name="T19" fmla="*/ 10 h 34"/>
                <a:gd name="T20" fmla="*/ 10 w 31"/>
                <a:gd name="T21" fmla="*/ 5 h 34"/>
                <a:gd name="T22" fmla="*/ 14 w 31"/>
                <a:gd name="T23" fmla="*/ 6 h 34"/>
                <a:gd name="T24" fmla="*/ 24 w 31"/>
                <a:gd name="T25" fmla="*/ 0 h 34"/>
                <a:gd name="T26" fmla="*/ 24 w 31"/>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4">
                  <a:moveTo>
                    <a:pt x="24" y="0"/>
                  </a:moveTo>
                  <a:lnTo>
                    <a:pt x="31" y="11"/>
                  </a:lnTo>
                  <a:lnTo>
                    <a:pt x="30" y="22"/>
                  </a:lnTo>
                  <a:lnTo>
                    <a:pt x="25" y="25"/>
                  </a:lnTo>
                  <a:lnTo>
                    <a:pt x="16" y="24"/>
                  </a:lnTo>
                  <a:lnTo>
                    <a:pt x="11" y="34"/>
                  </a:lnTo>
                  <a:lnTo>
                    <a:pt x="0" y="33"/>
                  </a:lnTo>
                  <a:lnTo>
                    <a:pt x="2" y="22"/>
                  </a:lnTo>
                  <a:lnTo>
                    <a:pt x="5" y="21"/>
                  </a:lnTo>
                  <a:lnTo>
                    <a:pt x="5" y="10"/>
                  </a:lnTo>
                  <a:lnTo>
                    <a:pt x="10" y="5"/>
                  </a:lnTo>
                  <a:lnTo>
                    <a:pt x="14" y="6"/>
                  </a:lnTo>
                  <a:lnTo>
                    <a:pt x="24" y="0"/>
                  </a:lnTo>
                  <a:lnTo>
                    <a:pt x="24" y="0"/>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28" name="Freeform 191">
              <a:extLst>
                <a:ext uri="{FF2B5EF4-FFF2-40B4-BE49-F238E27FC236}">
                  <a16:creationId xmlns:a16="http://schemas.microsoft.com/office/drawing/2014/main" id="{AFC1B118-F149-CC32-10C2-DF56B7225ADF}"/>
                </a:ext>
              </a:extLst>
            </p:cNvPr>
            <p:cNvSpPr>
              <a:spLocks/>
            </p:cNvSpPr>
            <p:nvPr/>
          </p:nvSpPr>
          <p:spPr bwMode="auto">
            <a:xfrm>
              <a:off x="1234045" y="2772222"/>
              <a:ext cx="435973" cy="370069"/>
            </a:xfrm>
            <a:custGeom>
              <a:avLst/>
              <a:gdLst>
                <a:gd name="T0" fmla="*/ 141 w 141"/>
                <a:gd name="T1" fmla="*/ 0 h 127"/>
                <a:gd name="T2" fmla="*/ 140 w 141"/>
                <a:gd name="T3" fmla="*/ 1 h 127"/>
                <a:gd name="T4" fmla="*/ 140 w 141"/>
                <a:gd name="T5" fmla="*/ 5 h 127"/>
                <a:gd name="T6" fmla="*/ 140 w 141"/>
                <a:gd name="T7" fmla="*/ 34 h 127"/>
                <a:gd name="T8" fmla="*/ 86 w 141"/>
                <a:gd name="T9" fmla="*/ 32 h 127"/>
                <a:gd name="T10" fmla="*/ 86 w 141"/>
                <a:gd name="T11" fmla="*/ 81 h 127"/>
                <a:gd name="T12" fmla="*/ 70 w 141"/>
                <a:gd name="T13" fmla="*/ 83 h 127"/>
                <a:gd name="T14" fmla="*/ 66 w 141"/>
                <a:gd name="T15" fmla="*/ 92 h 127"/>
                <a:gd name="T16" fmla="*/ 69 w 141"/>
                <a:gd name="T17" fmla="*/ 121 h 127"/>
                <a:gd name="T18" fmla="*/ 4 w 141"/>
                <a:gd name="T19" fmla="*/ 121 h 127"/>
                <a:gd name="T20" fmla="*/ 0 w 141"/>
                <a:gd name="T21" fmla="*/ 127 h 127"/>
                <a:gd name="T22" fmla="*/ 1 w 141"/>
                <a:gd name="T23" fmla="*/ 118 h 127"/>
                <a:gd name="T24" fmla="*/ 2 w 141"/>
                <a:gd name="T25" fmla="*/ 118 h 127"/>
                <a:gd name="T26" fmla="*/ 39 w 141"/>
                <a:gd name="T27" fmla="*/ 117 h 127"/>
                <a:gd name="T28" fmla="*/ 40 w 141"/>
                <a:gd name="T29" fmla="*/ 110 h 127"/>
                <a:gd name="T30" fmla="*/ 48 w 141"/>
                <a:gd name="T31" fmla="*/ 101 h 127"/>
                <a:gd name="T32" fmla="*/ 54 w 141"/>
                <a:gd name="T33" fmla="*/ 75 h 127"/>
                <a:gd name="T34" fmla="*/ 77 w 141"/>
                <a:gd name="T35" fmla="*/ 55 h 127"/>
                <a:gd name="T36" fmla="*/ 85 w 141"/>
                <a:gd name="T37" fmla="*/ 31 h 127"/>
                <a:gd name="T38" fmla="*/ 91 w 141"/>
                <a:gd name="T39" fmla="*/ 30 h 127"/>
                <a:gd name="T40" fmla="*/ 96 w 141"/>
                <a:gd name="T41" fmla="*/ 15 h 127"/>
                <a:gd name="T42" fmla="*/ 110 w 141"/>
                <a:gd name="T43" fmla="*/ 12 h 127"/>
                <a:gd name="T44" fmla="*/ 116 w 141"/>
                <a:gd name="T45" fmla="*/ 15 h 127"/>
                <a:gd name="T46" fmla="*/ 123 w 141"/>
                <a:gd name="T47" fmla="*/ 15 h 127"/>
                <a:gd name="T48" fmla="*/ 128 w 141"/>
                <a:gd name="T49" fmla="*/ 11 h 127"/>
                <a:gd name="T50" fmla="*/ 138 w 141"/>
                <a:gd name="T51" fmla="*/ 10 h 127"/>
                <a:gd name="T52" fmla="*/ 138 w 141"/>
                <a:gd name="T53" fmla="*/ 0 h 127"/>
                <a:gd name="T54" fmla="*/ 141 w 141"/>
                <a:gd name="T55" fmla="*/ 0 h 127"/>
                <a:gd name="T56" fmla="*/ 141 w 141"/>
                <a:gd name="T5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127">
                  <a:moveTo>
                    <a:pt x="141" y="0"/>
                  </a:moveTo>
                  <a:lnTo>
                    <a:pt x="140" y="1"/>
                  </a:lnTo>
                  <a:lnTo>
                    <a:pt x="140" y="5"/>
                  </a:lnTo>
                  <a:lnTo>
                    <a:pt x="140" y="34"/>
                  </a:lnTo>
                  <a:lnTo>
                    <a:pt x="86" y="32"/>
                  </a:lnTo>
                  <a:lnTo>
                    <a:pt x="86" y="81"/>
                  </a:lnTo>
                  <a:lnTo>
                    <a:pt x="70" y="83"/>
                  </a:lnTo>
                  <a:lnTo>
                    <a:pt x="66" y="92"/>
                  </a:lnTo>
                  <a:lnTo>
                    <a:pt x="69" y="121"/>
                  </a:lnTo>
                  <a:lnTo>
                    <a:pt x="4" y="121"/>
                  </a:lnTo>
                  <a:lnTo>
                    <a:pt x="0" y="127"/>
                  </a:lnTo>
                  <a:lnTo>
                    <a:pt x="1" y="118"/>
                  </a:lnTo>
                  <a:lnTo>
                    <a:pt x="2" y="118"/>
                  </a:lnTo>
                  <a:lnTo>
                    <a:pt x="39" y="117"/>
                  </a:lnTo>
                  <a:lnTo>
                    <a:pt x="40" y="110"/>
                  </a:lnTo>
                  <a:lnTo>
                    <a:pt x="48" y="101"/>
                  </a:lnTo>
                  <a:lnTo>
                    <a:pt x="54" y="75"/>
                  </a:lnTo>
                  <a:lnTo>
                    <a:pt x="77" y="55"/>
                  </a:lnTo>
                  <a:lnTo>
                    <a:pt x="85" y="31"/>
                  </a:lnTo>
                  <a:lnTo>
                    <a:pt x="91" y="30"/>
                  </a:lnTo>
                  <a:lnTo>
                    <a:pt x="96" y="15"/>
                  </a:lnTo>
                  <a:lnTo>
                    <a:pt x="110" y="12"/>
                  </a:lnTo>
                  <a:lnTo>
                    <a:pt x="116" y="15"/>
                  </a:lnTo>
                  <a:lnTo>
                    <a:pt x="123" y="15"/>
                  </a:lnTo>
                  <a:lnTo>
                    <a:pt x="128" y="11"/>
                  </a:lnTo>
                  <a:lnTo>
                    <a:pt x="138" y="10"/>
                  </a:lnTo>
                  <a:lnTo>
                    <a:pt x="138" y="0"/>
                  </a:lnTo>
                  <a:lnTo>
                    <a:pt x="141" y="0"/>
                  </a:lnTo>
                  <a:lnTo>
                    <a:pt x="141" y="0"/>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29" name="Freeform 193">
              <a:extLst>
                <a:ext uri="{FF2B5EF4-FFF2-40B4-BE49-F238E27FC236}">
                  <a16:creationId xmlns:a16="http://schemas.microsoft.com/office/drawing/2014/main" id="{25779240-B990-5F26-737A-F52EAB9C96BD}"/>
                </a:ext>
              </a:extLst>
            </p:cNvPr>
            <p:cNvSpPr>
              <a:spLocks/>
            </p:cNvSpPr>
            <p:nvPr/>
          </p:nvSpPr>
          <p:spPr bwMode="auto">
            <a:xfrm>
              <a:off x="3234585" y="3084015"/>
              <a:ext cx="834846" cy="743056"/>
            </a:xfrm>
            <a:custGeom>
              <a:avLst/>
              <a:gdLst>
                <a:gd name="T0" fmla="*/ 238 w 270"/>
                <a:gd name="T1" fmla="*/ 161 h 255"/>
                <a:gd name="T2" fmla="*/ 223 w 270"/>
                <a:gd name="T3" fmla="*/ 189 h 255"/>
                <a:gd name="T4" fmla="*/ 214 w 270"/>
                <a:gd name="T5" fmla="*/ 211 h 255"/>
                <a:gd name="T6" fmla="*/ 202 w 270"/>
                <a:gd name="T7" fmla="*/ 237 h 255"/>
                <a:gd name="T8" fmla="*/ 200 w 270"/>
                <a:gd name="T9" fmla="*/ 239 h 255"/>
                <a:gd name="T10" fmla="*/ 197 w 270"/>
                <a:gd name="T11" fmla="*/ 222 h 255"/>
                <a:gd name="T12" fmla="*/ 186 w 270"/>
                <a:gd name="T13" fmla="*/ 202 h 255"/>
                <a:gd name="T14" fmla="*/ 180 w 270"/>
                <a:gd name="T15" fmla="*/ 186 h 255"/>
                <a:gd name="T16" fmla="*/ 169 w 270"/>
                <a:gd name="T17" fmla="*/ 191 h 255"/>
                <a:gd name="T18" fmla="*/ 175 w 270"/>
                <a:gd name="T19" fmla="*/ 208 h 255"/>
                <a:gd name="T20" fmla="*/ 158 w 270"/>
                <a:gd name="T21" fmla="*/ 232 h 255"/>
                <a:gd name="T22" fmla="*/ 135 w 270"/>
                <a:gd name="T23" fmla="*/ 223 h 255"/>
                <a:gd name="T24" fmla="*/ 128 w 270"/>
                <a:gd name="T25" fmla="*/ 233 h 255"/>
                <a:gd name="T26" fmla="*/ 119 w 270"/>
                <a:gd name="T27" fmla="*/ 240 h 255"/>
                <a:gd name="T28" fmla="*/ 100 w 270"/>
                <a:gd name="T29" fmla="*/ 237 h 255"/>
                <a:gd name="T30" fmla="*/ 82 w 270"/>
                <a:gd name="T31" fmla="*/ 239 h 255"/>
                <a:gd name="T32" fmla="*/ 69 w 270"/>
                <a:gd name="T33" fmla="*/ 226 h 255"/>
                <a:gd name="T34" fmla="*/ 53 w 270"/>
                <a:gd name="T35" fmla="*/ 224 h 255"/>
                <a:gd name="T36" fmla="*/ 45 w 270"/>
                <a:gd name="T37" fmla="*/ 249 h 255"/>
                <a:gd name="T38" fmla="*/ 34 w 270"/>
                <a:gd name="T39" fmla="*/ 255 h 255"/>
                <a:gd name="T40" fmla="*/ 27 w 270"/>
                <a:gd name="T41" fmla="*/ 248 h 255"/>
                <a:gd name="T42" fmla="*/ 28 w 270"/>
                <a:gd name="T43" fmla="*/ 235 h 255"/>
                <a:gd name="T44" fmla="*/ 18 w 270"/>
                <a:gd name="T45" fmla="*/ 215 h 255"/>
                <a:gd name="T46" fmla="*/ 16 w 270"/>
                <a:gd name="T47" fmla="*/ 202 h 255"/>
                <a:gd name="T48" fmla="*/ 9 w 270"/>
                <a:gd name="T49" fmla="*/ 185 h 255"/>
                <a:gd name="T50" fmla="*/ 0 w 270"/>
                <a:gd name="T51" fmla="*/ 180 h 255"/>
                <a:gd name="T52" fmla="*/ 6 w 270"/>
                <a:gd name="T53" fmla="*/ 165 h 255"/>
                <a:gd name="T54" fmla="*/ 9 w 270"/>
                <a:gd name="T55" fmla="*/ 151 h 255"/>
                <a:gd name="T56" fmla="*/ 9 w 270"/>
                <a:gd name="T57" fmla="*/ 135 h 255"/>
                <a:gd name="T58" fmla="*/ 31 w 270"/>
                <a:gd name="T59" fmla="*/ 122 h 255"/>
                <a:gd name="T60" fmla="*/ 28 w 270"/>
                <a:gd name="T61" fmla="*/ 39 h 255"/>
                <a:gd name="T62" fmla="*/ 45 w 270"/>
                <a:gd name="T63" fmla="*/ 0 h 255"/>
                <a:gd name="T64" fmla="*/ 175 w 270"/>
                <a:gd name="T65" fmla="*/ 0 h 255"/>
                <a:gd name="T66" fmla="*/ 246 w 270"/>
                <a:gd name="T67" fmla="*/ 20 h 255"/>
                <a:gd name="T68" fmla="*/ 246 w 270"/>
                <a:gd name="T69" fmla="*/ 43 h 255"/>
                <a:gd name="T70" fmla="*/ 260 w 270"/>
                <a:gd name="T71" fmla="*/ 70 h 255"/>
                <a:gd name="T72" fmla="*/ 262 w 270"/>
                <a:gd name="T73" fmla="*/ 88 h 255"/>
                <a:gd name="T74" fmla="*/ 245 w 270"/>
                <a:gd name="T75" fmla="*/ 97 h 255"/>
                <a:gd name="T76" fmla="*/ 238 w 270"/>
                <a:gd name="T77" fmla="*/ 137 h 255"/>
                <a:gd name="T78" fmla="*/ 240 w 270"/>
                <a:gd name="T79" fmla="*/ 14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0" h="255">
                  <a:moveTo>
                    <a:pt x="240" y="145"/>
                  </a:moveTo>
                  <a:lnTo>
                    <a:pt x="238" y="161"/>
                  </a:lnTo>
                  <a:lnTo>
                    <a:pt x="232" y="180"/>
                  </a:lnTo>
                  <a:lnTo>
                    <a:pt x="223" y="189"/>
                  </a:lnTo>
                  <a:lnTo>
                    <a:pt x="216" y="204"/>
                  </a:lnTo>
                  <a:lnTo>
                    <a:pt x="214" y="211"/>
                  </a:lnTo>
                  <a:lnTo>
                    <a:pt x="206" y="217"/>
                  </a:lnTo>
                  <a:lnTo>
                    <a:pt x="202" y="237"/>
                  </a:lnTo>
                  <a:lnTo>
                    <a:pt x="202" y="239"/>
                  </a:lnTo>
                  <a:lnTo>
                    <a:pt x="200" y="239"/>
                  </a:lnTo>
                  <a:lnTo>
                    <a:pt x="200" y="229"/>
                  </a:lnTo>
                  <a:lnTo>
                    <a:pt x="197" y="222"/>
                  </a:lnTo>
                  <a:lnTo>
                    <a:pt x="189" y="215"/>
                  </a:lnTo>
                  <a:lnTo>
                    <a:pt x="186" y="202"/>
                  </a:lnTo>
                  <a:lnTo>
                    <a:pt x="189" y="187"/>
                  </a:lnTo>
                  <a:lnTo>
                    <a:pt x="180" y="186"/>
                  </a:lnTo>
                  <a:lnTo>
                    <a:pt x="180" y="190"/>
                  </a:lnTo>
                  <a:lnTo>
                    <a:pt x="169" y="191"/>
                  </a:lnTo>
                  <a:lnTo>
                    <a:pt x="174" y="197"/>
                  </a:lnTo>
                  <a:lnTo>
                    <a:pt x="175" y="208"/>
                  </a:lnTo>
                  <a:lnTo>
                    <a:pt x="166" y="219"/>
                  </a:lnTo>
                  <a:lnTo>
                    <a:pt x="158" y="232"/>
                  </a:lnTo>
                  <a:lnTo>
                    <a:pt x="150" y="234"/>
                  </a:lnTo>
                  <a:lnTo>
                    <a:pt x="135" y="223"/>
                  </a:lnTo>
                  <a:lnTo>
                    <a:pt x="129" y="227"/>
                  </a:lnTo>
                  <a:lnTo>
                    <a:pt x="128" y="233"/>
                  </a:lnTo>
                  <a:lnTo>
                    <a:pt x="119" y="237"/>
                  </a:lnTo>
                  <a:lnTo>
                    <a:pt x="119" y="240"/>
                  </a:lnTo>
                  <a:lnTo>
                    <a:pt x="102" y="240"/>
                  </a:lnTo>
                  <a:lnTo>
                    <a:pt x="100" y="237"/>
                  </a:lnTo>
                  <a:lnTo>
                    <a:pt x="88" y="236"/>
                  </a:lnTo>
                  <a:lnTo>
                    <a:pt x="82" y="239"/>
                  </a:lnTo>
                  <a:lnTo>
                    <a:pt x="77" y="237"/>
                  </a:lnTo>
                  <a:lnTo>
                    <a:pt x="69" y="226"/>
                  </a:lnTo>
                  <a:lnTo>
                    <a:pt x="66" y="221"/>
                  </a:lnTo>
                  <a:lnTo>
                    <a:pt x="53" y="224"/>
                  </a:lnTo>
                  <a:lnTo>
                    <a:pt x="49" y="232"/>
                  </a:lnTo>
                  <a:lnTo>
                    <a:pt x="45" y="249"/>
                  </a:lnTo>
                  <a:lnTo>
                    <a:pt x="39" y="253"/>
                  </a:lnTo>
                  <a:lnTo>
                    <a:pt x="34" y="255"/>
                  </a:lnTo>
                  <a:lnTo>
                    <a:pt x="32" y="254"/>
                  </a:lnTo>
                  <a:lnTo>
                    <a:pt x="27" y="248"/>
                  </a:lnTo>
                  <a:lnTo>
                    <a:pt x="26" y="242"/>
                  </a:lnTo>
                  <a:lnTo>
                    <a:pt x="28" y="235"/>
                  </a:lnTo>
                  <a:lnTo>
                    <a:pt x="28" y="227"/>
                  </a:lnTo>
                  <a:lnTo>
                    <a:pt x="18" y="215"/>
                  </a:lnTo>
                  <a:lnTo>
                    <a:pt x="16" y="207"/>
                  </a:lnTo>
                  <a:lnTo>
                    <a:pt x="16" y="202"/>
                  </a:lnTo>
                  <a:lnTo>
                    <a:pt x="10" y="197"/>
                  </a:lnTo>
                  <a:lnTo>
                    <a:pt x="9" y="185"/>
                  </a:lnTo>
                  <a:lnTo>
                    <a:pt x="6" y="178"/>
                  </a:lnTo>
                  <a:lnTo>
                    <a:pt x="0" y="180"/>
                  </a:lnTo>
                  <a:lnTo>
                    <a:pt x="2" y="172"/>
                  </a:lnTo>
                  <a:lnTo>
                    <a:pt x="6" y="165"/>
                  </a:lnTo>
                  <a:lnTo>
                    <a:pt x="3" y="157"/>
                  </a:lnTo>
                  <a:lnTo>
                    <a:pt x="9" y="151"/>
                  </a:lnTo>
                  <a:lnTo>
                    <a:pt x="6" y="146"/>
                  </a:lnTo>
                  <a:lnTo>
                    <a:pt x="9" y="135"/>
                  </a:lnTo>
                  <a:lnTo>
                    <a:pt x="17" y="120"/>
                  </a:lnTo>
                  <a:lnTo>
                    <a:pt x="31" y="122"/>
                  </a:lnTo>
                  <a:lnTo>
                    <a:pt x="28" y="46"/>
                  </a:lnTo>
                  <a:lnTo>
                    <a:pt x="28" y="39"/>
                  </a:lnTo>
                  <a:lnTo>
                    <a:pt x="46" y="39"/>
                  </a:lnTo>
                  <a:lnTo>
                    <a:pt x="45" y="0"/>
                  </a:lnTo>
                  <a:lnTo>
                    <a:pt x="112" y="0"/>
                  </a:lnTo>
                  <a:lnTo>
                    <a:pt x="175" y="0"/>
                  </a:lnTo>
                  <a:lnTo>
                    <a:pt x="240" y="0"/>
                  </a:lnTo>
                  <a:lnTo>
                    <a:pt x="246" y="20"/>
                  </a:lnTo>
                  <a:lnTo>
                    <a:pt x="243" y="23"/>
                  </a:lnTo>
                  <a:lnTo>
                    <a:pt x="246" y="43"/>
                  </a:lnTo>
                  <a:lnTo>
                    <a:pt x="254" y="65"/>
                  </a:lnTo>
                  <a:lnTo>
                    <a:pt x="260" y="70"/>
                  </a:lnTo>
                  <a:lnTo>
                    <a:pt x="270" y="77"/>
                  </a:lnTo>
                  <a:lnTo>
                    <a:pt x="262" y="88"/>
                  </a:lnTo>
                  <a:lnTo>
                    <a:pt x="250" y="91"/>
                  </a:lnTo>
                  <a:lnTo>
                    <a:pt x="245" y="97"/>
                  </a:lnTo>
                  <a:lnTo>
                    <a:pt x="244" y="109"/>
                  </a:lnTo>
                  <a:lnTo>
                    <a:pt x="238" y="137"/>
                  </a:lnTo>
                  <a:lnTo>
                    <a:pt x="240" y="145"/>
                  </a:lnTo>
                  <a:lnTo>
                    <a:pt x="240" y="145"/>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30" name="Freeform 194">
              <a:extLst>
                <a:ext uri="{FF2B5EF4-FFF2-40B4-BE49-F238E27FC236}">
                  <a16:creationId xmlns:a16="http://schemas.microsoft.com/office/drawing/2014/main" id="{95650086-46E1-4106-60A5-104ACF41A754}"/>
                </a:ext>
              </a:extLst>
            </p:cNvPr>
            <p:cNvSpPr>
              <a:spLocks/>
            </p:cNvSpPr>
            <p:nvPr/>
          </p:nvSpPr>
          <p:spPr bwMode="auto">
            <a:xfrm>
              <a:off x="3339715" y="3626007"/>
              <a:ext cx="593670" cy="483716"/>
            </a:xfrm>
            <a:custGeom>
              <a:avLst/>
              <a:gdLst>
                <a:gd name="T0" fmla="*/ 169 w 192"/>
                <a:gd name="T1" fmla="*/ 68 h 166"/>
                <a:gd name="T2" fmla="*/ 157 w 192"/>
                <a:gd name="T3" fmla="*/ 74 h 166"/>
                <a:gd name="T4" fmla="*/ 162 w 192"/>
                <a:gd name="T5" fmla="*/ 86 h 166"/>
                <a:gd name="T6" fmla="*/ 174 w 192"/>
                <a:gd name="T7" fmla="*/ 103 h 166"/>
                <a:gd name="T8" fmla="*/ 192 w 192"/>
                <a:gd name="T9" fmla="*/ 128 h 166"/>
                <a:gd name="T10" fmla="*/ 171 w 192"/>
                <a:gd name="T11" fmla="*/ 152 h 166"/>
                <a:gd name="T12" fmla="*/ 149 w 192"/>
                <a:gd name="T13" fmla="*/ 161 h 166"/>
                <a:gd name="T14" fmla="*/ 125 w 192"/>
                <a:gd name="T15" fmla="*/ 161 h 166"/>
                <a:gd name="T16" fmla="*/ 103 w 192"/>
                <a:gd name="T17" fmla="*/ 154 h 166"/>
                <a:gd name="T18" fmla="*/ 89 w 192"/>
                <a:gd name="T19" fmla="*/ 149 h 166"/>
                <a:gd name="T20" fmla="*/ 78 w 192"/>
                <a:gd name="T21" fmla="*/ 151 h 166"/>
                <a:gd name="T22" fmla="*/ 59 w 192"/>
                <a:gd name="T23" fmla="*/ 134 h 166"/>
                <a:gd name="T24" fmla="*/ 43 w 192"/>
                <a:gd name="T25" fmla="*/ 119 h 166"/>
                <a:gd name="T26" fmla="*/ 32 w 192"/>
                <a:gd name="T27" fmla="*/ 100 h 166"/>
                <a:gd name="T28" fmla="*/ 21 w 192"/>
                <a:gd name="T29" fmla="*/ 84 h 166"/>
                <a:gd name="T30" fmla="*/ 0 w 192"/>
                <a:gd name="T31" fmla="*/ 69 h 166"/>
                <a:gd name="T32" fmla="*/ 11 w 192"/>
                <a:gd name="T33" fmla="*/ 63 h 166"/>
                <a:gd name="T34" fmla="*/ 19 w 192"/>
                <a:gd name="T35" fmla="*/ 38 h 166"/>
                <a:gd name="T36" fmla="*/ 35 w 192"/>
                <a:gd name="T37" fmla="*/ 40 h 166"/>
                <a:gd name="T38" fmla="*/ 48 w 192"/>
                <a:gd name="T39" fmla="*/ 53 h 166"/>
                <a:gd name="T40" fmla="*/ 66 w 192"/>
                <a:gd name="T41" fmla="*/ 51 h 166"/>
                <a:gd name="T42" fmla="*/ 85 w 192"/>
                <a:gd name="T43" fmla="*/ 54 h 166"/>
                <a:gd name="T44" fmla="*/ 94 w 192"/>
                <a:gd name="T45" fmla="*/ 47 h 166"/>
                <a:gd name="T46" fmla="*/ 101 w 192"/>
                <a:gd name="T47" fmla="*/ 37 h 166"/>
                <a:gd name="T48" fmla="*/ 124 w 192"/>
                <a:gd name="T49" fmla="*/ 46 h 166"/>
                <a:gd name="T50" fmla="*/ 141 w 192"/>
                <a:gd name="T51" fmla="*/ 22 h 166"/>
                <a:gd name="T52" fmla="*/ 135 w 192"/>
                <a:gd name="T53" fmla="*/ 5 h 166"/>
                <a:gd name="T54" fmla="*/ 146 w 192"/>
                <a:gd name="T55" fmla="*/ 0 h 166"/>
                <a:gd name="T56" fmla="*/ 152 w 192"/>
                <a:gd name="T57" fmla="*/ 16 h 166"/>
                <a:gd name="T58" fmla="*/ 163 w 192"/>
                <a:gd name="T59" fmla="*/ 36 h 166"/>
                <a:gd name="T60" fmla="*/ 166 w 192"/>
                <a:gd name="T61" fmla="*/ 53 h 166"/>
                <a:gd name="T62" fmla="*/ 168 w 192"/>
                <a:gd name="T63" fmla="*/ 5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66">
                  <a:moveTo>
                    <a:pt x="168" y="53"/>
                  </a:moveTo>
                  <a:lnTo>
                    <a:pt x="169" y="68"/>
                  </a:lnTo>
                  <a:lnTo>
                    <a:pt x="166" y="74"/>
                  </a:lnTo>
                  <a:lnTo>
                    <a:pt x="157" y="74"/>
                  </a:lnTo>
                  <a:lnTo>
                    <a:pt x="152" y="85"/>
                  </a:lnTo>
                  <a:lnTo>
                    <a:pt x="162" y="86"/>
                  </a:lnTo>
                  <a:lnTo>
                    <a:pt x="171" y="96"/>
                  </a:lnTo>
                  <a:lnTo>
                    <a:pt x="174" y="103"/>
                  </a:lnTo>
                  <a:lnTo>
                    <a:pt x="182" y="108"/>
                  </a:lnTo>
                  <a:lnTo>
                    <a:pt x="192" y="128"/>
                  </a:lnTo>
                  <a:lnTo>
                    <a:pt x="181" y="141"/>
                  </a:lnTo>
                  <a:lnTo>
                    <a:pt x="171" y="152"/>
                  </a:lnTo>
                  <a:lnTo>
                    <a:pt x="160" y="161"/>
                  </a:lnTo>
                  <a:lnTo>
                    <a:pt x="149" y="161"/>
                  </a:lnTo>
                  <a:lnTo>
                    <a:pt x="135" y="165"/>
                  </a:lnTo>
                  <a:lnTo>
                    <a:pt x="125" y="161"/>
                  </a:lnTo>
                  <a:lnTo>
                    <a:pt x="118" y="166"/>
                  </a:lnTo>
                  <a:lnTo>
                    <a:pt x="103" y="154"/>
                  </a:lnTo>
                  <a:lnTo>
                    <a:pt x="98" y="145"/>
                  </a:lnTo>
                  <a:lnTo>
                    <a:pt x="89" y="149"/>
                  </a:lnTo>
                  <a:lnTo>
                    <a:pt x="82" y="148"/>
                  </a:lnTo>
                  <a:lnTo>
                    <a:pt x="78" y="151"/>
                  </a:lnTo>
                  <a:lnTo>
                    <a:pt x="69" y="149"/>
                  </a:lnTo>
                  <a:lnTo>
                    <a:pt x="59" y="134"/>
                  </a:lnTo>
                  <a:lnTo>
                    <a:pt x="57" y="128"/>
                  </a:lnTo>
                  <a:lnTo>
                    <a:pt x="43" y="119"/>
                  </a:lnTo>
                  <a:lnTo>
                    <a:pt x="40" y="108"/>
                  </a:lnTo>
                  <a:lnTo>
                    <a:pt x="32" y="100"/>
                  </a:lnTo>
                  <a:lnTo>
                    <a:pt x="21" y="91"/>
                  </a:lnTo>
                  <a:lnTo>
                    <a:pt x="21" y="84"/>
                  </a:lnTo>
                  <a:lnTo>
                    <a:pt x="12" y="76"/>
                  </a:lnTo>
                  <a:lnTo>
                    <a:pt x="0" y="69"/>
                  </a:lnTo>
                  <a:lnTo>
                    <a:pt x="5" y="67"/>
                  </a:lnTo>
                  <a:lnTo>
                    <a:pt x="11" y="63"/>
                  </a:lnTo>
                  <a:lnTo>
                    <a:pt x="15" y="46"/>
                  </a:lnTo>
                  <a:lnTo>
                    <a:pt x="19" y="38"/>
                  </a:lnTo>
                  <a:lnTo>
                    <a:pt x="32" y="35"/>
                  </a:lnTo>
                  <a:lnTo>
                    <a:pt x="35" y="40"/>
                  </a:lnTo>
                  <a:lnTo>
                    <a:pt x="43" y="51"/>
                  </a:lnTo>
                  <a:lnTo>
                    <a:pt x="48" y="53"/>
                  </a:lnTo>
                  <a:lnTo>
                    <a:pt x="54" y="50"/>
                  </a:lnTo>
                  <a:lnTo>
                    <a:pt x="66" y="51"/>
                  </a:lnTo>
                  <a:lnTo>
                    <a:pt x="68" y="54"/>
                  </a:lnTo>
                  <a:lnTo>
                    <a:pt x="85" y="54"/>
                  </a:lnTo>
                  <a:lnTo>
                    <a:pt x="85" y="51"/>
                  </a:lnTo>
                  <a:lnTo>
                    <a:pt x="94" y="47"/>
                  </a:lnTo>
                  <a:lnTo>
                    <a:pt x="95" y="41"/>
                  </a:lnTo>
                  <a:lnTo>
                    <a:pt x="101" y="37"/>
                  </a:lnTo>
                  <a:lnTo>
                    <a:pt x="116" y="48"/>
                  </a:lnTo>
                  <a:lnTo>
                    <a:pt x="124" y="46"/>
                  </a:lnTo>
                  <a:lnTo>
                    <a:pt x="132" y="33"/>
                  </a:lnTo>
                  <a:lnTo>
                    <a:pt x="141" y="22"/>
                  </a:lnTo>
                  <a:lnTo>
                    <a:pt x="140" y="11"/>
                  </a:lnTo>
                  <a:lnTo>
                    <a:pt x="135" y="5"/>
                  </a:lnTo>
                  <a:lnTo>
                    <a:pt x="146" y="4"/>
                  </a:lnTo>
                  <a:lnTo>
                    <a:pt x="146" y="0"/>
                  </a:lnTo>
                  <a:lnTo>
                    <a:pt x="155" y="1"/>
                  </a:lnTo>
                  <a:lnTo>
                    <a:pt x="152" y="16"/>
                  </a:lnTo>
                  <a:lnTo>
                    <a:pt x="155" y="29"/>
                  </a:lnTo>
                  <a:lnTo>
                    <a:pt x="163" y="36"/>
                  </a:lnTo>
                  <a:lnTo>
                    <a:pt x="166" y="43"/>
                  </a:lnTo>
                  <a:lnTo>
                    <a:pt x="166" y="53"/>
                  </a:lnTo>
                  <a:lnTo>
                    <a:pt x="168" y="53"/>
                  </a:lnTo>
                  <a:lnTo>
                    <a:pt x="168" y="53"/>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31" name="Freeform 195">
              <a:extLst>
                <a:ext uri="{FF2B5EF4-FFF2-40B4-BE49-F238E27FC236}">
                  <a16:creationId xmlns:a16="http://schemas.microsoft.com/office/drawing/2014/main" id="{408A4F8A-0A71-9969-3819-FB60D9C4884C}"/>
                </a:ext>
              </a:extLst>
            </p:cNvPr>
            <p:cNvSpPr>
              <a:spLocks/>
            </p:cNvSpPr>
            <p:nvPr/>
          </p:nvSpPr>
          <p:spPr bwMode="auto">
            <a:xfrm>
              <a:off x="1200034" y="3384151"/>
              <a:ext cx="312293" cy="236030"/>
            </a:xfrm>
            <a:custGeom>
              <a:avLst/>
              <a:gdLst>
                <a:gd name="T0" fmla="*/ 90 w 101"/>
                <a:gd name="T1" fmla="*/ 38 h 81"/>
                <a:gd name="T2" fmla="*/ 91 w 101"/>
                <a:gd name="T3" fmla="*/ 50 h 81"/>
                <a:gd name="T4" fmla="*/ 94 w 101"/>
                <a:gd name="T5" fmla="*/ 61 h 81"/>
                <a:gd name="T6" fmla="*/ 100 w 101"/>
                <a:gd name="T7" fmla="*/ 66 h 81"/>
                <a:gd name="T8" fmla="*/ 101 w 101"/>
                <a:gd name="T9" fmla="*/ 74 h 81"/>
                <a:gd name="T10" fmla="*/ 100 w 101"/>
                <a:gd name="T11" fmla="*/ 79 h 81"/>
                <a:gd name="T12" fmla="*/ 98 w 101"/>
                <a:gd name="T13" fmla="*/ 80 h 81"/>
                <a:gd name="T14" fmla="*/ 88 w 101"/>
                <a:gd name="T15" fmla="*/ 79 h 81"/>
                <a:gd name="T16" fmla="*/ 88 w 101"/>
                <a:gd name="T17" fmla="*/ 81 h 81"/>
                <a:gd name="T18" fmla="*/ 84 w 101"/>
                <a:gd name="T19" fmla="*/ 81 h 81"/>
                <a:gd name="T20" fmla="*/ 72 w 101"/>
                <a:gd name="T21" fmla="*/ 77 h 81"/>
                <a:gd name="T22" fmla="*/ 64 w 101"/>
                <a:gd name="T23" fmla="*/ 77 h 81"/>
                <a:gd name="T24" fmla="*/ 33 w 101"/>
                <a:gd name="T25" fmla="*/ 76 h 81"/>
                <a:gd name="T26" fmla="*/ 28 w 101"/>
                <a:gd name="T27" fmla="*/ 78 h 81"/>
                <a:gd name="T28" fmla="*/ 23 w 101"/>
                <a:gd name="T29" fmla="*/ 77 h 81"/>
                <a:gd name="T30" fmla="*/ 14 w 101"/>
                <a:gd name="T31" fmla="*/ 80 h 81"/>
                <a:gd name="T32" fmla="*/ 11 w 101"/>
                <a:gd name="T33" fmla="*/ 66 h 81"/>
                <a:gd name="T34" fmla="*/ 27 w 101"/>
                <a:gd name="T35" fmla="*/ 66 h 81"/>
                <a:gd name="T36" fmla="*/ 31 w 101"/>
                <a:gd name="T37" fmla="*/ 63 h 81"/>
                <a:gd name="T38" fmla="*/ 34 w 101"/>
                <a:gd name="T39" fmla="*/ 63 h 81"/>
                <a:gd name="T40" fmla="*/ 40 w 101"/>
                <a:gd name="T41" fmla="*/ 59 h 81"/>
                <a:gd name="T42" fmla="*/ 47 w 101"/>
                <a:gd name="T43" fmla="*/ 63 h 81"/>
                <a:gd name="T44" fmla="*/ 54 w 101"/>
                <a:gd name="T45" fmla="*/ 63 h 81"/>
                <a:gd name="T46" fmla="*/ 62 w 101"/>
                <a:gd name="T47" fmla="*/ 59 h 81"/>
                <a:gd name="T48" fmla="*/ 59 w 101"/>
                <a:gd name="T49" fmla="*/ 54 h 81"/>
                <a:gd name="T50" fmla="*/ 53 w 101"/>
                <a:gd name="T51" fmla="*/ 57 h 81"/>
                <a:gd name="T52" fmla="*/ 48 w 101"/>
                <a:gd name="T53" fmla="*/ 57 h 81"/>
                <a:gd name="T54" fmla="*/ 41 w 101"/>
                <a:gd name="T55" fmla="*/ 52 h 81"/>
                <a:gd name="T56" fmla="*/ 36 w 101"/>
                <a:gd name="T57" fmla="*/ 52 h 81"/>
                <a:gd name="T58" fmla="*/ 32 w 101"/>
                <a:gd name="T59" fmla="*/ 57 h 81"/>
                <a:gd name="T60" fmla="*/ 14 w 101"/>
                <a:gd name="T61" fmla="*/ 57 h 81"/>
                <a:gd name="T62" fmla="*/ 7 w 101"/>
                <a:gd name="T63" fmla="*/ 42 h 81"/>
                <a:gd name="T64" fmla="*/ 0 w 101"/>
                <a:gd name="T65" fmla="*/ 36 h 81"/>
                <a:gd name="T66" fmla="*/ 7 w 101"/>
                <a:gd name="T67" fmla="*/ 32 h 81"/>
                <a:gd name="T68" fmla="*/ 15 w 101"/>
                <a:gd name="T69" fmla="*/ 19 h 81"/>
                <a:gd name="T70" fmla="*/ 19 w 101"/>
                <a:gd name="T71" fmla="*/ 9 h 81"/>
                <a:gd name="T72" fmla="*/ 25 w 101"/>
                <a:gd name="T73" fmla="*/ 3 h 81"/>
                <a:gd name="T74" fmla="*/ 33 w 101"/>
                <a:gd name="T75" fmla="*/ 5 h 81"/>
                <a:gd name="T76" fmla="*/ 41 w 101"/>
                <a:gd name="T77" fmla="*/ 0 h 81"/>
                <a:gd name="T78" fmla="*/ 51 w 101"/>
                <a:gd name="T79" fmla="*/ 0 h 81"/>
                <a:gd name="T80" fmla="*/ 59 w 101"/>
                <a:gd name="T81" fmla="*/ 5 h 81"/>
                <a:gd name="T82" fmla="*/ 69 w 101"/>
                <a:gd name="T83" fmla="*/ 11 h 81"/>
                <a:gd name="T84" fmla="*/ 80 w 101"/>
                <a:gd name="T85" fmla="*/ 25 h 81"/>
                <a:gd name="T86" fmla="*/ 90 w 101"/>
                <a:gd name="T87" fmla="*/ 38 h 81"/>
                <a:gd name="T88" fmla="*/ 90 w 101"/>
                <a:gd name="T89" fmla="*/ 3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 h="81">
                  <a:moveTo>
                    <a:pt x="90" y="38"/>
                  </a:moveTo>
                  <a:lnTo>
                    <a:pt x="91" y="50"/>
                  </a:lnTo>
                  <a:lnTo>
                    <a:pt x="94" y="61"/>
                  </a:lnTo>
                  <a:lnTo>
                    <a:pt x="100" y="66"/>
                  </a:lnTo>
                  <a:lnTo>
                    <a:pt x="101" y="74"/>
                  </a:lnTo>
                  <a:lnTo>
                    <a:pt x="100" y="79"/>
                  </a:lnTo>
                  <a:lnTo>
                    <a:pt x="98" y="80"/>
                  </a:lnTo>
                  <a:lnTo>
                    <a:pt x="88" y="79"/>
                  </a:lnTo>
                  <a:lnTo>
                    <a:pt x="88" y="81"/>
                  </a:lnTo>
                  <a:lnTo>
                    <a:pt x="84" y="81"/>
                  </a:lnTo>
                  <a:lnTo>
                    <a:pt x="72" y="77"/>
                  </a:lnTo>
                  <a:lnTo>
                    <a:pt x="64" y="77"/>
                  </a:lnTo>
                  <a:lnTo>
                    <a:pt x="33" y="76"/>
                  </a:lnTo>
                  <a:lnTo>
                    <a:pt x="28" y="78"/>
                  </a:lnTo>
                  <a:lnTo>
                    <a:pt x="23" y="77"/>
                  </a:lnTo>
                  <a:lnTo>
                    <a:pt x="14" y="80"/>
                  </a:lnTo>
                  <a:lnTo>
                    <a:pt x="11" y="66"/>
                  </a:lnTo>
                  <a:lnTo>
                    <a:pt x="27" y="66"/>
                  </a:lnTo>
                  <a:lnTo>
                    <a:pt x="31" y="63"/>
                  </a:lnTo>
                  <a:lnTo>
                    <a:pt x="34" y="63"/>
                  </a:lnTo>
                  <a:lnTo>
                    <a:pt x="40" y="59"/>
                  </a:lnTo>
                  <a:lnTo>
                    <a:pt x="47" y="63"/>
                  </a:lnTo>
                  <a:lnTo>
                    <a:pt x="54" y="63"/>
                  </a:lnTo>
                  <a:lnTo>
                    <a:pt x="62" y="59"/>
                  </a:lnTo>
                  <a:lnTo>
                    <a:pt x="59" y="54"/>
                  </a:lnTo>
                  <a:lnTo>
                    <a:pt x="53" y="57"/>
                  </a:lnTo>
                  <a:lnTo>
                    <a:pt x="48" y="57"/>
                  </a:lnTo>
                  <a:lnTo>
                    <a:pt x="41" y="52"/>
                  </a:lnTo>
                  <a:lnTo>
                    <a:pt x="36" y="52"/>
                  </a:lnTo>
                  <a:lnTo>
                    <a:pt x="32" y="57"/>
                  </a:lnTo>
                  <a:lnTo>
                    <a:pt x="14" y="57"/>
                  </a:lnTo>
                  <a:lnTo>
                    <a:pt x="7" y="42"/>
                  </a:lnTo>
                  <a:lnTo>
                    <a:pt x="0" y="36"/>
                  </a:lnTo>
                  <a:lnTo>
                    <a:pt x="7" y="32"/>
                  </a:lnTo>
                  <a:lnTo>
                    <a:pt x="15" y="19"/>
                  </a:lnTo>
                  <a:lnTo>
                    <a:pt x="19" y="9"/>
                  </a:lnTo>
                  <a:lnTo>
                    <a:pt x="25" y="3"/>
                  </a:lnTo>
                  <a:lnTo>
                    <a:pt x="33" y="5"/>
                  </a:lnTo>
                  <a:lnTo>
                    <a:pt x="41" y="0"/>
                  </a:lnTo>
                  <a:lnTo>
                    <a:pt x="51" y="0"/>
                  </a:lnTo>
                  <a:lnTo>
                    <a:pt x="59" y="5"/>
                  </a:lnTo>
                  <a:lnTo>
                    <a:pt x="69" y="11"/>
                  </a:lnTo>
                  <a:lnTo>
                    <a:pt x="80" y="25"/>
                  </a:lnTo>
                  <a:lnTo>
                    <a:pt x="90" y="38"/>
                  </a:lnTo>
                  <a:lnTo>
                    <a:pt x="90" y="38"/>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32" name="Freeform 196">
              <a:extLst>
                <a:ext uri="{FF2B5EF4-FFF2-40B4-BE49-F238E27FC236}">
                  <a16:creationId xmlns:a16="http://schemas.microsoft.com/office/drawing/2014/main" id="{0907198E-760E-78B9-BCC4-498681029A9D}"/>
                </a:ext>
              </a:extLst>
            </p:cNvPr>
            <p:cNvSpPr>
              <a:spLocks/>
            </p:cNvSpPr>
            <p:nvPr/>
          </p:nvSpPr>
          <p:spPr bwMode="auto">
            <a:xfrm>
              <a:off x="1419568" y="3748393"/>
              <a:ext cx="154603" cy="180664"/>
            </a:xfrm>
            <a:custGeom>
              <a:avLst/>
              <a:gdLst>
                <a:gd name="T0" fmla="*/ 50 w 50"/>
                <a:gd name="T1" fmla="*/ 32 h 62"/>
                <a:gd name="T2" fmla="*/ 43 w 50"/>
                <a:gd name="T3" fmla="*/ 40 h 62"/>
                <a:gd name="T4" fmla="*/ 34 w 50"/>
                <a:gd name="T5" fmla="*/ 50 h 62"/>
                <a:gd name="T6" fmla="*/ 34 w 50"/>
                <a:gd name="T7" fmla="*/ 56 h 62"/>
                <a:gd name="T8" fmla="*/ 29 w 50"/>
                <a:gd name="T9" fmla="*/ 62 h 62"/>
                <a:gd name="T10" fmla="*/ 25 w 50"/>
                <a:gd name="T11" fmla="*/ 60 h 62"/>
                <a:gd name="T12" fmla="*/ 13 w 50"/>
                <a:gd name="T13" fmla="*/ 53 h 62"/>
                <a:gd name="T14" fmla="*/ 4 w 50"/>
                <a:gd name="T15" fmla="*/ 43 h 62"/>
                <a:gd name="T16" fmla="*/ 2 w 50"/>
                <a:gd name="T17" fmla="*/ 36 h 62"/>
                <a:gd name="T18" fmla="*/ 0 w 50"/>
                <a:gd name="T19" fmla="*/ 22 h 62"/>
                <a:gd name="T20" fmla="*/ 9 w 50"/>
                <a:gd name="T21" fmla="*/ 13 h 62"/>
                <a:gd name="T22" fmla="*/ 11 w 50"/>
                <a:gd name="T23" fmla="*/ 8 h 62"/>
                <a:gd name="T24" fmla="*/ 14 w 50"/>
                <a:gd name="T25" fmla="*/ 4 h 62"/>
                <a:gd name="T26" fmla="*/ 18 w 50"/>
                <a:gd name="T27" fmla="*/ 3 h 62"/>
                <a:gd name="T28" fmla="*/ 22 w 50"/>
                <a:gd name="T29" fmla="*/ 0 h 62"/>
                <a:gd name="T30" fmla="*/ 35 w 50"/>
                <a:gd name="T31" fmla="*/ 0 h 62"/>
                <a:gd name="T32" fmla="*/ 40 w 50"/>
                <a:gd name="T33" fmla="*/ 6 h 62"/>
                <a:gd name="T34" fmla="*/ 44 w 50"/>
                <a:gd name="T35" fmla="*/ 14 h 62"/>
                <a:gd name="T36" fmla="*/ 43 w 50"/>
                <a:gd name="T37" fmla="*/ 20 h 62"/>
                <a:gd name="T38" fmla="*/ 46 w 50"/>
                <a:gd name="T39" fmla="*/ 26 h 62"/>
                <a:gd name="T40" fmla="*/ 46 w 50"/>
                <a:gd name="T41" fmla="*/ 32 h 62"/>
                <a:gd name="T42" fmla="*/ 50 w 50"/>
                <a:gd name="T43" fmla="*/ 32 h 62"/>
                <a:gd name="T44" fmla="*/ 50 w 50"/>
                <a:gd name="T45"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62">
                  <a:moveTo>
                    <a:pt x="50" y="32"/>
                  </a:moveTo>
                  <a:lnTo>
                    <a:pt x="43" y="40"/>
                  </a:lnTo>
                  <a:lnTo>
                    <a:pt x="34" y="50"/>
                  </a:lnTo>
                  <a:lnTo>
                    <a:pt x="34" y="56"/>
                  </a:lnTo>
                  <a:lnTo>
                    <a:pt x="29" y="62"/>
                  </a:lnTo>
                  <a:lnTo>
                    <a:pt x="25" y="60"/>
                  </a:lnTo>
                  <a:lnTo>
                    <a:pt x="13" y="53"/>
                  </a:lnTo>
                  <a:lnTo>
                    <a:pt x="4" y="43"/>
                  </a:lnTo>
                  <a:lnTo>
                    <a:pt x="2" y="36"/>
                  </a:lnTo>
                  <a:lnTo>
                    <a:pt x="0" y="22"/>
                  </a:lnTo>
                  <a:lnTo>
                    <a:pt x="9" y="13"/>
                  </a:lnTo>
                  <a:lnTo>
                    <a:pt x="11" y="8"/>
                  </a:lnTo>
                  <a:lnTo>
                    <a:pt x="14" y="4"/>
                  </a:lnTo>
                  <a:lnTo>
                    <a:pt x="18" y="3"/>
                  </a:lnTo>
                  <a:lnTo>
                    <a:pt x="22" y="0"/>
                  </a:lnTo>
                  <a:lnTo>
                    <a:pt x="35" y="0"/>
                  </a:lnTo>
                  <a:lnTo>
                    <a:pt x="40" y="6"/>
                  </a:lnTo>
                  <a:lnTo>
                    <a:pt x="44" y="14"/>
                  </a:lnTo>
                  <a:lnTo>
                    <a:pt x="43" y="20"/>
                  </a:lnTo>
                  <a:lnTo>
                    <a:pt x="46" y="26"/>
                  </a:lnTo>
                  <a:lnTo>
                    <a:pt x="46" y="32"/>
                  </a:lnTo>
                  <a:lnTo>
                    <a:pt x="50" y="32"/>
                  </a:lnTo>
                  <a:lnTo>
                    <a:pt x="50" y="32"/>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33" name="Freeform 203">
              <a:extLst>
                <a:ext uri="{FF2B5EF4-FFF2-40B4-BE49-F238E27FC236}">
                  <a16:creationId xmlns:a16="http://schemas.microsoft.com/office/drawing/2014/main" id="{BA6952F7-0AAB-6878-0C52-6AF8A61C2EFD}"/>
                </a:ext>
              </a:extLst>
            </p:cNvPr>
            <p:cNvSpPr>
              <a:spLocks/>
            </p:cNvSpPr>
            <p:nvPr/>
          </p:nvSpPr>
          <p:spPr bwMode="auto">
            <a:xfrm>
              <a:off x="3648915" y="5726962"/>
              <a:ext cx="68024" cy="90333"/>
            </a:xfrm>
            <a:custGeom>
              <a:avLst/>
              <a:gdLst>
                <a:gd name="T0" fmla="*/ 20 w 22"/>
                <a:gd name="T1" fmla="*/ 4 h 31"/>
                <a:gd name="T2" fmla="*/ 21 w 22"/>
                <a:gd name="T3" fmla="*/ 12 h 31"/>
                <a:gd name="T4" fmla="*/ 22 w 22"/>
                <a:gd name="T5" fmla="*/ 21 h 31"/>
                <a:gd name="T6" fmla="*/ 18 w 22"/>
                <a:gd name="T7" fmla="*/ 29 h 31"/>
                <a:gd name="T8" fmla="*/ 9 w 22"/>
                <a:gd name="T9" fmla="*/ 31 h 31"/>
                <a:gd name="T10" fmla="*/ 0 w 22"/>
                <a:gd name="T11" fmla="*/ 21 h 31"/>
                <a:gd name="T12" fmla="*/ 0 w 22"/>
                <a:gd name="T13" fmla="*/ 14 h 31"/>
                <a:gd name="T14" fmla="*/ 5 w 22"/>
                <a:gd name="T15" fmla="*/ 7 h 31"/>
                <a:gd name="T16" fmla="*/ 6 w 22"/>
                <a:gd name="T17" fmla="*/ 1 h 31"/>
                <a:gd name="T18" fmla="*/ 12 w 22"/>
                <a:gd name="T19" fmla="*/ 0 h 31"/>
                <a:gd name="T20" fmla="*/ 20 w 22"/>
                <a:gd name="T21" fmla="*/ 4 h 31"/>
                <a:gd name="T22" fmla="*/ 20 w 22"/>
                <a:gd name="T2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1">
                  <a:moveTo>
                    <a:pt x="20" y="4"/>
                  </a:moveTo>
                  <a:lnTo>
                    <a:pt x="21" y="12"/>
                  </a:lnTo>
                  <a:lnTo>
                    <a:pt x="22" y="21"/>
                  </a:lnTo>
                  <a:lnTo>
                    <a:pt x="18" y="29"/>
                  </a:lnTo>
                  <a:lnTo>
                    <a:pt x="9" y="31"/>
                  </a:lnTo>
                  <a:lnTo>
                    <a:pt x="0" y="21"/>
                  </a:lnTo>
                  <a:lnTo>
                    <a:pt x="0" y="14"/>
                  </a:lnTo>
                  <a:lnTo>
                    <a:pt x="5" y="7"/>
                  </a:lnTo>
                  <a:lnTo>
                    <a:pt x="6" y="1"/>
                  </a:lnTo>
                  <a:lnTo>
                    <a:pt x="12" y="0"/>
                  </a:lnTo>
                  <a:lnTo>
                    <a:pt x="20" y="4"/>
                  </a:lnTo>
                  <a:lnTo>
                    <a:pt x="20" y="4"/>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34" name="Freeform 206">
              <a:extLst>
                <a:ext uri="{FF2B5EF4-FFF2-40B4-BE49-F238E27FC236}">
                  <a16:creationId xmlns:a16="http://schemas.microsoft.com/office/drawing/2014/main" id="{BA1D4460-E789-95BB-1FA2-C4D9325F776C}"/>
                </a:ext>
              </a:extLst>
            </p:cNvPr>
            <p:cNvSpPr>
              <a:spLocks/>
            </p:cNvSpPr>
            <p:nvPr/>
          </p:nvSpPr>
          <p:spPr bwMode="auto">
            <a:xfrm>
              <a:off x="2801701" y="3008252"/>
              <a:ext cx="528735" cy="885838"/>
            </a:xfrm>
            <a:custGeom>
              <a:avLst/>
              <a:gdLst>
                <a:gd name="T0" fmla="*/ 168 w 171"/>
                <a:gd name="T1" fmla="*/ 72 h 304"/>
                <a:gd name="T2" fmla="*/ 171 w 171"/>
                <a:gd name="T3" fmla="*/ 148 h 304"/>
                <a:gd name="T4" fmla="*/ 157 w 171"/>
                <a:gd name="T5" fmla="*/ 146 h 304"/>
                <a:gd name="T6" fmla="*/ 149 w 171"/>
                <a:gd name="T7" fmla="*/ 161 h 304"/>
                <a:gd name="T8" fmla="*/ 146 w 171"/>
                <a:gd name="T9" fmla="*/ 172 h 304"/>
                <a:gd name="T10" fmla="*/ 149 w 171"/>
                <a:gd name="T11" fmla="*/ 177 h 304"/>
                <a:gd name="T12" fmla="*/ 143 w 171"/>
                <a:gd name="T13" fmla="*/ 183 h 304"/>
                <a:gd name="T14" fmla="*/ 146 w 171"/>
                <a:gd name="T15" fmla="*/ 191 h 304"/>
                <a:gd name="T16" fmla="*/ 142 w 171"/>
                <a:gd name="T17" fmla="*/ 198 h 304"/>
                <a:gd name="T18" fmla="*/ 140 w 171"/>
                <a:gd name="T19" fmla="*/ 206 h 304"/>
                <a:gd name="T20" fmla="*/ 146 w 171"/>
                <a:gd name="T21" fmla="*/ 204 h 304"/>
                <a:gd name="T22" fmla="*/ 149 w 171"/>
                <a:gd name="T23" fmla="*/ 211 h 304"/>
                <a:gd name="T24" fmla="*/ 150 w 171"/>
                <a:gd name="T25" fmla="*/ 223 h 304"/>
                <a:gd name="T26" fmla="*/ 156 w 171"/>
                <a:gd name="T27" fmla="*/ 228 h 304"/>
                <a:gd name="T28" fmla="*/ 156 w 171"/>
                <a:gd name="T29" fmla="*/ 233 h 304"/>
                <a:gd name="T30" fmla="*/ 146 w 171"/>
                <a:gd name="T31" fmla="*/ 237 h 304"/>
                <a:gd name="T32" fmla="*/ 138 w 171"/>
                <a:gd name="T33" fmla="*/ 244 h 304"/>
                <a:gd name="T34" fmla="*/ 126 w 171"/>
                <a:gd name="T35" fmla="*/ 265 h 304"/>
                <a:gd name="T36" fmla="*/ 110 w 171"/>
                <a:gd name="T37" fmla="*/ 274 h 304"/>
                <a:gd name="T38" fmla="*/ 94 w 171"/>
                <a:gd name="T39" fmla="*/ 272 h 304"/>
                <a:gd name="T40" fmla="*/ 89 w 171"/>
                <a:gd name="T41" fmla="*/ 274 h 304"/>
                <a:gd name="T42" fmla="*/ 91 w 171"/>
                <a:gd name="T43" fmla="*/ 281 h 304"/>
                <a:gd name="T44" fmla="*/ 82 w 171"/>
                <a:gd name="T45" fmla="*/ 288 h 304"/>
                <a:gd name="T46" fmla="*/ 75 w 171"/>
                <a:gd name="T47" fmla="*/ 295 h 304"/>
                <a:gd name="T48" fmla="*/ 54 w 171"/>
                <a:gd name="T49" fmla="*/ 302 h 304"/>
                <a:gd name="T50" fmla="*/ 50 w 171"/>
                <a:gd name="T51" fmla="*/ 298 h 304"/>
                <a:gd name="T52" fmla="*/ 47 w 171"/>
                <a:gd name="T53" fmla="*/ 297 h 304"/>
                <a:gd name="T54" fmla="*/ 44 w 171"/>
                <a:gd name="T55" fmla="*/ 303 h 304"/>
                <a:gd name="T56" fmla="*/ 30 w 171"/>
                <a:gd name="T57" fmla="*/ 304 h 304"/>
                <a:gd name="T58" fmla="*/ 32 w 171"/>
                <a:gd name="T59" fmla="*/ 299 h 304"/>
                <a:gd name="T60" fmla="*/ 27 w 171"/>
                <a:gd name="T61" fmla="*/ 286 h 304"/>
                <a:gd name="T62" fmla="*/ 25 w 171"/>
                <a:gd name="T63" fmla="*/ 278 h 304"/>
                <a:gd name="T64" fmla="*/ 18 w 171"/>
                <a:gd name="T65" fmla="*/ 274 h 304"/>
                <a:gd name="T66" fmla="*/ 7 w 171"/>
                <a:gd name="T67" fmla="*/ 263 h 304"/>
                <a:gd name="T68" fmla="*/ 11 w 171"/>
                <a:gd name="T69" fmla="*/ 254 h 304"/>
                <a:gd name="T70" fmla="*/ 19 w 171"/>
                <a:gd name="T71" fmla="*/ 256 h 304"/>
                <a:gd name="T72" fmla="*/ 24 w 171"/>
                <a:gd name="T73" fmla="*/ 255 h 304"/>
                <a:gd name="T74" fmla="*/ 33 w 171"/>
                <a:gd name="T75" fmla="*/ 255 h 304"/>
                <a:gd name="T76" fmla="*/ 24 w 171"/>
                <a:gd name="T77" fmla="*/ 238 h 304"/>
                <a:gd name="T78" fmla="*/ 24 w 171"/>
                <a:gd name="T79" fmla="*/ 225 h 304"/>
                <a:gd name="T80" fmla="*/ 23 w 171"/>
                <a:gd name="T81" fmla="*/ 213 h 304"/>
                <a:gd name="T82" fmla="*/ 16 w 171"/>
                <a:gd name="T83" fmla="*/ 200 h 304"/>
                <a:gd name="T84" fmla="*/ 18 w 171"/>
                <a:gd name="T85" fmla="*/ 191 h 304"/>
                <a:gd name="T86" fmla="*/ 6 w 171"/>
                <a:gd name="T87" fmla="*/ 191 h 304"/>
                <a:gd name="T88" fmla="*/ 6 w 171"/>
                <a:gd name="T89" fmla="*/ 179 h 304"/>
                <a:gd name="T90" fmla="*/ 0 w 171"/>
                <a:gd name="T91" fmla="*/ 171 h 304"/>
                <a:gd name="T92" fmla="*/ 6 w 171"/>
                <a:gd name="T93" fmla="*/ 146 h 304"/>
                <a:gd name="T94" fmla="*/ 27 w 171"/>
                <a:gd name="T95" fmla="*/ 129 h 304"/>
                <a:gd name="T96" fmla="*/ 28 w 171"/>
                <a:gd name="T97" fmla="*/ 104 h 304"/>
                <a:gd name="T98" fmla="*/ 33 w 171"/>
                <a:gd name="T99" fmla="*/ 66 h 304"/>
                <a:gd name="T100" fmla="*/ 37 w 171"/>
                <a:gd name="T101" fmla="*/ 57 h 304"/>
                <a:gd name="T102" fmla="*/ 29 w 171"/>
                <a:gd name="T103" fmla="*/ 51 h 304"/>
                <a:gd name="T104" fmla="*/ 29 w 171"/>
                <a:gd name="T105" fmla="*/ 45 h 304"/>
                <a:gd name="T106" fmla="*/ 23 w 171"/>
                <a:gd name="T107" fmla="*/ 40 h 304"/>
                <a:gd name="T108" fmla="*/ 18 w 171"/>
                <a:gd name="T109" fmla="*/ 10 h 304"/>
                <a:gd name="T110" fmla="*/ 34 w 171"/>
                <a:gd name="T111" fmla="*/ 0 h 304"/>
                <a:gd name="T112" fmla="*/ 101 w 171"/>
                <a:gd name="T113" fmla="*/ 36 h 304"/>
                <a:gd name="T114" fmla="*/ 168 w 171"/>
                <a:gd name="T115" fmla="*/ 72 h 304"/>
                <a:gd name="T116" fmla="*/ 168 w 171"/>
                <a:gd name="T117" fmla="*/ 7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1" h="304">
                  <a:moveTo>
                    <a:pt x="168" y="72"/>
                  </a:moveTo>
                  <a:lnTo>
                    <a:pt x="171" y="148"/>
                  </a:lnTo>
                  <a:lnTo>
                    <a:pt x="157" y="146"/>
                  </a:lnTo>
                  <a:lnTo>
                    <a:pt x="149" y="161"/>
                  </a:lnTo>
                  <a:lnTo>
                    <a:pt x="146" y="172"/>
                  </a:lnTo>
                  <a:lnTo>
                    <a:pt x="149" y="177"/>
                  </a:lnTo>
                  <a:lnTo>
                    <a:pt x="143" y="183"/>
                  </a:lnTo>
                  <a:lnTo>
                    <a:pt x="146" y="191"/>
                  </a:lnTo>
                  <a:lnTo>
                    <a:pt x="142" y="198"/>
                  </a:lnTo>
                  <a:lnTo>
                    <a:pt x="140" y="206"/>
                  </a:lnTo>
                  <a:lnTo>
                    <a:pt x="146" y="204"/>
                  </a:lnTo>
                  <a:lnTo>
                    <a:pt x="149" y="211"/>
                  </a:lnTo>
                  <a:lnTo>
                    <a:pt x="150" y="223"/>
                  </a:lnTo>
                  <a:lnTo>
                    <a:pt x="156" y="228"/>
                  </a:lnTo>
                  <a:lnTo>
                    <a:pt x="156" y="233"/>
                  </a:lnTo>
                  <a:lnTo>
                    <a:pt x="146" y="237"/>
                  </a:lnTo>
                  <a:lnTo>
                    <a:pt x="138" y="244"/>
                  </a:lnTo>
                  <a:lnTo>
                    <a:pt x="126" y="265"/>
                  </a:lnTo>
                  <a:lnTo>
                    <a:pt x="110" y="274"/>
                  </a:lnTo>
                  <a:lnTo>
                    <a:pt x="94" y="272"/>
                  </a:lnTo>
                  <a:lnTo>
                    <a:pt x="89" y="274"/>
                  </a:lnTo>
                  <a:lnTo>
                    <a:pt x="91" y="281"/>
                  </a:lnTo>
                  <a:lnTo>
                    <a:pt x="82" y="288"/>
                  </a:lnTo>
                  <a:lnTo>
                    <a:pt x="75" y="295"/>
                  </a:lnTo>
                  <a:lnTo>
                    <a:pt x="54" y="302"/>
                  </a:lnTo>
                  <a:lnTo>
                    <a:pt x="50" y="298"/>
                  </a:lnTo>
                  <a:lnTo>
                    <a:pt x="47" y="297"/>
                  </a:lnTo>
                  <a:lnTo>
                    <a:pt x="44" y="303"/>
                  </a:lnTo>
                  <a:lnTo>
                    <a:pt x="30" y="304"/>
                  </a:lnTo>
                  <a:lnTo>
                    <a:pt x="32" y="299"/>
                  </a:lnTo>
                  <a:lnTo>
                    <a:pt x="27" y="286"/>
                  </a:lnTo>
                  <a:lnTo>
                    <a:pt x="25" y="278"/>
                  </a:lnTo>
                  <a:lnTo>
                    <a:pt x="18" y="274"/>
                  </a:lnTo>
                  <a:lnTo>
                    <a:pt x="7" y="263"/>
                  </a:lnTo>
                  <a:lnTo>
                    <a:pt x="11" y="254"/>
                  </a:lnTo>
                  <a:lnTo>
                    <a:pt x="19" y="256"/>
                  </a:lnTo>
                  <a:lnTo>
                    <a:pt x="24" y="255"/>
                  </a:lnTo>
                  <a:lnTo>
                    <a:pt x="33" y="255"/>
                  </a:lnTo>
                  <a:lnTo>
                    <a:pt x="24" y="238"/>
                  </a:lnTo>
                  <a:lnTo>
                    <a:pt x="24" y="225"/>
                  </a:lnTo>
                  <a:lnTo>
                    <a:pt x="23" y="213"/>
                  </a:lnTo>
                  <a:lnTo>
                    <a:pt x="16" y="200"/>
                  </a:lnTo>
                  <a:lnTo>
                    <a:pt x="18" y="191"/>
                  </a:lnTo>
                  <a:lnTo>
                    <a:pt x="6" y="191"/>
                  </a:lnTo>
                  <a:lnTo>
                    <a:pt x="6" y="179"/>
                  </a:lnTo>
                  <a:lnTo>
                    <a:pt x="0" y="171"/>
                  </a:lnTo>
                  <a:lnTo>
                    <a:pt x="6" y="146"/>
                  </a:lnTo>
                  <a:lnTo>
                    <a:pt x="27" y="129"/>
                  </a:lnTo>
                  <a:lnTo>
                    <a:pt x="28" y="104"/>
                  </a:lnTo>
                  <a:lnTo>
                    <a:pt x="33" y="66"/>
                  </a:lnTo>
                  <a:lnTo>
                    <a:pt x="37" y="57"/>
                  </a:lnTo>
                  <a:lnTo>
                    <a:pt x="29" y="51"/>
                  </a:lnTo>
                  <a:lnTo>
                    <a:pt x="29" y="45"/>
                  </a:lnTo>
                  <a:lnTo>
                    <a:pt x="23" y="40"/>
                  </a:lnTo>
                  <a:lnTo>
                    <a:pt x="18" y="10"/>
                  </a:lnTo>
                  <a:lnTo>
                    <a:pt x="34" y="0"/>
                  </a:lnTo>
                  <a:lnTo>
                    <a:pt x="101" y="36"/>
                  </a:lnTo>
                  <a:lnTo>
                    <a:pt x="168" y="72"/>
                  </a:lnTo>
                  <a:lnTo>
                    <a:pt x="168" y="72"/>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35" name="Freeform 207">
              <a:extLst>
                <a:ext uri="{FF2B5EF4-FFF2-40B4-BE49-F238E27FC236}">
                  <a16:creationId xmlns:a16="http://schemas.microsoft.com/office/drawing/2014/main" id="{5471F73E-7E81-9521-9D14-0AFAB3913CB9}"/>
                </a:ext>
              </a:extLst>
            </p:cNvPr>
            <p:cNvSpPr>
              <a:spLocks/>
            </p:cNvSpPr>
            <p:nvPr/>
          </p:nvSpPr>
          <p:spPr bwMode="auto">
            <a:xfrm>
              <a:off x="2099815" y="3693025"/>
              <a:ext cx="102036" cy="282651"/>
            </a:xfrm>
            <a:custGeom>
              <a:avLst/>
              <a:gdLst>
                <a:gd name="T0" fmla="*/ 17 w 33"/>
                <a:gd name="T1" fmla="*/ 1 h 97"/>
                <a:gd name="T2" fmla="*/ 14 w 33"/>
                <a:gd name="T3" fmla="*/ 11 h 97"/>
                <a:gd name="T4" fmla="*/ 20 w 33"/>
                <a:gd name="T5" fmla="*/ 16 h 97"/>
                <a:gd name="T6" fmla="*/ 25 w 33"/>
                <a:gd name="T7" fmla="*/ 23 h 97"/>
                <a:gd name="T8" fmla="*/ 25 w 33"/>
                <a:gd name="T9" fmla="*/ 33 h 97"/>
                <a:gd name="T10" fmla="*/ 29 w 33"/>
                <a:gd name="T11" fmla="*/ 36 h 97"/>
                <a:gd name="T12" fmla="*/ 28 w 33"/>
                <a:gd name="T13" fmla="*/ 80 h 97"/>
                <a:gd name="T14" fmla="*/ 33 w 33"/>
                <a:gd name="T15" fmla="*/ 93 h 97"/>
                <a:gd name="T16" fmla="*/ 20 w 33"/>
                <a:gd name="T17" fmla="*/ 97 h 97"/>
                <a:gd name="T18" fmla="*/ 15 w 33"/>
                <a:gd name="T19" fmla="*/ 91 h 97"/>
                <a:gd name="T20" fmla="*/ 11 w 33"/>
                <a:gd name="T21" fmla="*/ 79 h 97"/>
                <a:gd name="T22" fmla="*/ 9 w 33"/>
                <a:gd name="T23" fmla="*/ 69 h 97"/>
                <a:gd name="T24" fmla="*/ 14 w 33"/>
                <a:gd name="T25" fmla="*/ 52 h 97"/>
                <a:gd name="T26" fmla="*/ 9 w 33"/>
                <a:gd name="T27" fmla="*/ 45 h 97"/>
                <a:gd name="T28" fmla="*/ 8 w 33"/>
                <a:gd name="T29" fmla="*/ 30 h 97"/>
                <a:gd name="T30" fmla="*/ 8 w 33"/>
                <a:gd name="T31" fmla="*/ 16 h 97"/>
                <a:gd name="T32" fmla="*/ 0 w 33"/>
                <a:gd name="T33" fmla="*/ 6 h 97"/>
                <a:gd name="T34" fmla="*/ 2 w 33"/>
                <a:gd name="T35" fmla="*/ 0 h 97"/>
                <a:gd name="T36" fmla="*/ 17 w 33"/>
                <a:gd name="T37" fmla="*/ 1 h 97"/>
                <a:gd name="T38" fmla="*/ 17 w 33"/>
                <a:gd name="T39"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97">
                  <a:moveTo>
                    <a:pt x="17" y="1"/>
                  </a:moveTo>
                  <a:lnTo>
                    <a:pt x="14" y="11"/>
                  </a:lnTo>
                  <a:lnTo>
                    <a:pt x="20" y="16"/>
                  </a:lnTo>
                  <a:lnTo>
                    <a:pt x="25" y="23"/>
                  </a:lnTo>
                  <a:lnTo>
                    <a:pt x="25" y="33"/>
                  </a:lnTo>
                  <a:lnTo>
                    <a:pt x="29" y="36"/>
                  </a:lnTo>
                  <a:lnTo>
                    <a:pt x="28" y="80"/>
                  </a:lnTo>
                  <a:lnTo>
                    <a:pt x="33" y="93"/>
                  </a:lnTo>
                  <a:lnTo>
                    <a:pt x="20" y="97"/>
                  </a:lnTo>
                  <a:lnTo>
                    <a:pt x="15" y="91"/>
                  </a:lnTo>
                  <a:lnTo>
                    <a:pt x="11" y="79"/>
                  </a:lnTo>
                  <a:lnTo>
                    <a:pt x="9" y="69"/>
                  </a:lnTo>
                  <a:lnTo>
                    <a:pt x="14" y="52"/>
                  </a:lnTo>
                  <a:lnTo>
                    <a:pt x="9" y="45"/>
                  </a:lnTo>
                  <a:lnTo>
                    <a:pt x="8" y="30"/>
                  </a:lnTo>
                  <a:lnTo>
                    <a:pt x="8" y="16"/>
                  </a:lnTo>
                  <a:lnTo>
                    <a:pt x="0" y="6"/>
                  </a:lnTo>
                  <a:lnTo>
                    <a:pt x="2" y="0"/>
                  </a:lnTo>
                  <a:lnTo>
                    <a:pt x="17" y="1"/>
                  </a:lnTo>
                  <a:lnTo>
                    <a:pt x="17" y="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36" name="Freeform 212">
              <a:extLst>
                <a:ext uri="{FF2B5EF4-FFF2-40B4-BE49-F238E27FC236}">
                  <a16:creationId xmlns:a16="http://schemas.microsoft.com/office/drawing/2014/main" id="{4F34BA58-DE0D-5803-B1EC-C491045348AB}"/>
                </a:ext>
              </a:extLst>
            </p:cNvPr>
            <p:cNvSpPr>
              <a:spLocks/>
            </p:cNvSpPr>
            <p:nvPr/>
          </p:nvSpPr>
          <p:spPr bwMode="auto">
            <a:xfrm>
              <a:off x="2473946" y="2233139"/>
              <a:ext cx="197889" cy="393381"/>
            </a:xfrm>
            <a:custGeom>
              <a:avLst/>
              <a:gdLst>
                <a:gd name="T0" fmla="*/ 64 w 64"/>
                <a:gd name="T1" fmla="*/ 80 h 135"/>
                <a:gd name="T2" fmla="*/ 63 w 64"/>
                <a:gd name="T3" fmla="*/ 95 h 135"/>
                <a:gd name="T4" fmla="*/ 55 w 64"/>
                <a:gd name="T5" fmla="*/ 100 h 135"/>
                <a:gd name="T6" fmla="*/ 51 w 64"/>
                <a:gd name="T7" fmla="*/ 107 h 135"/>
                <a:gd name="T8" fmla="*/ 40 w 64"/>
                <a:gd name="T9" fmla="*/ 115 h 135"/>
                <a:gd name="T10" fmla="*/ 42 w 64"/>
                <a:gd name="T11" fmla="*/ 122 h 135"/>
                <a:gd name="T12" fmla="*/ 41 w 64"/>
                <a:gd name="T13" fmla="*/ 130 h 135"/>
                <a:gd name="T14" fmla="*/ 33 w 64"/>
                <a:gd name="T15" fmla="*/ 135 h 135"/>
                <a:gd name="T16" fmla="*/ 25 w 64"/>
                <a:gd name="T17" fmla="*/ 100 h 135"/>
                <a:gd name="T18" fmla="*/ 15 w 64"/>
                <a:gd name="T19" fmla="*/ 92 h 135"/>
                <a:gd name="T20" fmla="*/ 15 w 64"/>
                <a:gd name="T21" fmla="*/ 88 h 135"/>
                <a:gd name="T22" fmla="*/ 1 w 64"/>
                <a:gd name="T23" fmla="*/ 77 h 135"/>
                <a:gd name="T24" fmla="*/ 0 w 64"/>
                <a:gd name="T25" fmla="*/ 63 h 135"/>
                <a:gd name="T26" fmla="*/ 10 w 64"/>
                <a:gd name="T27" fmla="*/ 52 h 135"/>
                <a:gd name="T28" fmla="*/ 13 w 64"/>
                <a:gd name="T29" fmla="*/ 36 h 135"/>
                <a:gd name="T30" fmla="*/ 10 w 64"/>
                <a:gd name="T31" fmla="*/ 18 h 135"/>
                <a:gd name="T32" fmla="*/ 13 w 64"/>
                <a:gd name="T33" fmla="*/ 8 h 135"/>
                <a:gd name="T34" fmla="*/ 30 w 64"/>
                <a:gd name="T35" fmla="*/ 0 h 135"/>
                <a:gd name="T36" fmla="*/ 41 w 64"/>
                <a:gd name="T37" fmla="*/ 3 h 135"/>
                <a:gd name="T38" fmla="*/ 41 w 64"/>
                <a:gd name="T39" fmla="*/ 12 h 135"/>
                <a:gd name="T40" fmla="*/ 53 w 64"/>
                <a:gd name="T41" fmla="*/ 6 h 135"/>
                <a:gd name="T42" fmla="*/ 55 w 64"/>
                <a:gd name="T43" fmla="*/ 9 h 135"/>
                <a:gd name="T44" fmla="*/ 47 w 64"/>
                <a:gd name="T45" fmla="*/ 18 h 135"/>
                <a:gd name="T46" fmla="*/ 47 w 64"/>
                <a:gd name="T47" fmla="*/ 27 h 135"/>
                <a:gd name="T48" fmla="*/ 53 w 64"/>
                <a:gd name="T49" fmla="*/ 32 h 135"/>
                <a:gd name="T50" fmla="*/ 52 w 64"/>
                <a:gd name="T51" fmla="*/ 49 h 135"/>
                <a:gd name="T52" fmla="*/ 41 w 64"/>
                <a:gd name="T53" fmla="*/ 58 h 135"/>
                <a:gd name="T54" fmla="*/ 45 w 64"/>
                <a:gd name="T55" fmla="*/ 69 h 135"/>
                <a:gd name="T56" fmla="*/ 53 w 64"/>
                <a:gd name="T57" fmla="*/ 69 h 135"/>
                <a:gd name="T58" fmla="*/ 57 w 64"/>
                <a:gd name="T59" fmla="*/ 78 h 135"/>
                <a:gd name="T60" fmla="*/ 64 w 64"/>
                <a:gd name="T61" fmla="*/ 80 h 135"/>
                <a:gd name="T62" fmla="*/ 64 w 64"/>
                <a:gd name="T63" fmla="*/ 8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135">
                  <a:moveTo>
                    <a:pt x="64" y="80"/>
                  </a:moveTo>
                  <a:lnTo>
                    <a:pt x="63" y="95"/>
                  </a:lnTo>
                  <a:lnTo>
                    <a:pt x="55" y="100"/>
                  </a:lnTo>
                  <a:lnTo>
                    <a:pt x="51" y="107"/>
                  </a:lnTo>
                  <a:lnTo>
                    <a:pt x="40" y="115"/>
                  </a:lnTo>
                  <a:lnTo>
                    <a:pt x="42" y="122"/>
                  </a:lnTo>
                  <a:lnTo>
                    <a:pt x="41" y="130"/>
                  </a:lnTo>
                  <a:lnTo>
                    <a:pt x="33" y="135"/>
                  </a:lnTo>
                  <a:lnTo>
                    <a:pt x="25" y="100"/>
                  </a:lnTo>
                  <a:lnTo>
                    <a:pt x="15" y="92"/>
                  </a:lnTo>
                  <a:lnTo>
                    <a:pt x="15" y="88"/>
                  </a:lnTo>
                  <a:lnTo>
                    <a:pt x="1" y="77"/>
                  </a:lnTo>
                  <a:lnTo>
                    <a:pt x="0" y="63"/>
                  </a:lnTo>
                  <a:lnTo>
                    <a:pt x="10" y="52"/>
                  </a:lnTo>
                  <a:lnTo>
                    <a:pt x="13" y="36"/>
                  </a:lnTo>
                  <a:lnTo>
                    <a:pt x="10" y="18"/>
                  </a:lnTo>
                  <a:lnTo>
                    <a:pt x="13" y="8"/>
                  </a:lnTo>
                  <a:lnTo>
                    <a:pt x="30" y="0"/>
                  </a:lnTo>
                  <a:lnTo>
                    <a:pt x="41" y="3"/>
                  </a:lnTo>
                  <a:lnTo>
                    <a:pt x="41" y="12"/>
                  </a:lnTo>
                  <a:lnTo>
                    <a:pt x="53" y="6"/>
                  </a:lnTo>
                  <a:lnTo>
                    <a:pt x="55" y="9"/>
                  </a:lnTo>
                  <a:lnTo>
                    <a:pt x="47" y="18"/>
                  </a:lnTo>
                  <a:lnTo>
                    <a:pt x="47" y="27"/>
                  </a:lnTo>
                  <a:lnTo>
                    <a:pt x="53" y="32"/>
                  </a:lnTo>
                  <a:lnTo>
                    <a:pt x="52" y="49"/>
                  </a:lnTo>
                  <a:lnTo>
                    <a:pt x="41" y="58"/>
                  </a:lnTo>
                  <a:lnTo>
                    <a:pt x="45" y="69"/>
                  </a:lnTo>
                  <a:lnTo>
                    <a:pt x="53" y="69"/>
                  </a:lnTo>
                  <a:lnTo>
                    <a:pt x="57" y="78"/>
                  </a:lnTo>
                  <a:lnTo>
                    <a:pt x="64" y="80"/>
                  </a:lnTo>
                  <a:lnTo>
                    <a:pt x="64" y="80"/>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37" name="Freeform 216">
              <a:extLst>
                <a:ext uri="{FF2B5EF4-FFF2-40B4-BE49-F238E27FC236}">
                  <a16:creationId xmlns:a16="http://schemas.microsoft.com/office/drawing/2014/main" id="{B5273672-DFE2-1779-65B3-CA184ABB4D89}"/>
                </a:ext>
              </a:extLst>
            </p:cNvPr>
            <p:cNvSpPr>
              <a:spLocks/>
            </p:cNvSpPr>
            <p:nvPr/>
          </p:nvSpPr>
          <p:spPr bwMode="auto">
            <a:xfrm>
              <a:off x="3639638" y="4360320"/>
              <a:ext cx="547287" cy="594445"/>
            </a:xfrm>
            <a:custGeom>
              <a:avLst/>
              <a:gdLst>
                <a:gd name="T0" fmla="*/ 38 w 177"/>
                <a:gd name="T1" fmla="*/ 12 h 204"/>
                <a:gd name="T2" fmla="*/ 39 w 177"/>
                <a:gd name="T3" fmla="*/ 33 h 204"/>
                <a:gd name="T4" fmla="*/ 56 w 177"/>
                <a:gd name="T5" fmla="*/ 27 h 204"/>
                <a:gd name="T6" fmla="*/ 68 w 177"/>
                <a:gd name="T7" fmla="*/ 24 h 204"/>
                <a:gd name="T8" fmla="*/ 67 w 177"/>
                <a:gd name="T9" fmla="*/ 10 h 204"/>
                <a:gd name="T10" fmla="*/ 136 w 177"/>
                <a:gd name="T11" fmla="*/ 40 h 204"/>
                <a:gd name="T12" fmla="*/ 161 w 177"/>
                <a:gd name="T13" fmla="*/ 70 h 204"/>
                <a:gd name="T14" fmla="*/ 154 w 177"/>
                <a:gd name="T15" fmla="*/ 104 h 204"/>
                <a:gd name="T16" fmla="*/ 164 w 177"/>
                <a:gd name="T17" fmla="*/ 116 h 204"/>
                <a:gd name="T18" fmla="*/ 160 w 177"/>
                <a:gd name="T19" fmla="*/ 133 h 204"/>
                <a:gd name="T20" fmla="*/ 164 w 177"/>
                <a:gd name="T21" fmla="*/ 154 h 204"/>
                <a:gd name="T22" fmla="*/ 177 w 177"/>
                <a:gd name="T23" fmla="*/ 177 h 204"/>
                <a:gd name="T24" fmla="*/ 145 w 177"/>
                <a:gd name="T25" fmla="*/ 196 h 204"/>
                <a:gd name="T26" fmla="*/ 129 w 177"/>
                <a:gd name="T27" fmla="*/ 201 h 204"/>
                <a:gd name="T28" fmla="*/ 112 w 177"/>
                <a:gd name="T29" fmla="*/ 204 h 204"/>
                <a:gd name="T30" fmla="*/ 86 w 177"/>
                <a:gd name="T31" fmla="*/ 199 h 204"/>
                <a:gd name="T32" fmla="*/ 81 w 177"/>
                <a:gd name="T33" fmla="*/ 192 h 204"/>
                <a:gd name="T34" fmla="*/ 72 w 177"/>
                <a:gd name="T35" fmla="*/ 161 h 204"/>
                <a:gd name="T36" fmla="*/ 68 w 177"/>
                <a:gd name="T37" fmla="*/ 160 h 204"/>
                <a:gd name="T38" fmla="*/ 42 w 177"/>
                <a:gd name="T39" fmla="*/ 151 h 204"/>
                <a:gd name="T40" fmla="*/ 25 w 177"/>
                <a:gd name="T41" fmla="*/ 144 h 204"/>
                <a:gd name="T42" fmla="*/ 16 w 177"/>
                <a:gd name="T43" fmla="*/ 124 h 204"/>
                <a:gd name="T44" fmla="*/ 1 w 177"/>
                <a:gd name="T45" fmla="*/ 100 h 204"/>
                <a:gd name="T46" fmla="*/ 2 w 177"/>
                <a:gd name="T47" fmla="*/ 85 h 204"/>
                <a:gd name="T48" fmla="*/ 0 w 177"/>
                <a:gd name="T49" fmla="*/ 74 h 204"/>
                <a:gd name="T50" fmla="*/ 3 w 177"/>
                <a:gd name="T51" fmla="*/ 66 h 204"/>
                <a:gd name="T52" fmla="*/ 15 w 177"/>
                <a:gd name="T53" fmla="*/ 49 h 204"/>
                <a:gd name="T54" fmla="*/ 19 w 177"/>
                <a:gd name="T55" fmla="*/ 39 h 204"/>
                <a:gd name="T56" fmla="*/ 15 w 177"/>
                <a:gd name="T57" fmla="*/ 27 h 204"/>
                <a:gd name="T58" fmla="*/ 21 w 177"/>
                <a:gd name="T59" fmla="*/ 13 h 204"/>
                <a:gd name="T60" fmla="*/ 20 w 177"/>
                <a:gd name="T61" fmla="*/ 0 h 204"/>
                <a:gd name="T62" fmla="*/ 38 w 177"/>
                <a:gd name="T63"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 h="204">
                  <a:moveTo>
                    <a:pt x="38" y="1"/>
                  </a:moveTo>
                  <a:lnTo>
                    <a:pt x="38" y="12"/>
                  </a:lnTo>
                  <a:lnTo>
                    <a:pt x="35" y="25"/>
                  </a:lnTo>
                  <a:lnTo>
                    <a:pt x="39" y="33"/>
                  </a:lnTo>
                  <a:lnTo>
                    <a:pt x="46" y="28"/>
                  </a:lnTo>
                  <a:lnTo>
                    <a:pt x="56" y="27"/>
                  </a:lnTo>
                  <a:lnTo>
                    <a:pt x="58" y="30"/>
                  </a:lnTo>
                  <a:lnTo>
                    <a:pt x="68" y="24"/>
                  </a:lnTo>
                  <a:lnTo>
                    <a:pt x="61" y="19"/>
                  </a:lnTo>
                  <a:lnTo>
                    <a:pt x="67" y="10"/>
                  </a:lnTo>
                  <a:lnTo>
                    <a:pt x="75" y="1"/>
                  </a:lnTo>
                  <a:lnTo>
                    <a:pt x="136" y="40"/>
                  </a:lnTo>
                  <a:lnTo>
                    <a:pt x="137" y="51"/>
                  </a:lnTo>
                  <a:lnTo>
                    <a:pt x="161" y="70"/>
                  </a:lnTo>
                  <a:lnTo>
                    <a:pt x="152" y="93"/>
                  </a:lnTo>
                  <a:lnTo>
                    <a:pt x="154" y="104"/>
                  </a:lnTo>
                  <a:lnTo>
                    <a:pt x="164" y="111"/>
                  </a:lnTo>
                  <a:lnTo>
                    <a:pt x="164" y="116"/>
                  </a:lnTo>
                  <a:lnTo>
                    <a:pt x="160" y="127"/>
                  </a:lnTo>
                  <a:lnTo>
                    <a:pt x="160" y="133"/>
                  </a:lnTo>
                  <a:lnTo>
                    <a:pt x="159" y="142"/>
                  </a:lnTo>
                  <a:lnTo>
                    <a:pt x="164" y="154"/>
                  </a:lnTo>
                  <a:lnTo>
                    <a:pt x="171" y="173"/>
                  </a:lnTo>
                  <a:lnTo>
                    <a:pt x="177" y="177"/>
                  </a:lnTo>
                  <a:lnTo>
                    <a:pt x="163" y="188"/>
                  </a:lnTo>
                  <a:lnTo>
                    <a:pt x="145" y="196"/>
                  </a:lnTo>
                  <a:lnTo>
                    <a:pt x="135" y="196"/>
                  </a:lnTo>
                  <a:lnTo>
                    <a:pt x="129" y="201"/>
                  </a:lnTo>
                  <a:lnTo>
                    <a:pt x="117" y="201"/>
                  </a:lnTo>
                  <a:lnTo>
                    <a:pt x="112" y="204"/>
                  </a:lnTo>
                  <a:lnTo>
                    <a:pt x="93" y="199"/>
                  </a:lnTo>
                  <a:lnTo>
                    <a:pt x="86" y="199"/>
                  </a:lnTo>
                  <a:lnTo>
                    <a:pt x="86" y="199"/>
                  </a:lnTo>
                  <a:lnTo>
                    <a:pt x="81" y="192"/>
                  </a:lnTo>
                  <a:lnTo>
                    <a:pt x="80" y="172"/>
                  </a:lnTo>
                  <a:lnTo>
                    <a:pt x="72" y="161"/>
                  </a:lnTo>
                  <a:lnTo>
                    <a:pt x="71" y="165"/>
                  </a:lnTo>
                  <a:lnTo>
                    <a:pt x="68" y="160"/>
                  </a:lnTo>
                  <a:lnTo>
                    <a:pt x="52" y="156"/>
                  </a:lnTo>
                  <a:lnTo>
                    <a:pt x="42" y="151"/>
                  </a:lnTo>
                  <a:lnTo>
                    <a:pt x="31" y="147"/>
                  </a:lnTo>
                  <a:lnTo>
                    <a:pt x="25" y="144"/>
                  </a:lnTo>
                  <a:lnTo>
                    <a:pt x="23" y="144"/>
                  </a:lnTo>
                  <a:lnTo>
                    <a:pt x="16" y="124"/>
                  </a:lnTo>
                  <a:lnTo>
                    <a:pt x="15" y="113"/>
                  </a:lnTo>
                  <a:lnTo>
                    <a:pt x="1" y="100"/>
                  </a:lnTo>
                  <a:lnTo>
                    <a:pt x="6" y="93"/>
                  </a:lnTo>
                  <a:lnTo>
                    <a:pt x="2" y="85"/>
                  </a:lnTo>
                  <a:lnTo>
                    <a:pt x="3" y="77"/>
                  </a:lnTo>
                  <a:lnTo>
                    <a:pt x="0" y="74"/>
                  </a:lnTo>
                  <a:lnTo>
                    <a:pt x="1" y="66"/>
                  </a:lnTo>
                  <a:lnTo>
                    <a:pt x="3" y="66"/>
                  </a:lnTo>
                  <a:lnTo>
                    <a:pt x="9" y="59"/>
                  </a:lnTo>
                  <a:lnTo>
                    <a:pt x="15" y="49"/>
                  </a:lnTo>
                  <a:lnTo>
                    <a:pt x="19" y="45"/>
                  </a:lnTo>
                  <a:lnTo>
                    <a:pt x="19" y="39"/>
                  </a:lnTo>
                  <a:lnTo>
                    <a:pt x="16" y="34"/>
                  </a:lnTo>
                  <a:lnTo>
                    <a:pt x="15" y="27"/>
                  </a:lnTo>
                  <a:lnTo>
                    <a:pt x="20" y="24"/>
                  </a:lnTo>
                  <a:lnTo>
                    <a:pt x="21" y="13"/>
                  </a:lnTo>
                  <a:lnTo>
                    <a:pt x="14" y="2"/>
                  </a:lnTo>
                  <a:lnTo>
                    <a:pt x="20" y="0"/>
                  </a:lnTo>
                  <a:lnTo>
                    <a:pt x="38" y="1"/>
                  </a:lnTo>
                  <a:lnTo>
                    <a:pt x="38" y="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38" name="Freeform 217">
              <a:extLst>
                <a:ext uri="{FF2B5EF4-FFF2-40B4-BE49-F238E27FC236}">
                  <a16:creationId xmlns:a16="http://schemas.microsoft.com/office/drawing/2014/main" id="{0B88AB4C-744F-E893-E1E2-1B4D2E2C19D2}"/>
                </a:ext>
              </a:extLst>
            </p:cNvPr>
            <p:cNvSpPr>
              <a:spLocks/>
            </p:cNvSpPr>
            <p:nvPr/>
          </p:nvSpPr>
          <p:spPr bwMode="auto">
            <a:xfrm>
              <a:off x="3639638" y="4068928"/>
              <a:ext cx="284465" cy="314707"/>
            </a:xfrm>
            <a:custGeom>
              <a:avLst/>
              <a:gdLst>
                <a:gd name="T0" fmla="*/ 74 w 92"/>
                <a:gd name="T1" fmla="*/ 0 h 108"/>
                <a:gd name="T2" fmla="*/ 82 w 92"/>
                <a:gd name="T3" fmla="*/ 13 h 108"/>
                <a:gd name="T4" fmla="*/ 84 w 92"/>
                <a:gd name="T5" fmla="*/ 23 h 108"/>
                <a:gd name="T6" fmla="*/ 92 w 92"/>
                <a:gd name="T7" fmla="*/ 44 h 108"/>
                <a:gd name="T8" fmla="*/ 86 w 92"/>
                <a:gd name="T9" fmla="*/ 59 h 108"/>
                <a:gd name="T10" fmla="*/ 77 w 92"/>
                <a:gd name="T11" fmla="*/ 71 h 108"/>
                <a:gd name="T12" fmla="*/ 72 w 92"/>
                <a:gd name="T13" fmla="*/ 79 h 108"/>
                <a:gd name="T14" fmla="*/ 72 w 92"/>
                <a:gd name="T15" fmla="*/ 80 h 108"/>
                <a:gd name="T16" fmla="*/ 72 w 92"/>
                <a:gd name="T17" fmla="*/ 79 h 108"/>
                <a:gd name="T18" fmla="*/ 63 w 92"/>
                <a:gd name="T19" fmla="*/ 75 h 108"/>
                <a:gd name="T20" fmla="*/ 56 w 92"/>
                <a:gd name="T21" fmla="*/ 79 h 108"/>
                <a:gd name="T22" fmla="*/ 45 w 92"/>
                <a:gd name="T23" fmla="*/ 82 h 108"/>
                <a:gd name="T24" fmla="*/ 38 w 92"/>
                <a:gd name="T25" fmla="*/ 93 h 108"/>
                <a:gd name="T26" fmla="*/ 38 w 92"/>
                <a:gd name="T27" fmla="*/ 101 h 108"/>
                <a:gd name="T28" fmla="*/ 20 w 92"/>
                <a:gd name="T29" fmla="*/ 100 h 108"/>
                <a:gd name="T30" fmla="*/ 14 w 92"/>
                <a:gd name="T31" fmla="*/ 102 h 108"/>
                <a:gd name="T32" fmla="*/ 4 w 92"/>
                <a:gd name="T33" fmla="*/ 108 h 108"/>
                <a:gd name="T34" fmla="*/ 0 w 92"/>
                <a:gd name="T35" fmla="*/ 107 h 108"/>
                <a:gd name="T36" fmla="*/ 0 w 92"/>
                <a:gd name="T37" fmla="*/ 92 h 108"/>
                <a:gd name="T38" fmla="*/ 4 w 92"/>
                <a:gd name="T39" fmla="*/ 84 h 108"/>
                <a:gd name="T40" fmla="*/ 5 w 92"/>
                <a:gd name="T41" fmla="*/ 70 h 108"/>
                <a:gd name="T42" fmla="*/ 9 w 92"/>
                <a:gd name="T43" fmla="*/ 61 h 108"/>
                <a:gd name="T44" fmla="*/ 15 w 92"/>
                <a:gd name="T45" fmla="*/ 51 h 108"/>
                <a:gd name="T46" fmla="*/ 21 w 92"/>
                <a:gd name="T47" fmla="*/ 46 h 108"/>
                <a:gd name="T48" fmla="*/ 26 w 92"/>
                <a:gd name="T49" fmla="*/ 39 h 108"/>
                <a:gd name="T50" fmla="*/ 20 w 92"/>
                <a:gd name="T51" fmla="*/ 36 h 108"/>
                <a:gd name="T52" fmla="*/ 21 w 92"/>
                <a:gd name="T53" fmla="*/ 14 h 108"/>
                <a:gd name="T54" fmla="*/ 28 w 92"/>
                <a:gd name="T55" fmla="*/ 9 h 108"/>
                <a:gd name="T56" fmla="*/ 38 w 92"/>
                <a:gd name="T57" fmla="*/ 13 h 108"/>
                <a:gd name="T58" fmla="*/ 52 w 92"/>
                <a:gd name="T59" fmla="*/ 9 h 108"/>
                <a:gd name="T60" fmla="*/ 63 w 92"/>
                <a:gd name="T61" fmla="*/ 9 h 108"/>
                <a:gd name="T62" fmla="*/ 74 w 92"/>
                <a:gd name="T63" fmla="*/ 0 h 108"/>
                <a:gd name="T64" fmla="*/ 74 w 92"/>
                <a:gd name="T6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108">
                  <a:moveTo>
                    <a:pt x="74" y="0"/>
                  </a:moveTo>
                  <a:lnTo>
                    <a:pt x="82" y="13"/>
                  </a:lnTo>
                  <a:lnTo>
                    <a:pt x="84" y="23"/>
                  </a:lnTo>
                  <a:lnTo>
                    <a:pt x="92" y="44"/>
                  </a:lnTo>
                  <a:lnTo>
                    <a:pt x="86" y="59"/>
                  </a:lnTo>
                  <a:lnTo>
                    <a:pt x="77" y="71"/>
                  </a:lnTo>
                  <a:lnTo>
                    <a:pt x="72" y="79"/>
                  </a:lnTo>
                  <a:lnTo>
                    <a:pt x="72" y="80"/>
                  </a:lnTo>
                  <a:lnTo>
                    <a:pt x="72" y="79"/>
                  </a:lnTo>
                  <a:lnTo>
                    <a:pt x="63" y="75"/>
                  </a:lnTo>
                  <a:lnTo>
                    <a:pt x="56" y="79"/>
                  </a:lnTo>
                  <a:lnTo>
                    <a:pt x="45" y="82"/>
                  </a:lnTo>
                  <a:lnTo>
                    <a:pt x="38" y="93"/>
                  </a:lnTo>
                  <a:lnTo>
                    <a:pt x="38" y="101"/>
                  </a:lnTo>
                  <a:lnTo>
                    <a:pt x="20" y="100"/>
                  </a:lnTo>
                  <a:lnTo>
                    <a:pt x="14" y="102"/>
                  </a:lnTo>
                  <a:lnTo>
                    <a:pt x="4" y="108"/>
                  </a:lnTo>
                  <a:lnTo>
                    <a:pt x="0" y="107"/>
                  </a:lnTo>
                  <a:lnTo>
                    <a:pt x="0" y="92"/>
                  </a:lnTo>
                  <a:lnTo>
                    <a:pt x="4" y="84"/>
                  </a:lnTo>
                  <a:lnTo>
                    <a:pt x="5" y="70"/>
                  </a:lnTo>
                  <a:lnTo>
                    <a:pt x="9" y="61"/>
                  </a:lnTo>
                  <a:lnTo>
                    <a:pt x="15" y="51"/>
                  </a:lnTo>
                  <a:lnTo>
                    <a:pt x="21" y="46"/>
                  </a:lnTo>
                  <a:lnTo>
                    <a:pt x="26" y="39"/>
                  </a:lnTo>
                  <a:lnTo>
                    <a:pt x="20" y="36"/>
                  </a:lnTo>
                  <a:lnTo>
                    <a:pt x="21" y="14"/>
                  </a:lnTo>
                  <a:lnTo>
                    <a:pt x="28" y="9"/>
                  </a:lnTo>
                  <a:lnTo>
                    <a:pt x="38" y="13"/>
                  </a:lnTo>
                  <a:lnTo>
                    <a:pt x="52" y="9"/>
                  </a:lnTo>
                  <a:lnTo>
                    <a:pt x="63" y="9"/>
                  </a:lnTo>
                  <a:lnTo>
                    <a:pt x="74" y="0"/>
                  </a:lnTo>
                  <a:lnTo>
                    <a:pt x="74" y="0"/>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39" name="Freeform 224">
              <a:extLst>
                <a:ext uri="{FF2B5EF4-FFF2-40B4-BE49-F238E27FC236}">
                  <a16:creationId xmlns:a16="http://schemas.microsoft.com/office/drawing/2014/main" id="{A3D8FDB3-0A83-90FF-685E-49D081774550}"/>
                </a:ext>
              </a:extLst>
            </p:cNvPr>
            <p:cNvSpPr>
              <a:spLocks/>
            </p:cNvSpPr>
            <p:nvPr/>
          </p:nvSpPr>
          <p:spPr bwMode="auto">
            <a:xfrm>
              <a:off x="3228397" y="4762446"/>
              <a:ext cx="606039" cy="536167"/>
            </a:xfrm>
            <a:custGeom>
              <a:avLst/>
              <a:gdLst>
                <a:gd name="T0" fmla="*/ 158 w 196"/>
                <a:gd name="T1" fmla="*/ 6 h 184"/>
                <a:gd name="T2" fmla="*/ 175 w 196"/>
                <a:gd name="T3" fmla="*/ 13 h 184"/>
                <a:gd name="T4" fmla="*/ 192 w 196"/>
                <a:gd name="T5" fmla="*/ 27 h 184"/>
                <a:gd name="T6" fmla="*/ 193 w 196"/>
                <a:gd name="T7" fmla="*/ 48 h 184"/>
                <a:gd name="T8" fmla="*/ 192 w 196"/>
                <a:gd name="T9" fmla="*/ 80 h 184"/>
                <a:gd name="T10" fmla="*/ 180 w 196"/>
                <a:gd name="T11" fmla="*/ 104 h 184"/>
                <a:gd name="T12" fmla="*/ 138 w 196"/>
                <a:gd name="T13" fmla="*/ 124 h 184"/>
                <a:gd name="T14" fmla="*/ 127 w 196"/>
                <a:gd name="T15" fmla="*/ 141 h 184"/>
                <a:gd name="T16" fmla="*/ 114 w 196"/>
                <a:gd name="T17" fmla="*/ 155 h 184"/>
                <a:gd name="T18" fmla="*/ 94 w 196"/>
                <a:gd name="T19" fmla="*/ 172 h 184"/>
                <a:gd name="T20" fmla="*/ 78 w 196"/>
                <a:gd name="T21" fmla="*/ 184 h 184"/>
                <a:gd name="T22" fmla="*/ 54 w 196"/>
                <a:gd name="T23" fmla="*/ 180 h 184"/>
                <a:gd name="T24" fmla="*/ 51 w 196"/>
                <a:gd name="T25" fmla="*/ 178 h 184"/>
                <a:gd name="T26" fmla="*/ 34 w 196"/>
                <a:gd name="T27" fmla="*/ 172 h 184"/>
                <a:gd name="T28" fmla="*/ 10 w 196"/>
                <a:gd name="T29" fmla="*/ 164 h 184"/>
                <a:gd name="T30" fmla="*/ 2 w 196"/>
                <a:gd name="T31" fmla="*/ 88 h 184"/>
                <a:gd name="T32" fmla="*/ 35 w 196"/>
                <a:gd name="T33" fmla="*/ 82 h 184"/>
                <a:gd name="T34" fmla="*/ 35 w 196"/>
                <a:gd name="T35" fmla="*/ 66 h 184"/>
                <a:gd name="T36" fmla="*/ 36 w 196"/>
                <a:gd name="T37" fmla="*/ 51 h 184"/>
                <a:gd name="T38" fmla="*/ 42 w 196"/>
                <a:gd name="T39" fmla="*/ 57 h 184"/>
                <a:gd name="T40" fmla="*/ 60 w 196"/>
                <a:gd name="T41" fmla="*/ 58 h 184"/>
                <a:gd name="T42" fmla="*/ 79 w 196"/>
                <a:gd name="T43" fmla="*/ 70 h 184"/>
                <a:gd name="T44" fmla="*/ 93 w 196"/>
                <a:gd name="T45" fmla="*/ 74 h 184"/>
                <a:gd name="T46" fmla="*/ 112 w 196"/>
                <a:gd name="T47" fmla="*/ 85 h 184"/>
                <a:gd name="T48" fmla="*/ 131 w 196"/>
                <a:gd name="T49" fmla="*/ 95 h 184"/>
                <a:gd name="T50" fmla="*/ 125 w 196"/>
                <a:gd name="T51" fmla="*/ 78 h 184"/>
                <a:gd name="T52" fmla="*/ 110 w 196"/>
                <a:gd name="T53" fmla="*/ 67 h 184"/>
                <a:gd name="T54" fmla="*/ 116 w 196"/>
                <a:gd name="T55" fmla="*/ 26 h 184"/>
                <a:gd name="T56" fmla="*/ 117 w 196"/>
                <a:gd name="T57" fmla="*/ 5 h 184"/>
                <a:gd name="T58" fmla="*/ 145 w 196"/>
                <a:gd name="T59" fmla="*/ 0 h 184"/>
                <a:gd name="T60" fmla="*/ 146 w 196"/>
                <a:gd name="T61" fmla="*/ 5 h 184"/>
                <a:gd name="T62" fmla="*/ 155 w 196"/>
                <a:gd name="T63" fmla="*/ 10 h 184"/>
                <a:gd name="T64" fmla="*/ 156 w 196"/>
                <a:gd name="T65"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 h="184">
                  <a:moveTo>
                    <a:pt x="156" y="6"/>
                  </a:moveTo>
                  <a:lnTo>
                    <a:pt x="158" y="6"/>
                  </a:lnTo>
                  <a:lnTo>
                    <a:pt x="164" y="9"/>
                  </a:lnTo>
                  <a:lnTo>
                    <a:pt x="175" y="13"/>
                  </a:lnTo>
                  <a:lnTo>
                    <a:pt x="185" y="18"/>
                  </a:lnTo>
                  <a:lnTo>
                    <a:pt x="192" y="27"/>
                  </a:lnTo>
                  <a:lnTo>
                    <a:pt x="196" y="43"/>
                  </a:lnTo>
                  <a:lnTo>
                    <a:pt x="193" y="48"/>
                  </a:lnTo>
                  <a:lnTo>
                    <a:pt x="189" y="63"/>
                  </a:lnTo>
                  <a:lnTo>
                    <a:pt x="192" y="80"/>
                  </a:lnTo>
                  <a:lnTo>
                    <a:pt x="186" y="86"/>
                  </a:lnTo>
                  <a:lnTo>
                    <a:pt x="180" y="104"/>
                  </a:lnTo>
                  <a:lnTo>
                    <a:pt x="189" y="109"/>
                  </a:lnTo>
                  <a:lnTo>
                    <a:pt x="138" y="124"/>
                  </a:lnTo>
                  <a:lnTo>
                    <a:pt x="139" y="138"/>
                  </a:lnTo>
                  <a:lnTo>
                    <a:pt x="127" y="141"/>
                  </a:lnTo>
                  <a:lnTo>
                    <a:pt x="116" y="148"/>
                  </a:lnTo>
                  <a:lnTo>
                    <a:pt x="114" y="155"/>
                  </a:lnTo>
                  <a:lnTo>
                    <a:pt x="108" y="156"/>
                  </a:lnTo>
                  <a:lnTo>
                    <a:pt x="94" y="172"/>
                  </a:lnTo>
                  <a:lnTo>
                    <a:pt x="84" y="184"/>
                  </a:lnTo>
                  <a:lnTo>
                    <a:pt x="78" y="184"/>
                  </a:lnTo>
                  <a:lnTo>
                    <a:pt x="73" y="183"/>
                  </a:lnTo>
                  <a:lnTo>
                    <a:pt x="54" y="180"/>
                  </a:lnTo>
                  <a:lnTo>
                    <a:pt x="51" y="179"/>
                  </a:lnTo>
                  <a:lnTo>
                    <a:pt x="51" y="178"/>
                  </a:lnTo>
                  <a:lnTo>
                    <a:pt x="45" y="173"/>
                  </a:lnTo>
                  <a:lnTo>
                    <a:pt x="34" y="172"/>
                  </a:lnTo>
                  <a:lnTo>
                    <a:pt x="21" y="176"/>
                  </a:lnTo>
                  <a:lnTo>
                    <a:pt x="10" y="164"/>
                  </a:lnTo>
                  <a:lnTo>
                    <a:pt x="0" y="149"/>
                  </a:lnTo>
                  <a:lnTo>
                    <a:pt x="2" y="88"/>
                  </a:lnTo>
                  <a:lnTo>
                    <a:pt x="37" y="89"/>
                  </a:lnTo>
                  <a:lnTo>
                    <a:pt x="35" y="82"/>
                  </a:lnTo>
                  <a:lnTo>
                    <a:pt x="38" y="75"/>
                  </a:lnTo>
                  <a:lnTo>
                    <a:pt x="35" y="66"/>
                  </a:lnTo>
                  <a:lnTo>
                    <a:pt x="37" y="57"/>
                  </a:lnTo>
                  <a:lnTo>
                    <a:pt x="36" y="51"/>
                  </a:lnTo>
                  <a:lnTo>
                    <a:pt x="41" y="51"/>
                  </a:lnTo>
                  <a:lnTo>
                    <a:pt x="42" y="57"/>
                  </a:lnTo>
                  <a:lnTo>
                    <a:pt x="50" y="57"/>
                  </a:lnTo>
                  <a:lnTo>
                    <a:pt x="60" y="58"/>
                  </a:lnTo>
                  <a:lnTo>
                    <a:pt x="66" y="67"/>
                  </a:lnTo>
                  <a:lnTo>
                    <a:pt x="79" y="70"/>
                  </a:lnTo>
                  <a:lnTo>
                    <a:pt x="90" y="64"/>
                  </a:lnTo>
                  <a:lnTo>
                    <a:pt x="93" y="74"/>
                  </a:lnTo>
                  <a:lnTo>
                    <a:pt x="106" y="76"/>
                  </a:lnTo>
                  <a:lnTo>
                    <a:pt x="112" y="85"/>
                  </a:lnTo>
                  <a:lnTo>
                    <a:pt x="118" y="95"/>
                  </a:lnTo>
                  <a:lnTo>
                    <a:pt x="131" y="95"/>
                  </a:lnTo>
                  <a:lnTo>
                    <a:pt x="131" y="75"/>
                  </a:lnTo>
                  <a:lnTo>
                    <a:pt x="125" y="78"/>
                  </a:lnTo>
                  <a:lnTo>
                    <a:pt x="114" y="71"/>
                  </a:lnTo>
                  <a:lnTo>
                    <a:pt x="110" y="67"/>
                  </a:lnTo>
                  <a:lnTo>
                    <a:pt x="112" y="48"/>
                  </a:lnTo>
                  <a:lnTo>
                    <a:pt x="116" y="26"/>
                  </a:lnTo>
                  <a:lnTo>
                    <a:pt x="112" y="18"/>
                  </a:lnTo>
                  <a:lnTo>
                    <a:pt x="117" y="5"/>
                  </a:lnTo>
                  <a:lnTo>
                    <a:pt x="122" y="3"/>
                  </a:lnTo>
                  <a:lnTo>
                    <a:pt x="145" y="0"/>
                  </a:lnTo>
                  <a:lnTo>
                    <a:pt x="147" y="1"/>
                  </a:lnTo>
                  <a:lnTo>
                    <a:pt x="146" y="5"/>
                  </a:lnTo>
                  <a:lnTo>
                    <a:pt x="152" y="6"/>
                  </a:lnTo>
                  <a:lnTo>
                    <a:pt x="155" y="10"/>
                  </a:lnTo>
                  <a:lnTo>
                    <a:pt x="158" y="9"/>
                  </a:lnTo>
                  <a:lnTo>
                    <a:pt x="156" y="6"/>
                  </a:lnTo>
                  <a:lnTo>
                    <a:pt x="156" y="6"/>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40" name="Freeform 225">
              <a:extLst>
                <a:ext uri="{FF2B5EF4-FFF2-40B4-BE49-F238E27FC236}">
                  <a16:creationId xmlns:a16="http://schemas.microsoft.com/office/drawing/2014/main" id="{01509666-4020-10A0-64BD-2200511A5162}"/>
                </a:ext>
              </a:extLst>
            </p:cNvPr>
            <p:cNvSpPr>
              <a:spLocks/>
            </p:cNvSpPr>
            <p:nvPr/>
          </p:nvSpPr>
          <p:spPr bwMode="auto">
            <a:xfrm>
              <a:off x="3395370" y="5164571"/>
              <a:ext cx="392687" cy="372983"/>
            </a:xfrm>
            <a:custGeom>
              <a:avLst/>
              <a:gdLst>
                <a:gd name="T0" fmla="*/ 95 w 127"/>
                <a:gd name="T1" fmla="*/ 128 h 128"/>
                <a:gd name="T2" fmla="*/ 86 w 127"/>
                <a:gd name="T3" fmla="*/ 126 h 128"/>
                <a:gd name="T4" fmla="*/ 80 w 127"/>
                <a:gd name="T5" fmla="*/ 128 h 128"/>
                <a:gd name="T6" fmla="*/ 73 w 127"/>
                <a:gd name="T7" fmla="*/ 125 h 128"/>
                <a:gd name="T8" fmla="*/ 66 w 127"/>
                <a:gd name="T9" fmla="*/ 125 h 128"/>
                <a:gd name="T10" fmla="*/ 56 w 127"/>
                <a:gd name="T11" fmla="*/ 117 h 128"/>
                <a:gd name="T12" fmla="*/ 43 w 127"/>
                <a:gd name="T13" fmla="*/ 114 h 128"/>
                <a:gd name="T14" fmla="*/ 39 w 127"/>
                <a:gd name="T15" fmla="*/ 102 h 128"/>
                <a:gd name="T16" fmla="*/ 39 w 127"/>
                <a:gd name="T17" fmla="*/ 95 h 128"/>
                <a:gd name="T18" fmla="*/ 32 w 127"/>
                <a:gd name="T19" fmla="*/ 93 h 128"/>
                <a:gd name="T20" fmla="*/ 14 w 127"/>
                <a:gd name="T21" fmla="*/ 72 h 128"/>
                <a:gd name="T22" fmla="*/ 9 w 127"/>
                <a:gd name="T23" fmla="*/ 61 h 128"/>
                <a:gd name="T24" fmla="*/ 6 w 127"/>
                <a:gd name="T25" fmla="*/ 57 h 128"/>
                <a:gd name="T26" fmla="*/ 0 w 127"/>
                <a:gd name="T27" fmla="*/ 42 h 128"/>
                <a:gd name="T28" fmla="*/ 19 w 127"/>
                <a:gd name="T29" fmla="*/ 45 h 128"/>
                <a:gd name="T30" fmla="*/ 24 w 127"/>
                <a:gd name="T31" fmla="*/ 46 h 128"/>
                <a:gd name="T32" fmla="*/ 30 w 127"/>
                <a:gd name="T33" fmla="*/ 46 h 128"/>
                <a:gd name="T34" fmla="*/ 40 w 127"/>
                <a:gd name="T35" fmla="*/ 34 h 128"/>
                <a:gd name="T36" fmla="*/ 54 w 127"/>
                <a:gd name="T37" fmla="*/ 18 h 128"/>
                <a:gd name="T38" fmla="*/ 60 w 127"/>
                <a:gd name="T39" fmla="*/ 17 h 128"/>
                <a:gd name="T40" fmla="*/ 62 w 127"/>
                <a:gd name="T41" fmla="*/ 10 h 128"/>
                <a:gd name="T42" fmla="*/ 73 w 127"/>
                <a:gd name="T43" fmla="*/ 3 h 128"/>
                <a:gd name="T44" fmla="*/ 85 w 127"/>
                <a:gd name="T45" fmla="*/ 0 h 128"/>
                <a:gd name="T46" fmla="*/ 86 w 127"/>
                <a:gd name="T47" fmla="*/ 7 h 128"/>
                <a:gd name="T48" fmla="*/ 100 w 127"/>
                <a:gd name="T49" fmla="*/ 7 h 128"/>
                <a:gd name="T50" fmla="*/ 108 w 127"/>
                <a:gd name="T51" fmla="*/ 11 h 128"/>
                <a:gd name="T52" fmla="*/ 111 w 127"/>
                <a:gd name="T53" fmla="*/ 15 h 128"/>
                <a:gd name="T54" fmla="*/ 119 w 127"/>
                <a:gd name="T55" fmla="*/ 17 h 128"/>
                <a:gd name="T56" fmla="*/ 127 w 127"/>
                <a:gd name="T57" fmla="*/ 23 h 128"/>
                <a:gd name="T58" fmla="*/ 126 w 127"/>
                <a:gd name="T59" fmla="*/ 47 h 128"/>
                <a:gd name="T60" fmla="*/ 122 w 127"/>
                <a:gd name="T61" fmla="*/ 60 h 128"/>
                <a:gd name="T62" fmla="*/ 121 w 127"/>
                <a:gd name="T63" fmla="*/ 74 h 128"/>
                <a:gd name="T64" fmla="*/ 123 w 127"/>
                <a:gd name="T65" fmla="*/ 80 h 128"/>
                <a:gd name="T66" fmla="*/ 120 w 127"/>
                <a:gd name="T67" fmla="*/ 91 h 128"/>
                <a:gd name="T68" fmla="*/ 118 w 127"/>
                <a:gd name="T69" fmla="*/ 93 h 128"/>
                <a:gd name="T70" fmla="*/ 113 w 127"/>
                <a:gd name="T71" fmla="*/ 107 h 128"/>
                <a:gd name="T72" fmla="*/ 95 w 127"/>
                <a:gd name="T73" fmla="*/ 128 h 128"/>
                <a:gd name="T74" fmla="*/ 95 w 127"/>
                <a:gd name="T7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7" h="128">
                  <a:moveTo>
                    <a:pt x="95" y="128"/>
                  </a:moveTo>
                  <a:lnTo>
                    <a:pt x="86" y="126"/>
                  </a:lnTo>
                  <a:lnTo>
                    <a:pt x="80" y="128"/>
                  </a:lnTo>
                  <a:lnTo>
                    <a:pt x="73" y="125"/>
                  </a:lnTo>
                  <a:lnTo>
                    <a:pt x="66" y="125"/>
                  </a:lnTo>
                  <a:lnTo>
                    <a:pt x="56" y="117"/>
                  </a:lnTo>
                  <a:lnTo>
                    <a:pt x="43" y="114"/>
                  </a:lnTo>
                  <a:lnTo>
                    <a:pt x="39" y="102"/>
                  </a:lnTo>
                  <a:lnTo>
                    <a:pt x="39" y="95"/>
                  </a:lnTo>
                  <a:lnTo>
                    <a:pt x="32" y="93"/>
                  </a:lnTo>
                  <a:lnTo>
                    <a:pt x="14" y="72"/>
                  </a:lnTo>
                  <a:lnTo>
                    <a:pt x="9" y="61"/>
                  </a:lnTo>
                  <a:lnTo>
                    <a:pt x="6" y="57"/>
                  </a:lnTo>
                  <a:lnTo>
                    <a:pt x="0" y="42"/>
                  </a:lnTo>
                  <a:lnTo>
                    <a:pt x="19" y="45"/>
                  </a:lnTo>
                  <a:lnTo>
                    <a:pt x="24" y="46"/>
                  </a:lnTo>
                  <a:lnTo>
                    <a:pt x="30" y="46"/>
                  </a:lnTo>
                  <a:lnTo>
                    <a:pt x="40" y="34"/>
                  </a:lnTo>
                  <a:lnTo>
                    <a:pt x="54" y="18"/>
                  </a:lnTo>
                  <a:lnTo>
                    <a:pt x="60" y="17"/>
                  </a:lnTo>
                  <a:lnTo>
                    <a:pt x="62" y="10"/>
                  </a:lnTo>
                  <a:lnTo>
                    <a:pt x="73" y="3"/>
                  </a:lnTo>
                  <a:lnTo>
                    <a:pt x="85" y="0"/>
                  </a:lnTo>
                  <a:lnTo>
                    <a:pt x="86" y="7"/>
                  </a:lnTo>
                  <a:lnTo>
                    <a:pt x="100" y="7"/>
                  </a:lnTo>
                  <a:lnTo>
                    <a:pt x="108" y="11"/>
                  </a:lnTo>
                  <a:lnTo>
                    <a:pt x="111" y="15"/>
                  </a:lnTo>
                  <a:lnTo>
                    <a:pt x="119" y="17"/>
                  </a:lnTo>
                  <a:lnTo>
                    <a:pt x="127" y="23"/>
                  </a:lnTo>
                  <a:lnTo>
                    <a:pt x="126" y="47"/>
                  </a:lnTo>
                  <a:lnTo>
                    <a:pt x="122" y="60"/>
                  </a:lnTo>
                  <a:lnTo>
                    <a:pt x="121" y="74"/>
                  </a:lnTo>
                  <a:lnTo>
                    <a:pt x="123" y="80"/>
                  </a:lnTo>
                  <a:lnTo>
                    <a:pt x="120" y="91"/>
                  </a:lnTo>
                  <a:lnTo>
                    <a:pt x="118" y="93"/>
                  </a:lnTo>
                  <a:lnTo>
                    <a:pt x="113" y="107"/>
                  </a:lnTo>
                  <a:lnTo>
                    <a:pt x="95" y="128"/>
                  </a:lnTo>
                  <a:lnTo>
                    <a:pt x="95" y="128"/>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41" name="Freeform 226">
              <a:extLst>
                <a:ext uri="{FF2B5EF4-FFF2-40B4-BE49-F238E27FC236}">
                  <a16:creationId xmlns:a16="http://schemas.microsoft.com/office/drawing/2014/main" id="{E5C74A84-C833-2C06-2F9E-2A4B3992FAE8}"/>
                </a:ext>
              </a:extLst>
            </p:cNvPr>
            <p:cNvSpPr>
              <a:spLocks/>
            </p:cNvSpPr>
            <p:nvPr/>
          </p:nvSpPr>
          <p:spPr bwMode="auto">
            <a:xfrm>
              <a:off x="4230216" y="3637663"/>
              <a:ext cx="513274" cy="760541"/>
            </a:xfrm>
            <a:custGeom>
              <a:avLst/>
              <a:gdLst>
                <a:gd name="T0" fmla="*/ 10 w 166"/>
                <a:gd name="T1" fmla="*/ 261 h 261"/>
                <a:gd name="T2" fmla="*/ 1 w 166"/>
                <a:gd name="T3" fmla="*/ 245 h 261"/>
                <a:gd name="T4" fmla="*/ 0 w 166"/>
                <a:gd name="T5" fmla="*/ 176 h 261"/>
                <a:gd name="T6" fmla="*/ 15 w 166"/>
                <a:gd name="T7" fmla="*/ 155 h 261"/>
                <a:gd name="T8" fmla="*/ 19 w 166"/>
                <a:gd name="T9" fmla="*/ 148 h 261"/>
                <a:gd name="T10" fmla="*/ 29 w 166"/>
                <a:gd name="T11" fmla="*/ 148 h 261"/>
                <a:gd name="T12" fmla="*/ 44 w 166"/>
                <a:gd name="T13" fmla="*/ 135 h 261"/>
                <a:gd name="T14" fmla="*/ 66 w 166"/>
                <a:gd name="T15" fmla="*/ 134 h 261"/>
                <a:gd name="T16" fmla="*/ 112 w 166"/>
                <a:gd name="T17" fmla="*/ 77 h 261"/>
                <a:gd name="T18" fmla="*/ 98 w 166"/>
                <a:gd name="T19" fmla="*/ 77 h 261"/>
                <a:gd name="T20" fmla="*/ 43 w 166"/>
                <a:gd name="T21" fmla="*/ 55 h 261"/>
                <a:gd name="T22" fmla="*/ 36 w 166"/>
                <a:gd name="T23" fmla="*/ 47 h 261"/>
                <a:gd name="T24" fmla="*/ 29 w 166"/>
                <a:gd name="T25" fmla="*/ 38 h 261"/>
                <a:gd name="T26" fmla="*/ 23 w 166"/>
                <a:gd name="T27" fmla="*/ 28 h 261"/>
                <a:gd name="T28" fmla="*/ 26 w 166"/>
                <a:gd name="T29" fmla="*/ 21 h 261"/>
                <a:gd name="T30" fmla="*/ 32 w 166"/>
                <a:gd name="T31" fmla="*/ 11 h 261"/>
                <a:gd name="T32" fmla="*/ 38 w 166"/>
                <a:gd name="T33" fmla="*/ 15 h 261"/>
                <a:gd name="T34" fmla="*/ 41 w 166"/>
                <a:gd name="T35" fmla="*/ 22 h 261"/>
                <a:gd name="T36" fmla="*/ 49 w 166"/>
                <a:gd name="T37" fmla="*/ 30 h 261"/>
                <a:gd name="T38" fmla="*/ 58 w 166"/>
                <a:gd name="T39" fmla="*/ 30 h 261"/>
                <a:gd name="T40" fmla="*/ 73 w 166"/>
                <a:gd name="T41" fmla="*/ 25 h 261"/>
                <a:gd name="T42" fmla="*/ 92 w 166"/>
                <a:gd name="T43" fmla="*/ 24 h 261"/>
                <a:gd name="T44" fmla="*/ 106 w 166"/>
                <a:gd name="T45" fmla="*/ 18 h 261"/>
                <a:gd name="T46" fmla="*/ 114 w 166"/>
                <a:gd name="T47" fmla="*/ 16 h 261"/>
                <a:gd name="T48" fmla="*/ 120 w 166"/>
                <a:gd name="T49" fmla="*/ 12 h 261"/>
                <a:gd name="T50" fmla="*/ 129 w 166"/>
                <a:gd name="T51" fmla="*/ 12 h 261"/>
                <a:gd name="T52" fmla="*/ 135 w 166"/>
                <a:gd name="T53" fmla="*/ 12 h 261"/>
                <a:gd name="T54" fmla="*/ 142 w 166"/>
                <a:gd name="T55" fmla="*/ 9 h 261"/>
                <a:gd name="T56" fmla="*/ 151 w 166"/>
                <a:gd name="T57" fmla="*/ 7 h 261"/>
                <a:gd name="T58" fmla="*/ 158 w 166"/>
                <a:gd name="T59" fmla="*/ 0 h 261"/>
                <a:gd name="T60" fmla="*/ 165 w 166"/>
                <a:gd name="T61" fmla="*/ 0 h 261"/>
                <a:gd name="T62" fmla="*/ 166 w 166"/>
                <a:gd name="T63" fmla="*/ 6 h 261"/>
                <a:gd name="T64" fmla="*/ 164 w 166"/>
                <a:gd name="T65" fmla="*/ 16 h 261"/>
                <a:gd name="T66" fmla="*/ 165 w 166"/>
                <a:gd name="T67" fmla="*/ 27 h 261"/>
                <a:gd name="T68" fmla="*/ 162 w 166"/>
                <a:gd name="T69" fmla="*/ 33 h 261"/>
                <a:gd name="T70" fmla="*/ 157 w 166"/>
                <a:gd name="T71" fmla="*/ 54 h 261"/>
                <a:gd name="T72" fmla="*/ 151 w 166"/>
                <a:gd name="T73" fmla="*/ 75 h 261"/>
                <a:gd name="T74" fmla="*/ 140 w 166"/>
                <a:gd name="T75" fmla="*/ 99 h 261"/>
                <a:gd name="T76" fmla="*/ 127 w 166"/>
                <a:gd name="T77" fmla="*/ 127 h 261"/>
                <a:gd name="T78" fmla="*/ 113 w 166"/>
                <a:gd name="T79" fmla="*/ 149 h 261"/>
                <a:gd name="T80" fmla="*/ 94 w 166"/>
                <a:gd name="T81" fmla="*/ 175 h 261"/>
                <a:gd name="T82" fmla="*/ 77 w 166"/>
                <a:gd name="T83" fmla="*/ 190 h 261"/>
                <a:gd name="T84" fmla="*/ 52 w 166"/>
                <a:gd name="T85" fmla="*/ 209 h 261"/>
                <a:gd name="T86" fmla="*/ 37 w 166"/>
                <a:gd name="T87" fmla="*/ 224 h 261"/>
                <a:gd name="T88" fmla="*/ 18 w 166"/>
                <a:gd name="T89" fmla="*/ 247 h 261"/>
                <a:gd name="T90" fmla="*/ 15 w 166"/>
                <a:gd name="T91" fmla="*/ 256 h 261"/>
                <a:gd name="T92" fmla="*/ 10 w 166"/>
                <a:gd name="T93" fmla="*/ 261 h 261"/>
                <a:gd name="T94" fmla="*/ 10 w 166"/>
                <a:gd name="T95"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261">
                  <a:moveTo>
                    <a:pt x="10" y="261"/>
                  </a:moveTo>
                  <a:lnTo>
                    <a:pt x="1" y="245"/>
                  </a:lnTo>
                  <a:lnTo>
                    <a:pt x="0" y="176"/>
                  </a:lnTo>
                  <a:lnTo>
                    <a:pt x="15" y="155"/>
                  </a:lnTo>
                  <a:lnTo>
                    <a:pt x="19" y="148"/>
                  </a:lnTo>
                  <a:lnTo>
                    <a:pt x="29" y="148"/>
                  </a:lnTo>
                  <a:lnTo>
                    <a:pt x="44" y="135"/>
                  </a:lnTo>
                  <a:lnTo>
                    <a:pt x="66" y="134"/>
                  </a:lnTo>
                  <a:lnTo>
                    <a:pt x="112" y="77"/>
                  </a:lnTo>
                  <a:lnTo>
                    <a:pt x="98" y="77"/>
                  </a:lnTo>
                  <a:lnTo>
                    <a:pt x="43" y="55"/>
                  </a:lnTo>
                  <a:lnTo>
                    <a:pt x="36" y="47"/>
                  </a:lnTo>
                  <a:lnTo>
                    <a:pt x="29" y="38"/>
                  </a:lnTo>
                  <a:lnTo>
                    <a:pt x="23" y="28"/>
                  </a:lnTo>
                  <a:lnTo>
                    <a:pt x="26" y="21"/>
                  </a:lnTo>
                  <a:lnTo>
                    <a:pt x="32" y="11"/>
                  </a:lnTo>
                  <a:lnTo>
                    <a:pt x="38" y="15"/>
                  </a:lnTo>
                  <a:lnTo>
                    <a:pt x="41" y="22"/>
                  </a:lnTo>
                  <a:lnTo>
                    <a:pt x="49" y="30"/>
                  </a:lnTo>
                  <a:lnTo>
                    <a:pt x="58" y="30"/>
                  </a:lnTo>
                  <a:lnTo>
                    <a:pt x="73" y="25"/>
                  </a:lnTo>
                  <a:lnTo>
                    <a:pt x="92" y="24"/>
                  </a:lnTo>
                  <a:lnTo>
                    <a:pt x="106" y="18"/>
                  </a:lnTo>
                  <a:lnTo>
                    <a:pt x="114" y="16"/>
                  </a:lnTo>
                  <a:lnTo>
                    <a:pt x="120" y="12"/>
                  </a:lnTo>
                  <a:lnTo>
                    <a:pt x="129" y="12"/>
                  </a:lnTo>
                  <a:lnTo>
                    <a:pt x="135" y="12"/>
                  </a:lnTo>
                  <a:lnTo>
                    <a:pt x="142" y="9"/>
                  </a:lnTo>
                  <a:lnTo>
                    <a:pt x="151" y="7"/>
                  </a:lnTo>
                  <a:lnTo>
                    <a:pt x="158" y="0"/>
                  </a:lnTo>
                  <a:lnTo>
                    <a:pt x="165" y="0"/>
                  </a:lnTo>
                  <a:lnTo>
                    <a:pt x="166" y="6"/>
                  </a:lnTo>
                  <a:lnTo>
                    <a:pt x="164" y="16"/>
                  </a:lnTo>
                  <a:lnTo>
                    <a:pt x="165" y="27"/>
                  </a:lnTo>
                  <a:lnTo>
                    <a:pt x="162" y="33"/>
                  </a:lnTo>
                  <a:lnTo>
                    <a:pt x="157" y="54"/>
                  </a:lnTo>
                  <a:lnTo>
                    <a:pt x="151" y="75"/>
                  </a:lnTo>
                  <a:lnTo>
                    <a:pt x="140" y="99"/>
                  </a:lnTo>
                  <a:lnTo>
                    <a:pt x="127" y="127"/>
                  </a:lnTo>
                  <a:lnTo>
                    <a:pt x="113" y="149"/>
                  </a:lnTo>
                  <a:lnTo>
                    <a:pt x="94" y="175"/>
                  </a:lnTo>
                  <a:lnTo>
                    <a:pt x="77" y="190"/>
                  </a:lnTo>
                  <a:lnTo>
                    <a:pt x="52" y="209"/>
                  </a:lnTo>
                  <a:lnTo>
                    <a:pt x="37" y="224"/>
                  </a:lnTo>
                  <a:lnTo>
                    <a:pt x="18" y="247"/>
                  </a:lnTo>
                  <a:lnTo>
                    <a:pt x="15" y="256"/>
                  </a:lnTo>
                  <a:lnTo>
                    <a:pt x="10" y="261"/>
                  </a:lnTo>
                  <a:lnTo>
                    <a:pt x="10" y="26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42" name="Freeform 228">
              <a:extLst>
                <a:ext uri="{FF2B5EF4-FFF2-40B4-BE49-F238E27FC236}">
                  <a16:creationId xmlns:a16="http://schemas.microsoft.com/office/drawing/2014/main" id="{6F0A0A30-63C1-82DB-5091-9AD950218753}"/>
                </a:ext>
              </a:extLst>
            </p:cNvPr>
            <p:cNvSpPr>
              <a:spLocks noEditPoints="1"/>
            </p:cNvSpPr>
            <p:nvPr/>
          </p:nvSpPr>
          <p:spPr bwMode="auto">
            <a:xfrm>
              <a:off x="2922293" y="5528813"/>
              <a:ext cx="834846" cy="708088"/>
            </a:xfrm>
            <a:custGeom>
              <a:avLst/>
              <a:gdLst>
                <a:gd name="T0" fmla="*/ 254 w 270"/>
                <a:gd name="T1" fmla="*/ 30 h 243"/>
                <a:gd name="T2" fmla="*/ 253 w 270"/>
                <a:gd name="T3" fmla="*/ 65 h 243"/>
                <a:gd name="T4" fmla="*/ 247 w 270"/>
                <a:gd name="T5" fmla="*/ 68 h 243"/>
                <a:gd name="T6" fmla="*/ 240 w 270"/>
                <a:gd name="T7" fmla="*/ 75 h 243"/>
                <a:gd name="T8" fmla="*/ 235 w 270"/>
                <a:gd name="T9" fmla="*/ 89 h 243"/>
                <a:gd name="T10" fmla="*/ 253 w 270"/>
                <a:gd name="T11" fmla="*/ 97 h 243"/>
                <a:gd name="T12" fmla="*/ 270 w 270"/>
                <a:gd name="T13" fmla="*/ 89 h 243"/>
                <a:gd name="T14" fmla="*/ 261 w 270"/>
                <a:gd name="T15" fmla="*/ 118 h 243"/>
                <a:gd name="T16" fmla="*/ 244 w 270"/>
                <a:gd name="T17" fmla="*/ 137 h 243"/>
                <a:gd name="T18" fmla="*/ 233 w 270"/>
                <a:gd name="T19" fmla="*/ 149 h 243"/>
                <a:gd name="T20" fmla="*/ 218 w 270"/>
                <a:gd name="T21" fmla="*/ 172 h 243"/>
                <a:gd name="T22" fmla="*/ 186 w 270"/>
                <a:gd name="T23" fmla="*/ 203 h 243"/>
                <a:gd name="T24" fmla="*/ 156 w 270"/>
                <a:gd name="T25" fmla="*/ 219 h 243"/>
                <a:gd name="T26" fmla="*/ 145 w 270"/>
                <a:gd name="T27" fmla="*/ 226 h 243"/>
                <a:gd name="T28" fmla="*/ 127 w 270"/>
                <a:gd name="T29" fmla="*/ 226 h 243"/>
                <a:gd name="T30" fmla="*/ 101 w 270"/>
                <a:gd name="T31" fmla="*/ 225 h 243"/>
                <a:gd name="T32" fmla="*/ 77 w 270"/>
                <a:gd name="T33" fmla="*/ 232 h 243"/>
                <a:gd name="T34" fmla="*/ 53 w 270"/>
                <a:gd name="T35" fmla="*/ 242 h 243"/>
                <a:gd name="T36" fmla="*/ 40 w 270"/>
                <a:gd name="T37" fmla="*/ 235 h 243"/>
                <a:gd name="T38" fmla="*/ 28 w 270"/>
                <a:gd name="T39" fmla="*/ 226 h 243"/>
                <a:gd name="T40" fmla="*/ 25 w 270"/>
                <a:gd name="T41" fmla="*/ 224 h 243"/>
                <a:gd name="T42" fmla="*/ 22 w 270"/>
                <a:gd name="T43" fmla="*/ 200 h 243"/>
                <a:gd name="T44" fmla="*/ 27 w 270"/>
                <a:gd name="T45" fmla="*/ 182 h 243"/>
                <a:gd name="T46" fmla="*/ 10 w 270"/>
                <a:gd name="T47" fmla="*/ 149 h 243"/>
                <a:gd name="T48" fmla="*/ 0 w 270"/>
                <a:gd name="T49" fmla="*/ 123 h 243"/>
                <a:gd name="T50" fmla="*/ 14 w 270"/>
                <a:gd name="T51" fmla="*/ 120 h 243"/>
                <a:gd name="T52" fmla="*/ 24 w 270"/>
                <a:gd name="T53" fmla="*/ 129 h 243"/>
                <a:gd name="T54" fmla="*/ 42 w 270"/>
                <a:gd name="T55" fmla="*/ 131 h 243"/>
                <a:gd name="T56" fmla="*/ 61 w 270"/>
                <a:gd name="T57" fmla="*/ 51 h 243"/>
                <a:gd name="T58" fmla="*/ 73 w 270"/>
                <a:gd name="T59" fmla="*/ 72 h 243"/>
                <a:gd name="T60" fmla="*/ 75 w 270"/>
                <a:gd name="T61" fmla="*/ 90 h 243"/>
                <a:gd name="T62" fmla="*/ 96 w 270"/>
                <a:gd name="T63" fmla="*/ 80 h 243"/>
                <a:gd name="T64" fmla="*/ 107 w 270"/>
                <a:gd name="T65" fmla="*/ 65 h 243"/>
                <a:gd name="T66" fmla="*/ 123 w 270"/>
                <a:gd name="T67" fmla="*/ 63 h 243"/>
                <a:gd name="T68" fmla="*/ 144 w 270"/>
                <a:gd name="T69" fmla="*/ 69 h 243"/>
                <a:gd name="T70" fmla="*/ 156 w 270"/>
                <a:gd name="T71" fmla="*/ 59 h 243"/>
                <a:gd name="T72" fmla="*/ 168 w 270"/>
                <a:gd name="T73" fmla="*/ 49 h 243"/>
                <a:gd name="T74" fmla="*/ 180 w 270"/>
                <a:gd name="T75" fmla="*/ 29 h 243"/>
                <a:gd name="T76" fmla="*/ 219 w 270"/>
                <a:gd name="T77" fmla="*/ 0 h 243"/>
                <a:gd name="T78" fmla="*/ 233 w 270"/>
                <a:gd name="T79" fmla="*/ 3 h 243"/>
                <a:gd name="T80" fmla="*/ 248 w 270"/>
                <a:gd name="T81" fmla="*/ 3 h 243"/>
                <a:gd name="T82" fmla="*/ 187 w 270"/>
                <a:gd name="T83" fmla="*/ 161 h 243"/>
                <a:gd name="T84" fmla="*/ 200 w 270"/>
                <a:gd name="T85" fmla="*/ 152 h 243"/>
                <a:gd name="T86" fmla="*/ 209 w 270"/>
                <a:gd name="T87" fmla="*/ 137 h 243"/>
                <a:gd name="T88" fmla="*/ 198 w 270"/>
                <a:gd name="T89" fmla="*/ 125 h 243"/>
                <a:gd name="T90" fmla="*/ 180 w 270"/>
                <a:gd name="T91" fmla="*/ 136 h 243"/>
                <a:gd name="T92" fmla="*/ 181 w 270"/>
                <a:gd name="T93" fmla="*/ 163 h 243"/>
                <a:gd name="T94" fmla="*/ 187 w 270"/>
                <a:gd name="T95" fmla="*/ 16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 h="243">
                  <a:moveTo>
                    <a:pt x="248" y="3"/>
                  </a:moveTo>
                  <a:lnTo>
                    <a:pt x="254" y="30"/>
                  </a:lnTo>
                  <a:lnTo>
                    <a:pt x="258" y="43"/>
                  </a:lnTo>
                  <a:lnTo>
                    <a:pt x="253" y="65"/>
                  </a:lnTo>
                  <a:lnTo>
                    <a:pt x="255" y="72"/>
                  </a:lnTo>
                  <a:lnTo>
                    <a:pt x="247" y="68"/>
                  </a:lnTo>
                  <a:lnTo>
                    <a:pt x="241" y="69"/>
                  </a:lnTo>
                  <a:lnTo>
                    <a:pt x="240" y="75"/>
                  </a:lnTo>
                  <a:lnTo>
                    <a:pt x="235" y="82"/>
                  </a:lnTo>
                  <a:lnTo>
                    <a:pt x="235" y="89"/>
                  </a:lnTo>
                  <a:lnTo>
                    <a:pt x="244" y="99"/>
                  </a:lnTo>
                  <a:lnTo>
                    <a:pt x="253" y="97"/>
                  </a:lnTo>
                  <a:lnTo>
                    <a:pt x="257" y="89"/>
                  </a:lnTo>
                  <a:lnTo>
                    <a:pt x="270" y="89"/>
                  </a:lnTo>
                  <a:lnTo>
                    <a:pt x="264" y="103"/>
                  </a:lnTo>
                  <a:lnTo>
                    <a:pt x="261" y="118"/>
                  </a:lnTo>
                  <a:lnTo>
                    <a:pt x="256" y="127"/>
                  </a:lnTo>
                  <a:lnTo>
                    <a:pt x="244" y="137"/>
                  </a:lnTo>
                  <a:lnTo>
                    <a:pt x="241" y="139"/>
                  </a:lnTo>
                  <a:lnTo>
                    <a:pt x="233" y="149"/>
                  </a:lnTo>
                  <a:lnTo>
                    <a:pt x="228" y="159"/>
                  </a:lnTo>
                  <a:lnTo>
                    <a:pt x="218" y="172"/>
                  </a:lnTo>
                  <a:lnTo>
                    <a:pt x="198" y="192"/>
                  </a:lnTo>
                  <a:lnTo>
                    <a:pt x="186" y="203"/>
                  </a:lnTo>
                  <a:lnTo>
                    <a:pt x="173" y="212"/>
                  </a:lnTo>
                  <a:lnTo>
                    <a:pt x="156" y="219"/>
                  </a:lnTo>
                  <a:lnTo>
                    <a:pt x="147" y="220"/>
                  </a:lnTo>
                  <a:lnTo>
                    <a:pt x="145" y="226"/>
                  </a:lnTo>
                  <a:lnTo>
                    <a:pt x="136" y="223"/>
                  </a:lnTo>
                  <a:lnTo>
                    <a:pt x="127" y="226"/>
                  </a:lnTo>
                  <a:lnTo>
                    <a:pt x="110" y="223"/>
                  </a:lnTo>
                  <a:lnTo>
                    <a:pt x="101" y="225"/>
                  </a:lnTo>
                  <a:lnTo>
                    <a:pt x="94" y="224"/>
                  </a:lnTo>
                  <a:lnTo>
                    <a:pt x="77" y="232"/>
                  </a:lnTo>
                  <a:lnTo>
                    <a:pt x="64" y="234"/>
                  </a:lnTo>
                  <a:lnTo>
                    <a:pt x="53" y="242"/>
                  </a:lnTo>
                  <a:lnTo>
                    <a:pt x="46" y="243"/>
                  </a:lnTo>
                  <a:lnTo>
                    <a:pt x="40" y="235"/>
                  </a:lnTo>
                  <a:lnTo>
                    <a:pt x="35" y="235"/>
                  </a:lnTo>
                  <a:lnTo>
                    <a:pt x="28" y="226"/>
                  </a:lnTo>
                  <a:lnTo>
                    <a:pt x="27" y="229"/>
                  </a:lnTo>
                  <a:lnTo>
                    <a:pt x="25" y="224"/>
                  </a:lnTo>
                  <a:lnTo>
                    <a:pt x="26" y="213"/>
                  </a:lnTo>
                  <a:lnTo>
                    <a:pt x="22" y="200"/>
                  </a:lnTo>
                  <a:lnTo>
                    <a:pt x="27" y="197"/>
                  </a:lnTo>
                  <a:lnTo>
                    <a:pt x="27" y="182"/>
                  </a:lnTo>
                  <a:lnTo>
                    <a:pt x="18" y="164"/>
                  </a:lnTo>
                  <a:lnTo>
                    <a:pt x="10" y="149"/>
                  </a:lnTo>
                  <a:lnTo>
                    <a:pt x="10" y="148"/>
                  </a:lnTo>
                  <a:lnTo>
                    <a:pt x="0" y="123"/>
                  </a:lnTo>
                  <a:lnTo>
                    <a:pt x="8" y="114"/>
                  </a:lnTo>
                  <a:lnTo>
                    <a:pt x="14" y="120"/>
                  </a:lnTo>
                  <a:lnTo>
                    <a:pt x="16" y="127"/>
                  </a:lnTo>
                  <a:lnTo>
                    <a:pt x="24" y="129"/>
                  </a:lnTo>
                  <a:lnTo>
                    <a:pt x="34" y="132"/>
                  </a:lnTo>
                  <a:lnTo>
                    <a:pt x="42" y="131"/>
                  </a:lnTo>
                  <a:lnTo>
                    <a:pt x="57" y="121"/>
                  </a:lnTo>
                  <a:lnTo>
                    <a:pt x="61" y="51"/>
                  </a:lnTo>
                  <a:lnTo>
                    <a:pt x="64" y="54"/>
                  </a:lnTo>
                  <a:lnTo>
                    <a:pt x="73" y="72"/>
                  </a:lnTo>
                  <a:lnTo>
                    <a:pt x="72" y="83"/>
                  </a:lnTo>
                  <a:lnTo>
                    <a:pt x="75" y="90"/>
                  </a:lnTo>
                  <a:lnTo>
                    <a:pt x="87" y="89"/>
                  </a:lnTo>
                  <a:lnTo>
                    <a:pt x="96" y="80"/>
                  </a:lnTo>
                  <a:lnTo>
                    <a:pt x="103" y="74"/>
                  </a:lnTo>
                  <a:lnTo>
                    <a:pt x="107" y="65"/>
                  </a:lnTo>
                  <a:lnTo>
                    <a:pt x="116" y="60"/>
                  </a:lnTo>
                  <a:lnTo>
                    <a:pt x="123" y="63"/>
                  </a:lnTo>
                  <a:lnTo>
                    <a:pt x="130" y="68"/>
                  </a:lnTo>
                  <a:lnTo>
                    <a:pt x="144" y="69"/>
                  </a:lnTo>
                  <a:lnTo>
                    <a:pt x="154" y="65"/>
                  </a:lnTo>
                  <a:lnTo>
                    <a:pt x="156" y="59"/>
                  </a:lnTo>
                  <a:lnTo>
                    <a:pt x="159" y="50"/>
                  </a:lnTo>
                  <a:lnTo>
                    <a:pt x="168" y="49"/>
                  </a:lnTo>
                  <a:lnTo>
                    <a:pt x="174" y="41"/>
                  </a:lnTo>
                  <a:lnTo>
                    <a:pt x="180" y="29"/>
                  </a:lnTo>
                  <a:lnTo>
                    <a:pt x="195" y="15"/>
                  </a:lnTo>
                  <a:lnTo>
                    <a:pt x="219" y="0"/>
                  </a:lnTo>
                  <a:lnTo>
                    <a:pt x="226" y="0"/>
                  </a:lnTo>
                  <a:lnTo>
                    <a:pt x="233" y="3"/>
                  </a:lnTo>
                  <a:lnTo>
                    <a:pt x="239" y="1"/>
                  </a:lnTo>
                  <a:lnTo>
                    <a:pt x="248" y="3"/>
                  </a:lnTo>
                  <a:lnTo>
                    <a:pt x="248" y="3"/>
                  </a:lnTo>
                  <a:close/>
                  <a:moveTo>
                    <a:pt x="187" y="161"/>
                  </a:moveTo>
                  <a:lnTo>
                    <a:pt x="191" y="155"/>
                  </a:lnTo>
                  <a:lnTo>
                    <a:pt x="200" y="152"/>
                  </a:lnTo>
                  <a:lnTo>
                    <a:pt x="204" y="146"/>
                  </a:lnTo>
                  <a:lnTo>
                    <a:pt x="209" y="137"/>
                  </a:lnTo>
                  <a:lnTo>
                    <a:pt x="204" y="131"/>
                  </a:lnTo>
                  <a:lnTo>
                    <a:pt x="198" y="125"/>
                  </a:lnTo>
                  <a:lnTo>
                    <a:pt x="190" y="129"/>
                  </a:lnTo>
                  <a:lnTo>
                    <a:pt x="180" y="136"/>
                  </a:lnTo>
                  <a:lnTo>
                    <a:pt x="171" y="148"/>
                  </a:lnTo>
                  <a:lnTo>
                    <a:pt x="181" y="163"/>
                  </a:lnTo>
                  <a:lnTo>
                    <a:pt x="187" y="161"/>
                  </a:lnTo>
                  <a:lnTo>
                    <a:pt x="187" y="16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3" name="Freeform 285">
              <a:extLst>
                <a:ext uri="{FF2B5EF4-FFF2-40B4-BE49-F238E27FC236}">
                  <a16:creationId xmlns:a16="http://schemas.microsoft.com/office/drawing/2014/main" id="{946DF239-C8D5-E568-151F-FE98361B4004}"/>
                </a:ext>
              </a:extLst>
            </p:cNvPr>
            <p:cNvSpPr>
              <a:spLocks/>
            </p:cNvSpPr>
            <p:nvPr/>
          </p:nvSpPr>
          <p:spPr bwMode="auto">
            <a:xfrm>
              <a:off x="2439938" y="4281645"/>
              <a:ext cx="15459" cy="20398"/>
            </a:xfrm>
            <a:custGeom>
              <a:avLst/>
              <a:gdLst>
                <a:gd name="T0" fmla="*/ 3 w 5"/>
                <a:gd name="T1" fmla="*/ 6 h 7"/>
                <a:gd name="T2" fmla="*/ 2 w 5"/>
                <a:gd name="T3" fmla="*/ 6 h 7"/>
                <a:gd name="T4" fmla="*/ 1 w 5"/>
                <a:gd name="T5" fmla="*/ 7 h 7"/>
                <a:gd name="T6" fmla="*/ 1 w 5"/>
                <a:gd name="T7" fmla="*/ 7 h 7"/>
                <a:gd name="T8" fmla="*/ 1 w 5"/>
                <a:gd name="T9" fmla="*/ 6 h 7"/>
                <a:gd name="T10" fmla="*/ 0 w 5"/>
                <a:gd name="T11" fmla="*/ 4 h 7"/>
                <a:gd name="T12" fmla="*/ 0 w 5"/>
                <a:gd name="T13" fmla="*/ 3 h 7"/>
                <a:gd name="T14" fmla="*/ 1 w 5"/>
                <a:gd name="T15" fmla="*/ 1 h 7"/>
                <a:gd name="T16" fmla="*/ 2 w 5"/>
                <a:gd name="T17" fmla="*/ 1 h 7"/>
                <a:gd name="T18" fmla="*/ 3 w 5"/>
                <a:gd name="T19" fmla="*/ 0 h 7"/>
                <a:gd name="T20" fmla="*/ 4 w 5"/>
                <a:gd name="T21" fmla="*/ 0 h 7"/>
                <a:gd name="T22" fmla="*/ 4 w 5"/>
                <a:gd name="T23" fmla="*/ 2 h 7"/>
                <a:gd name="T24" fmla="*/ 5 w 5"/>
                <a:gd name="T25" fmla="*/ 3 h 7"/>
                <a:gd name="T26" fmla="*/ 4 w 5"/>
                <a:gd name="T27" fmla="*/ 4 h 7"/>
                <a:gd name="T28" fmla="*/ 4 w 5"/>
                <a:gd name="T29" fmla="*/ 5 h 7"/>
                <a:gd name="T30" fmla="*/ 3 w 5"/>
                <a:gd name="T31" fmla="*/ 6 h 7"/>
                <a:gd name="T32" fmla="*/ 3 w 5"/>
                <a:gd name="T3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7">
                  <a:moveTo>
                    <a:pt x="3" y="6"/>
                  </a:moveTo>
                  <a:lnTo>
                    <a:pt x="2" y="6"/>
                  </a:lnTo>
                  <a:lnTo>
                    <a:pt x="1" y="7"/>
                  </a:lnTo>
                  <a:lnTo>
                    <a:pt x="1" y="7"/>
                  </a:lnTo>
                  <a:lnTo>
                    <a:pt x="1" y="6"/>
                  </a:lnTo>
                  <a:lnTo>
                    <a:pt x="0" y="4"/>
                  </a:lnTo>
                  <a:lnTo>
                    <a:pt x="0" y="3"/>
                  </a:lnTo>
                  <a:lnTo>
                    <a:pt x="1" y="1"/>
                  </a:lnTo>
                  <a:lnTo>
                    <a:pt x="2" y="1"/>
                  </a:lnTo>
                  <a:lnTo>
                    <a:pt x="3" y="0"/>
                  </a:lnTo>
                  <a:lnTo>
                    <a:pt x="4" y="0"/>
                  </a:lnTo>
                  <a:lnTo>
                    <a:pt x="4" y="2"/>
                  </a:lnTo>
                  <a:lnTo>
                    <a:pt x="5" y="3"/>
                  </a:lnTo>
                  <a:lnTo>
                    <a:pt x="4" y="4"/>
                  </a:lnTo>
                  <a:lnTo>
                    <a:pt x="4" y="5"/>
                  </a:lnTo>
                  <a:lnTo>
                    <a:pt x="3" y="6"/>
                  </a:lnTo>
                  <a:lnTo>
                    <a:pt x="3" y="6"/>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44" name="Freeform 286">
              <a:extLst>
                <a:ext uri="{FF2B5EF4-FFF2-40B4-BE49-F238E27FC236}">
                  <a16:creationId xmlns:a16="http://schemas.microsoft.com/office/drawing/2014/main" id="{77EDDEC2-291D-1947-ABF9-756AC955BE22}"/>
                </a:ext>
              </a:extLst>
            </p:cNvPr>
            <p:cNvSpPr>
              <a:spLocks/>
            </p:cNvSpPr>
            <p:nvPr/>
          </p:nvSpPr>
          <p:spPr bwMode="auto">
            <a:xfrm>
              <a:off x="2486318" y="4211710"/>
              <a:ext cx="3091" cy="8739"/>
            </a:xfrm>
            <a:custGeom>
              <a:avLst/>
              <a:gdLst>
                <a:gd name="T0" fmla="*/ 1 w 1"/>
                <a:gd name="T1" fmla="*/ 1 h 3"/>
                <a:gd name="T2" fmla="*/ 1 w 1"/>
                <a:gd name="T3" fmla="*/ 2 h 3"/>
                <a:gd name="T4" fmla="*/ 0 w 1"/>
                <a:gd name="T5" fmla="*/ 3 h 3"/>
                <a:gd name="T6" fmla="*/ 0 w 1"/>
                <a:gd name="T7" fmla="*/ 2 h 3"/>
                <a:gd name="T8" fmla="*/ 0 w 1"/>
                <a:gd name="T9" fmla="*/ 1 h 3"/>
                <a:gd name="T10" fmla="*/ 0 w 1"/>
                <a:gd name="T11" fmla="*/ 1 h 3"/>
                <a:gd name="T12" fmla="*/ 0 w 1"/>
                <a:gd name="T13" fmla="*/ 0 h 3"/>
                <a:gd name="T14" fmla="*/ 0 w 1"/>
                <a:gd name="T15" fmla="*/ 0 h 3"/>
                <a:gd name="T16" fmla="*/ 1 w 1"/>
                <a:gd name="T17" fmla="*/ 0 h 3"/>
                <a:gd name="T18" fmla="*/ 1 w 1"/>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1" y="1"/>
                  </a:moveTo>
                  <a:lnTo>
                    <a:pt x="1" y="2"/>
                  </a:lnTo>
                  <a:lnTo>
                    <a:pt x="0" y="3"/>
                  </a:lnTo>
                  <a:lnTo>
                    <a:pt x="0" y="2"/>
                  </a:lnTo>
                  <a:lnTo>
                    <a:pt x="0" y="1"/>
                  </a:lnTo>
                  <a:lnTo>
                    <a:pt x="0" y="1"/>
                  </a:lnTo>
                  <a:lnTo>
                    <a:pt x="0" y="0"/>
                  </a:lnTo>
                  <a:lnTo>
                    <a:pt x="0" y="0"/>
                  </a:lnTo>
                  <a:lnTo>
                    <a:pt x="1" y="0"/>
                  </a:lnTo>
                  <a:lnTo>
                    <a:pt x="1" y="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grpSp>
      <p:sp>
        <p:nvSpPr>
          <p:cNvPr id="278" name="TextBox 277">
            <a:extLst>
              <a:ext uri="{FF2B5EF4-FFF2-40B4-BE49-F238E27FC236}">
                <a16:creationId xmlns:a16="http://schemas.microsoft.com/office/drawing/2014/main" id="{7DCCA5B4-E710-F1DB-4176-9C18ACD73011}"/>
              </a:ext>
            </a:extLst>
          </p:cNvPr>
          <p:cNvSpPr txBox="1"/>
          <p:nvPr/>
        </p:nvSpPr>
        <p:spPr>
          <a:xfrm>
            <a:off x="1777811" y="1274911"/>
            <a:ext cx="1452880" cy="646331"/>
          </a:xfrm>
          <a:prstGeom prst="rect">
            <a:avLst/>
          </a:prstGeom>
          <a:noFill/>
        </p:spPr>
        <p:txBody>
          <a:bodyPr wrap="square" rtlCol="0">
            <a:spAutoFit/>
          </a:bodyPr>
          <a:lstStyle/>
          <a:p>
            <a:pPr algn="ctr"/>
            <a:r>
              <a:rPr lang="en-US" sz="3600" b="1" dirty="0">
                <a:solidFill>
                  <a:srgbClr val="4285F4"/>
                </a:solidFill>
                <a:latin typeface="Arial" panose="020B0604020202020204" pitchFamily="34" charset="0"/>
                <a:cs typeface="Arial" panose="020B0604020202020204" pitchFamily="34" charset="0"/>
              </a:rPr>
              <a:t>132</a:t>
            </a:r>
            <a:endParaRPr lang="en-US" sz="2800" b="1" dirty="0">
              <a:solidFill>
                <a:srgbClr val="4285F4"/>
              </a:solidFill>
              <a:latin typeface="Arial" panose="020B0604020202020204" pitchFamily="34" charset="0"/>
              <a:cs typeface="Arial" panose="020B0604020202020204" pitchFamily="34" charset="0"/>
            </a:endParaRPr>
          </a:p>
        </p:txBody>
      </p:sp>
      <p:sp>
        <p:nvSpPr>
          <p:cNvPr id="279" name="Subtitle 2">
            <a:extLst>
              <a:ext uri="{FF2B5EF4-FFF2-40B4-BE49-F238E27FC236}">
                <a16:creationId xmlns:a16="http://schemas.microsoft.com/office/drawing/2014/main" id="{81AA91BE-D902-F3DD-DA63-C4E215F094DE}"/>
              </a:ext>
            </a:extLst>
          </p:cNvPr>
          <p:cNvSpPr txBox="1">
            <a:spLocks/>
          </p:cNvSpPr>
          <p:nvPr/>
        </p:nvSpPr>
        <p:spPr>
          <a:xfrm>
            <a:off x="1490198" y="991059"/>
            <a:ext cx="2028107" cy="3378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11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111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111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111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111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600" b="1" dirty="0">
                <a:solidFill>
                  <a:srgbClr val="535353"/>
                </a:solidFill>
              </a:rPr>
              <a:t>Total </a:t>
            </a:r>
            <a:r>
              <a:rPr lang="en-US" sz="1600" dirty="0">
                <a:solidFill>
                  <a:srgbClr val="535353"/>
                </a:solidFill>
              </a:rPr>
              <a:t>ASN Allocated</a:t>
            </a:r>
          </a:p>
        </p:txBody>
      </p:sp>
      <p:grpSp>
        <p:nvGrpSpPr>
          <p:cNvPr id="280" name="Group 279">
            <a:extLst>
              <a:ext uri="{FF2B5EF4-FFF2-40B4-BE49-F238E27FC236}">
                <a16:creationId xmlns:a16="http://schemas.microsoft.com/office/drawing/2014/main" id="{9D68EB2B-FD3D-3126-4DB6-1D46BA2135DB}"/>
              </a:ext>
            </a:extLst>
          </p:cNvPr>
          <p:cNvGrpSpPr/>
          <p:nvPr/>
        </p:nvGrpSpPr>
        <p:grpSpPr>
          <a:xfrm>
            <a:off x="1014199" y="4319667"/>
            <a:ext cx="774075" cy="1931987"/>
            <a:chOff x="1228905" y="4446999"/>
            <a:chExt cx="774075" cy="1931987"/>
          </a:xfrm>
        </p:grpSpPr>
        <p:sp>
          <p:nvSpPr>
            <p:cNvPr id="281" name="Subtitle 2">
              <a:extLst>
                <a:ext uri="{FF2B5EF4-FFF2-40B4-BE49-F238E27FC236}">
                  <a16:creationId xmlns:a16="http://schemas.microsoft.com/office/drawing/2014/main" id="{6D58251E-AF9B-C66A-430D-5E68E0FEB8C6}"/>
                </a:ext>
              </a:extLst>
            </p:cNvPr>
            <p:cNvSpPr txBox="1">
              <a:spLocks/>
            </p:cNvSpPr>
            <p:nvPr/>
          </p:nvSpPr>
          <p:spPr>
            <a:xfrm>
              <a:off x="1307171" y="4446999"/>
              <a:ext cx="695809" cy="19319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11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111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111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111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111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sz="900" dirty="0">
                  <a:solidFill>
                    <a:srgbClr val="535353"/>
                  </a:solidFill>
                </a:rPr>
                <a:t>0-60</a:t>
              </a:r>
              <a:br>
                <a:rPr lang="en-US" sz="900" dirty="0">
                  <a:solidFill>
                    <a:srgbClr val="535353"/>
                  </a:solidFill>
                </a:rPr>
              </a:br>
              <a:r>
                <a:rPr lang="en-US" sz="900" dirty="0">
                  <a:solidFill>
                    <a:srgbClr val="535353"/>
                  </a:solidFill>
                </a:rPr>
                <a:t>60-120</a:t>
              </a:r>
              <a:br>
                <a:rPr lang="en-US" sz="900" dirty="0">
                  <a:solidFill>
                    <a:srgbClr val="535353"/>
                  </a:solidFill>
                </a:rPr>
              </a:br>
              <a:r>
                <a:rPr lang="en-US" sz="900" dirty="0">
                  <a:solidFill>
                    <a:srgbClr val="535353"/>
                  </a:solidFill>
                </a:rPr>
                <a:t>120-180</a:t>
              </a:r>
              <a:br>
                <a:rPr lang="en-US" sz="900" dirty="0">
                  <a:solidFill>
                    <a:srgbClr val="535353"/>
                  </a:solidFill>
                </a:rPr>
              </a:br>
              <a:r>
                <a:rPr lang="en-US" sz="900" dirty="0">
                  <a:solidFill>
                    <a:srgbClr val="535353"/>
                  </a:solidFill>
                </a:rPr>
                <a:t>180-240</a:t>
              </a:r>
              <a:br>
                <a:rPr lang="en-US" sz="900" dirty="0">
                  <a:solidFill>
                    <a:srgbClr val="535353"/>
                  </a:solidFill>
                </a:rPr>
              </a:br>
              <a:r>
                <a:rPr lang="en-US" sz="900" dirty="0">
                  <a:solidFill>
                    <a:srgbClr val="535353"/>
                  </a:solidFill>
                </a:rPr>
                <a:t>240-300</a:t>
              </a:r>
              <a:br>
                <a:rPr lang="en-US" sz="900" dirty="0">
                  <a:solidFill>
                    <a:srgbClr val="535353"/>
                  </a:solidFill>
                </a:rPr>
              </a:br>
              <a:r>
                <a:rPr lang="en-US" sz="900" dirty="0">
                  <a:solidFill>
                    <a:srgbClr val="535353"/>
                  </a:solidFill>
                </a:rPr>
                <a:t>300-360</a:t>
              </a:r>
              <a:br>
                <a:rPr lang="en-US" sz="900" dirty="0">
                  <a:solidFill>
                    <a:srgbClr val="535353"/>
                  </a:solidFill>
                </a:rPr>
              </a:br>
              <a:r>
                <a:rPr lang="en-US" sz="900" dirty="0">
                  <a:solidFill>
                    <a:srgbClr val="535353"/>
                  </a:solidFill>
                </a:rPr>
                <a:t>360-420</a:t>
              </a:r>
              <a:br>
                <a:rPr lang="en-US" sz="900" dirty="0">
                  <a:solidFill>
                    <a:srgbClr val="535353"/>
                  </a:solidFill>
                </a:rPr>
              </a:br>
              <a:r>
                <a:rPr lang="en-US" sz="900" dirty="0">
                  <a:solidFill>
                    <a:srgbClr val="535353"/>
                  </a:solidFill>
                </a:rPr>
                <a:t>420-480</a:t>
              </a:r>
              <a:br>
                <a:rPr lang="en-US" sz="900" dirty="0">
                  <a:solidFill>
                    <a:srgbClr val="535353"/>
                  </a:solidFill>
                </a:rPr>
              </a:br>
              <a:r>
                <a:rPr lang="en-US" sz="900" dirty="0">
                  <a:solidFill>
                    <a:srgbClr val="535353"/>
                  </a:solidFill>
                </a:rPr>
                <a:t>480-540</a:t>
              </a:r>
              <a:br>
                <a:rPr lang="en-US" sz="900" dirty="0">
                  <a:solidFill>
                    <a:srgbClr val="535353"/>
                  </a:solidFill>
                </a:rPr>
              </a:br>
              <a:r>
                <a:rPr lang="en-US" sz="900" dirty="0">
                  <a:solidFill>
                    <a:srgbClr val="535353"/>
                  </a:solidFill>
                </a:rPr>
                <a:t>540-600</a:t>
              </a:r>
              <a:endParaRPr lang="en-US" sz="900" b="1" dirty="0">
                <a:solidFill>
                  <a:srgbClr val="535353"/>
                </a:solidFill>
              </a:endParaRPr>
            </a:p>
          </p:txBody>
        </p:sp>
        <p:sp>
          <p:nvSpPr>
            <p:cNvPr id="282" name="Rectangle 281">
              <a:extLst>
                <a:ext uri="{FF2B5EF4-FFF2-40B4-BE49-F238E27FC236}">
                  <a16:creationId xmlns:a16="http://schemas.microsoft.com/office/drawing/2014/main" id="{8E0B5CA4-B7C9-F673-351D-3A1AFD72EC45}"/>
                </a:ext>
              </a:extLst>
            </p:cNvPr>
            <p:cNvSpPr/>
            <p:nvPr/>
          </p:nvSpPr>
          <p:spPr>
            <a:xfrm>
              <a:off x="1228905" y="4517924"/>
              <a:ext cx="123682" cy="123682"/>
            </a:xfrm>
            <a:prstGeom prst="rect">
              <a:avLst/>
            </a:prstGeom>
            <a:solidFill>
              <a:srgbClr val="428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F116B31F-1C05-18A0-7CAC-0B55A04FBEA3}"/>
                </a:ext>
              </a:extLst>
            </p:cNvPr>
            <p:cNvSpPr/>
            <p:nvPr/>
          </p:nvSpPr>
          <p:spPr>
            <a:xfrm>
              <a:off x="1228905" y="4697605"/>
              <a:ext cx="123682" cy="123682"/>
            </a:xfrm>
            <a:prstGeom prst="rect">
              <a:avLst/>
            </a:prstGeom>
            <a:solidFill>
              <a:srgbClr val="3C7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D9128BB5-AEA6-C417-DF22-447E302D1000}"/>
                </a:ext>
              </a:extLst>
            </p:cNvPr>
            <p:cNvSpPr/>
            <p:nvPr/>
          </p:nvSpPr>
          <p:spPr>
            <a:xfrm>
              <a:off x="1228905" y="4877286"/>
              <a:ext cx="123682" cy="123682"/>
            </a:xfrm>
            <a:prstGeom prst="rect">
              <a:avLst/>
            </a:prstGeom>
            <a:solidFill>
              <a:srgbClr val="367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F884FC6B-7A9D-C333-8560-A404106A1C66}"/>
                </a:ext>
              </a:extLst>
            </p:cNvPr>
            <p:cNvSpPr/>
            <p:nvPr/>
          </p:nvSpPr>
          <p:spPr>
            <a:xfrm>
              <a:off x="1228905" y="5056967"/>
              <a:ext cx="123682" cy="123682"/>
            </a:xfrm>
            <a:prstGeom prst="rect">
              <a:avLst/>
            </a:prstGeom>
            <a:solidFill>
              <a:srgbClr val="2F6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a:extLst>
                <a:ext uri="{FF2B5EF4-FFF2-40B4-BE49-F238E27FC236}">
                  <a16:creationId xmlns:a16="http://schemas.microsoft.com/office/drawing/2014/main" id="{2F6B5BAE-5B0D-CC3B-FBAF-801DAFF8C06B}"/>
                </a:ext>
              </a:extLst>
            </p:cNvPr>
            <p:cNvSpPr/>
            <p:nvPr/>
          </p:nvSpPr>
          <p:spPr>
            <a:xfrm>
              <a:off x="1228905" y="5236648"/>
              <a:ext cx="123682" cy="123682"/>
            </a:xfrm>
            <a:prstGeom prst="rect">
              <a:avLst/>
            </a:prstGeom>
            <a:solidFill>
              <a:srgbClr val="286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B42C705A-CA19-98DC-179C-F96AC564515E}"/>
                </a:ext>
              </a:extLst>
            </p:cNvPr>
            <p:cNvSpPr/>
            <p:nvPr/>
          </p:nvSpPr>
          <p:spPr>
            <a:xfrm>
              <a:off x="1228905" y="5416329"/>
              <a:ext cx="123682" cy="123682"/>
            </a:xfrm>
            <a:prstGeom prst="rect">
              <a:avLst/>
            </a:prstGeom>
            <a:solidFill>
              <a:srgbClr val="1E5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a:extLst>
                <a:ext uri="{FF2B5EF4-FFF2-40B4-BE49-F238E27FC236}">
                  <a16:creationId xmlns:a16="http://schemas.microsoft.com/office/drawing/2014/main" id="{FF270F39-B876-91B5-4FE6-B469EC25B8B6}"/>
                </a:ext>
              </a:extLst>
            </p:cNvPr>
            <p:cNvSpPr/>
            <p:nvPr/>
          </p:nvSpPr>
          <p:spPr>
            <a:xfrm>
              <a:off x="1228905" y="5596010"/>
              <a:ext cx="123682" cy="123682"/>
            </a:xfrm>
            <a:prstGeom prst="rect">
              <a:avLst/>
            </a:prstGeom>
            <a:solidFill>
              <a:srgbClr val="165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a:extLst>
                <a:ext uri="{FF2B5EF4-FFF2-40B4-BE49-F238E27FC236}">
                  <a16:creationId xmlns:a16="http://schemas.microsoft.com/office/drawing/2014/main" id="{752EB46A-6F2A-CF44-F9A8-E85F838A5C0E}"/>
                </a:ext>
              </a:extLst>
            </p:cNvPr>
            <p:cNvSpPr/>
            <p:nvPr/>
          </p:nvSpPr>
          <p:spPr>
            <a:xfrm>
              <a:off x="1228905" y="5775691"/>
              <a:ext cx="123682" cy="123682"/>
            </a:xfrm>
            <a:prstGeom prst="rect">
              <a:avLst/>
            </a:prstGeom>
            <a:solidFill>
              <a:srgbClr val="0D4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a:extLst>
                <a:ext uri="{FF2B5EF4-FFF2-40B4-BE49-F238E27FC236}">
                  <a16:creationId xmlns:a16="http://schemas.microsoft.com/office/drawing/2014/main" id="{7BD4C859-C5EA-1B3B-BC1D-320125D59C57}"/>
                </a:ext>
              </a:extLst>
            </p:cNvPr>
            <p:cNvSpPr/>
            <p:nvPr/>
          </p:nvSpPr>
          <p:spPr>
            <a:xfrm>
              <a:off x="1228905" y="5955372"/>
              <a:ext cx="123682" cy="123682"/>
            </a:xfrm>
            <a:prstGeom prst="rect">
              <a:avLst/>
            </a:prstGeom>
            <a:solidFill>
              <a:srgbClr val="064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37B2A091-86E6-8C1B-8F0C-180334D536EF}"/>
                </a:ext>
              </a:extLst>
            </p:cNvPr>
            <p:cNvSpPr/>
            <p:nvPr/>
          </p:nvSpPr>
          <p:spPr>
            <a:xfrm>
              <a:off x="1228905" y="6135056"/>
              <a:ext cx="123682" cy="123682"/>
            </a:xfrm>
            <a:prstGeom prst="rect">
              <a:avLst/>
            </a:prstGeom>
            <a:solidFill>
              <a:srgbClr val="00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348">
            <a:extLst>
              <a:ext uri="{FF2B5EF4-FFF2-40B4-BE49-F238E27FC236}">
                <a16:creationId xmlns:a16="http://schemas.microsoft.com/office/drawing/2014/main" id="{190D25FD-1B6C-F7A7-D7ED-0E80F89C61F2}"/>
              </a:ext>
            </a:extLst>
          </p:cNvPr>
          <p:cNvGrpSpPr/>
          <p:nvPr/>
        </p:nvGrpSpPr>
        <p:grpSpPr>
          <a:xfrm>
            <a:off x="9751452" y="1028973"/>
            <a:ext cx="1560670" cy="1587401"/>
            <a:chOff x="4862248" y="709177"/>
            <a:chExt cx="1560670" cy="1587401"/>
          </a:xfrm>
        </p:grpSpPr>
        <p:sp>
          <p:nvSpPr>
            <p:cNvPr id="418" name="Rounded Rectangle 417">
              <a:extLst>
                <a:ext uri="{FF2B5EF4-FFF2-40B4-BE49-F238E27FC236}">
                  <a16:creationId xmlns:a16="http://schemas.microsoft.com/office/drawing/2014/main" id="{BEEE5129-039D-6607-3E30-9C004A2FA270}"/>
                </a:ext>
              </a:extLst>
            </p:cNvPr>
            <p:cNvSpPr/>
            <p:nvPr/>
          </p:nvSpPr>
          <p:spPr>
            <a:xfrm>
              <a:off x="4862248" y="709177"/>
              <a:ext cx="1560670" cy="304443"/>
            </a:xfrm>
            <a:prstGeom prst="roundRect">
              <a:avLst>
                <a:gd name="adj" fmla="val 50000"/>
              </a:avLst>
            </a:prstGeom>
            <a:solidFill>
              <a:srgbClr val="535353"/>
            </a:solidFill>
            <a:ln w="15875">
              <a:solidFill>
                <a:srgbClr val="535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9" name="Subtitle 2">
              <a:extLst>
                <a:ext uri="{FF2B5EF4-FFF2-40B4-BE49-F238E27FC236}">
                  <a16:creationId xmlns:a16="http://schemas.microsoft.com/office/drawing/2014/main" id="{B076E97C-4F52-D118-1B66-666F9B9C8916}"/>
                </a:ext>
              </a:extLst>
            </p:cNvPr>
            <p:cNvSpPr txBox="1">
              <a:spLocks/>
            </p:cNvSpPr>
            <p:nvPr/>
          </p:nvSpPr>
          <p:spPr>
            <a:xfrm>
              <a:off x="4927136" y="732667"/>
              <a:ext cx="1495781" cy="15639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11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111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111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111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111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050" dirty="0">
                  <a:solidFill>
                    <a:schemeClr val="bg1"/>
                  </a:solidFill>
                </a:rPr>
                <a:t>Filter by Region</a:t>
              </a:r>
            </a:p>
            <a:p>
              <a:pPr marL="0" indent="0">
                <a:lnSpc>
                  <a:spcPct val="110000"/>
                </a:lnSpc>
                <a:buNone/>
              </a:pPr>
              <a:r>
                <a:rPr lang="en-US" sz="1050" dirty="0">
                  <a:solidFill>
                    <a:srgbClr val="535353"/>
                  </a:solidFill>
                </a:rPr>
                <a:t>Central: </a:t>
              </a:r>
              <a:r>
                <a:rPr lang="en-US" sz="1050" b="1" dirty="0">
                  <a:solidFill>
                    <a:srgbClr val="535353"/>
                  </a:solidFill>
                </a:rPr>
                <a:t>111</a:t>
              </a:r>
              <a:br>
                <a:rPr lang="en-US" sz="1050" b="1" dirty="0">
                  <a:solidFill>
                    <a:srgbClr val="535353"/>
                  </a:solidFill>
                </a:rPr>
              </a:br>
              <a:r>
                <a:rPr lang="en-US" sz="1050" dirty="0">
                  <a:solidFill>
                    <a:srgbClr val="535353"/>
                  </a:solidFill>
                </a:rPr>
                <a:t>Eastern: </a:t>
              </a:r>
              <a:r>
                <a:rPr lang="en-US" sz="1050" b="1" dirty="0">
                  <a:solidFill>
                    <a:srgbClr val="535353"/>
                  </a:solidFill>
                </a:rPr>
                <a:t>369</a:t>
              </a:r>
              <a:br>
                <a:rPr lang="en-US" sz="1050" b="1" dirty="0">
                  <a:solidFill>
                    <a:srgbClr val="535353"/>
                  </a:solidFill>
                </a:rPr>
              </a:br>
              <a:r>
                <a:rPr lang="en-US" sz="1050" dirty="0">
                  <a:solidFill>
                    <a:srgbClr val="535353"/>
                  </a:solidFill>
                </a:rPr>
                <a:t>Indian Ocean: </a:t>
              </a:r>
              <a:r>
                <a:rPr lang="en-US" sz="1050" b="1" dirty="0">
                  <a:solidFill>
                    <a:srgbClr val="535353"/>
                  </a:solidFill>
                </a:rPr>
                <a:t>78</a:t>
              </a:r>
              <a:br>
                <a:rPr lang="en-US" sz="1050" dirty="0">
                  <a:solidFill>
                    <a:srgbClr val="535353"/>
                  </a:solidFill>
                </a:rPr>
              </a:br>
              <a:r>
                <a:rPr lang="en-US" sz="1050" dirty="0">
                  <a:solidFill>
                    <a:srgbClr val="535353"/>
                  </a:solidFill>
                </a:rPr>
                <a:t>Northers: </a:t>
              </a:r>
              <a:r>
                <a:rPr lang="en-US" sz="1050" b="1" dirty="0">
                  <a:solidFill>
                    <a:srgbClr val="535353"/>
                  </a:solidFill>
                </a:rPr>
                <a:t>213</a:t>
              </a:r>
              <a:br>
                <a:rPr lang="en-US" sz="1050" dirty="0">
                  <a:solidFill>
                    <a:srgbClr val="535353"/>
                  </a:solidFill>
                </a:rPr>
              </a:br>
              <a:r>
                <a:rPr lang="en-US" sz="1050" dirty="0">
                  <a:solidFill>
                    <a:srgbClr val="535353"/>
                  </a:solidFill>
                </a:rPr>
                <a:t>Southern: </a:t>
              </a:r>
              <a:r>
                <a:rPr lang="en-US" sz="1050" b="1" dirty="0">
                  <a:solidFill>
                    <a:srgbClr val="535353"/>
                  </a:solidFill>
                </a:rPr>
                <a:t>959</a:t>
              </a:r>
              <a:br>
                <a:rPr lang="en-US" sz="1050" b="1" dirty="0">
                  <a:solidFill>
                    <a:srgbClr val="535353"/>
                  </a:solidFill>
                </a:rPr>
              </a:br>
              <a:r>
                <a:rPr lang="en-US" sz="1050" dirty="0">
                  <a:solidFill>
                    <a:srgbClr val="535353"/>
                  </a:solidFill>
                </a:rPr>
                <a:t>Western: </a:t>
              </a:r>
              <a:r>
                <a:rPr lang="en-US" sz="1050" b="1" dirty="0">
                  <a:solidFill>
                    <a:srgbClr val="535353"/>
                  </a:solidFill>
                </a:rPr>
                <a:t>527</a:t>
              </a:r>
            </a:p>
          </p:txBody>
        </p:sp>
        <p:pic>
          <p:nvPicPr>
            <p:cNvPr id="420" name="Graphic 419">
              <a:extLst>
                <a:ext uri="{FF2B5EF4-FFF2-40B4-BE49-F238E27FC236}">
                  <a16:creationId xmlns:a16="http://schemas.microsoft.com/office/drawing/2014/main" id="{BCB59DCC-C846-C702-ABC1-C43F1015CF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147410" y="833921"/>
              <a:ext cx="163420" cy="81710"/>
            </a:xfrm>
            <a:prstGeom prst="rect">
              <a:avLst/>
            </a:prstGeom>
          </p:spPr>
        </p:pic>
      </p:grpSp>
      <p:grpSp>
        <p:nvGrpSpPr>
          <p:cNvPr id="350" name="Group 349">
            <a:extLst>
              <a:ext uri="{FF2B5EF4-FFF2-40B4-BE49-F238E27FC236}">
                <a16:creationId xmlns:a16="http://schemas.microsoft.com/office/drawing/2014/main" id="{1A967F08-76EA-C0F6-9D96-8CAF554791F3}"/>
              </a:ext>
            </a:extLst>
          </p:cNvPr>
          <p:cNvGrpSpPr/>
          <p:nvPr/>
        </p:nvGrpSpPr>
        <p:grpSpPr>
          <a:xfrm>
            <a:off x="6882055" y="2105807"/>
            <a:ext cx="3543456" cy="4003762"/>
            <a:chOff x="1200034" y="2233139"/>
            <a:chExt cx="3543456" cy="4003762"/>
          </a:xfrm>
        </p:grpSpPr>
        <p:sp>
          <p:nvSpPr>
            <p:cNvPr id="365" name="Freeform 6">
              <a:extLst>
                <a:ext uri="{FF2B5EF4-FFF2-40B4-BE49-F238E27FC236}">
                  <a16:creationId xmlns:a16="http://schemas.microsoft.com/office/drawing/2014/main" id="{2D88DBCA-B7EC-DDCC-B3B3-E349D3577C73}"/>
                </a:ext>
              </a:extLst>
            </p:cNvPr>
            <p:cNvSpPr>
              <a:spLocks/>
            </p:cNvSpPr>
            <p:nvPr/>
          </p:nvSpPr>
          <p:spPr bwMode="auto">
            <a:xfrm>
              <a:off x="2699666" y="4631319"/>
              <a:ext cx="646234" cy="667295"/>
            </a:xfrm>
            <a:custGeom>
              <a:avLst/>
              <a:gdLst>
                <a:gd name="T0" fmla="*/ 208 w 209"/>
                <a:gd name="T1" fmla="*/ 102 h 229"/>
                <a:gd name="T2" fmla="*/ 209 w 209"/>
                <a:gd name="T3" fmla="*/ 120 h 229"/>
                <a:gd name="T4" fmla="*/ 208 w 209"/>
                <a:gd name="T5" fmla="*/ 134 h 229"/>
                <a:gd name="T6" fmla="*/ 171 w 209"/>
                <a:gd name="T7" fmla="*/ 194 h 229"/>
                <a:gd name="T8" fmla="*/ 192 w 209"/>
                <a:gd name="T9" fmla="*/ 221 h 229"/>
                <a:gd name="T10" fmla="*/ 121 w 209"/>
                <a:gd name="T11" fmla="*/ 226 h 229"/>
                <a:gd name="T12" fmla="*/ 42 w 209"/>
                <a:gd name="T13" fmla="*/ 218 h 229"/>
                <a:gd name="T14" fmla="*/ 31 w 209"/>
                <a:gd name="T15" fmla="*/ 211 h 229"/>
                <a:gd name="T16" fmla="*/ 10 w 209"/>
                <a:gd name="T17" fmla="*/ 214 h 229"/>
                <a:gd name="T18" fmla="*/ 0 w 209"/>
                <a:gd name="T19" fmla="*/ 206 h 229"/>
                <a:gd name="T20" fmla="*/ 9 w 209"/>
                <a:gd name="T21" fmla="*/ 171 h 229"/>
                <a:gd name="T22" fmla="*/ 15 w 209"/>
                <a:gd name="T23" fmla="*/ 146 h 229"/>
                <a:gd name="T24" fmla="*/ 29 w 209"/>
                <a:gd name="T25" fmla="*/ 126 h 229"/>
                <a:gd name="T26" fmla="*/ 37 w 209"/>
                <a:gd name="T27" fmla="*/ 103 h 229"/>
                <a:gd name="T28" fmla="*/ 31 w 209"/>
                <a:gd name="T29" fmla="*/ 86 h 229"/>
                <a:gd name="T30" fmla="*/ 22 w 209"/>
                <a:gd name="T31" fmla="*/ 63 h 229"/>
                <a:gd name="T32" fmla="*/ 28 w 209"/>
                <a:gd name="T33" fmla="*/ 51 h 229"/>
                <a:gd name="T34" fmla="*/ 20 w 209"/>
                <a:gd name="T35" fmla="*/ 20 h 229"/>
                <a:gd name="T36" fmla="*/ 14 w 209"/>
                <a:gd name="T37" fmla="*/ 4 h 229"/>
                <a:gd name="T38" fmla="*/ 25 w 209"/>
                <a:gd name="T39" fmla="*/ 2 h 229"/>
                <a:gd name="T40" fmla="*/ 81 w 209"/>
                <a:gd name="T41" fmla="*/ 0 h 229"/>
                <a:gd name="T42" fmla="*/ 90 w 209"/>
                <a:gd name="T43" fmla="*/ 26 h 229"/>
                <a:gd name="T44" fmla="*/ 99 w 209"/>
                <a:gd name="T45" fmla="*/ 41 h 229"/>
                <a:gd name="T46" fmla="*/ 116 w 209"/>
                <a:gd name="T47" fmla="*/ 37 h 229"/>
                <a:gd name="T48" fmla="*/ 128 w 209"/>
                <a:gd name="T49" fmla="*/ 35 h 229"/>
                <a:gd name="T50" fmla="*/ 143 w 209"/>
                <a:gd name="T51" fmla="*/ 23 h 229"/>
                <a:gd name="T52" fmla="*/ 153 w 209"/>
                <a:gd name="T53" fmla="*/ 20 h 229"/>
                <a:gd name="T54" fmla="*/ 171 w 209"/>
                <a:gd name="T55" fmla="*/ 26 h 229"/>
                <a:gd name="T56" fmla="*/ 175 w 209"/>
                <a:gd name="T57" fmla="*/ 46 h 229"/>
                <a:gd name="T58" fmla="*/ 173 w 209"/>
                <a:gd name="T59" fmla="*/ 69 h 229"/>
                <a:gd name="T60" fmla="*/ 177 w 209"/>
                <a:gd name="T61" fmla="*/ 99 h 229"/>
                <a:gd name="T62" fmla="*/ 188 w 209"/>
                <a:gd name="T63" fmla="*/ 97 h 229"/>
                <a:gd name="T64" fmla="*/ 207 w 209"/>
                <a:gd name="T65" fmla="*/ 9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9" h="229">
                  <a:moveTo>
                    <a:pt x="207" y="96"/>
                  </a:moveTo>
                  <a:lnTo>
                    <a:pt x="208" y="102"/>
                  </a:lnTo>
                  <a:lnTo>
                    <a:pt x="206" y="111"/>
                  </a:lnTo>
                  <a:lnTo>
                    <a:pt x="209" y="120"/>
                  </a:lnTo>
                  <a:lnTo>
                    <a:pt x="206" y="127"/>
                  </a:lnTo>
                  <a:lnTo>
                    <a:pt x="208" y="134"/>
                  </a:lnTo>
                  <a:lnTo>
                    <a:pt x="173" y="133"/>
                  </a:lnTo>
                  <a:lnTo>
                    <a:pt x="171" y="194"/>
                  </a:lnTo>
                  <a:lnTo>
                    <a:pt x="181" y="209"/>
                  </a:lnTo>
                  <a:lnTo>
                    <a:pt x="192" y="221"/>
                  </a:lnTo>
                  <a:lnTo>
                    <a:pt x="161" y="229"/>
                  </a:lnTo>
                  <a:lnTo>
                    <a:pt x="121" y="226"/>
                  </a:lnTo>
                  <a:lnTo>
                    <a:pt x="110" y="217"/>
                  </a:lnTo>
                  <a:lnTo>
                    <a:pt x="42" y="218"/>
                  </a:lnTo>
                  <a:lnTo>
                    <a:pt x="40" y="220"/>
                  </a:lnTo>
                  <a:lnTo>
                    <a:pt x="31" y="211"/>
                  </a:lnTo>
                  <a:lnTo>
                    <a:pt x="19" y="210"/>
                  </a:lnTo>
                  <a:lnTo>
                    <a:pt x="10" y="214"/>
                  </a:lnTo>
                  <a:lnTo>
                    <a:pt x="2" y="217"/>
                  </a:lnTo>
                  <a:lnTo>
                    <a:pt x="0" y="206"/>
                  </a:lnTo>
                  <a:lnTo>
                    <a:pt x="3" y="188"/>
                  </a:lnTo>
                  <a:lnTo>
                    <a:pt x="9" y="171"/>
                  </a:lnTo>
                  <a:lnTo>
                    <a:pt x="10" y="163"/>
                  </a:lnTo>
                  <a:lnTo>
                    <a:pt x="15" y="146"/>
                  </a:lnTo>
                  <a:lnTo>
                    <a:pt x="19" y="138"/>
                  </a:lnTo>
                  <a:lnTo>
                    <a:pt x="29" y="126"/>
                  </a:lnTo>
                  <a:lnTo>
                    <a:pt x="35" y="117"/>
                  </a:lnTo>
                  <a:lnTo>
                    <a:pt x="37" y="103"/>
                  </a:lnTo>
                  <a:lnTo>
                    <a:pt x="36" y="92"/>
                  </a:lnTo>
                  <a:lnTo>
                    <a:pt x="31" y="86"/>
                  </a:lnTo>
                  <a:lnTo>
                    <a:pt x="27" y="74"/>
                  </a:lnTo>
                  <a:lnTo>
                    <a:pt x="22" y="63"/>
                  </a:lnTo>
                  <a:lnTo>
                    <a:pt x="24" y="58"/>
                  </a:lnTo>
                  <a:lnTo>
                    <a:pt x="28" y="51"/>
                  </a:lnTo>
                  <a:lnTo>
                    <a:pt x="24" y="32"/>
                  </a:lnTo>
                  <a:lnTo>
                    <a:pt x="20" y="20"/>
                  </a:lnTo>
                  <a:lnTo>
                    <a:pt x="12" y="8"/>
                  </a:lnTo>
                  <a:lnTo>
                    <a:pt x="14" y="4"/>
                  </a:lnTo>
                  <a:lnTo>
                    <a:pt x="21" y="1"/>
                  </a:lnTo>
                  <a:lnTo>
                    <a:pt x="25" y="2"/>
                  </a:lnTo>
                  <a:lnTo>
                    <a:pt x="31" y="0"/>
                  </a:lnTo>
                  <a:lnTo>
                    <a:pt x="81" y="0"/>
                  </a:lnTo>
                  <a:lnTo>
                    <a:pt x="85" y="14"/>
                  </a:lnTo>
                  <a:lnTo>
                    <a:pt x="90" y="26"/>
                  </a:lnTo>
                  <a:lnTo>
                    <a:pt x="94" y="31"/>
                  </a:lnTo>
                  <a:lnTo>
                    <a:pt x="99" y="41"/>
                  </a:lnTo>
                  <a:lnTo>
                    <a:pt x="111" y="40"/>
                  </a:lnTo>
                  <a:lnTo>
                    <a:pt x="116" y="37"/>
                  </a:lnTo>
                  <a:lnTo>
                    <a:pt x="125" y="40"/>
                  </a:lnTo>
                  <a:lnTo>
                    <a:pt x="128" y="35"/>
                  </a:lnTo>
                  <a:lnTo>
                    <a:pt x="133" y="24"/>
                  </a:lnTo>
                  <a:lnTo>
                    <a:pt x="143" y="23"/>
                  </a:lnTo>
                  <a:lnTo>
                    <a:pt x="144" y="20"/>
                  </a:lnTo>
                  <a:lnTo>
                    <a:pt x="153" y="20"/>
                  </a:lnTo>
                  <a:lnTo>
                    <a:pt x="151" y="27"/>
                  </a:lnTo>
                  <a:lnTo>
                    <a:pt x="171" y="26"/>
                  </a:lnTo>
                  <a:lnTo>
                    <a:pt x="171" y="39"/>
                  </a:lnTo>
                  <a:lnTo>
                    <a:pt x="175" y="46"/>
                  </a:lnTo>
                  <a:lnTo>
                    <a:pt x="172" y="57"/>
                  </a:lnTo>
                  <a:lnTo>
                    <a:pt x="173" y="69"/>
                  </a:lnTo>
                  <a:lnTo>
                    <a:pt x="179" y="77"/>
                  </a:lnTo>
                  <a:lnTo>
                    <a:pt x="177" y="99"/>
                  </a:lnTo>
                  <a:lnTo>
                    <a:pt x="182" y="97"/>
                  </a:lnTo>
                  <a:lnTo>
                    <a:pt x="188" y="97"/>
                  </a:lnTo>
                  <a:lnTo>
                    <a:pt x="199" y="94"/>
                  </a:lnTo>
                  <a:lnTo>
                    <a:pt x="207" y="96"/>
                  </a:lnTo>
                  <a:close/>
                </a:path>
              </a:pathLst>
            </a:custGeom>
            <a:solidFill>
              <a:srgbClr val="2866D0"/>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66" name="Freeform 365">
              <a:extLst>
                <a:ext uri="{FF2B5EF4-FFF2-40B4-BE49-F238E27FC236}">
                  <a16:creationId xmlns:a16="http://schemas.microsoft.com/office/drawing/2014/main" id="{88960B01-45F0-74C9-E857-15DAC4C9F87E}"/>
                </a:ext>
              </a:extLst>
            </p:cNvPr>
            <p:cNvSpPr>
              <a:spLocks/>
            </p:cNvSpPr>
            <p:nvPr/>
          </p:nvSpPr>
          <p:spPr bwMode="auto">
            <a:xfrm>
              <a:off x="2721309" y="4549729"/>
              <a:ext cx="55658" cy="75764"/>
            </a:xfrm>
            <a:custGeom>
              <a:avLst/>
              <a:gdLst>
                <a:gd name="T0" fmla="*/ 4 w 18"/>
                <a:gd name="T1" fmla="*/ 26 h 26"/>
                <a:gd name="T2" fmla="*/ 0 w 18"/>
                <a:gd name="T3" fmla="*/ 12 h 26"/>
                <a:gd name="T4" fmla="*/ 7 w 18"/>
                <a:gd name="T5" fmla="*/ 4 h 26"/>
                <a:gd name="T6" fmla="*/ 12 w 18"/>
                <a:gd name="T7" fmla="*/ 0 h 26"/>
                <a:gd name="T8" fmla="*/ 18 w 18"/>
                <a:gd name="T9" fmla="*/ 7 h 26"/>
                <a:gd name="T10" fmla="*/ 12 w 18"/>
                <a:gd name="T11" fmla="*/ 11 h 26"/>
                <a:gd name="T12" fmla="*/ 10 w 18"/>
                <a:gd name="T13" fmla="*/ 16 h 26"/>
                <a:gd name="T14" fmla="*/ 9 w 18"/>
                <a:gd name="T15" fmla="*/ 24 h 26"/>
                <a:gd name="T16" fmla="*/ 4 w 18"/>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4" y="26"/>
                  </a:moveTo>
                  <a:lnTo>
                    <a:pt x="0" y="12"/>
                  </a:lnTo>
                  <a:lnTo>
                    <a:pt x="7" y="4"/>
                  </a:lnTo>
                  <a:lnTo>
                    <a:pt x="12" y="0"/>
                  </a:lnTo>
                  <a:lnTo>
                    <a:pt x="18" y="7"/>
                  </a:lnTo>
                  <a:lnTo>
                    <a:pt x="12" y="11"/>
                  </a:lnTo>
                  <a:lnTo>
                    <a:pt x="10" y="16"/>
                  </a:lnTo>
                  <a:lnTo>
                    <a:pt x="9" y="24"/>
                  </a:lnTo>
                  <a:lnTo>
                    <a:pt x="4" y="26"/>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67" name="Freeform 18">
              <a:extLst>
                <a:ext uri="{FF2B5EF4-FFF2-40B4-BE49-F238E27FC236}">
                  <a16:creationId xmlns:a16="http://schemas.microsoft.com/office/drawing/2014/main" id="{EC97172E-C51E-6D2B-BB92-7A103BBA8E92}"/>
                </a:ext>
              </a:extLst>
            </p:cNvPr>
            <p:cNvSpPr>
              <a:spLocks/>
            </p:cNvSpPr>
            <p:nvPr/>
          </p:nvSpPr>
          <p:spPr bwMode="auto">
            <a:xfrm>
              <a:off x="3608723" y="4436084"/>
              <a:ext cx="89669" cy="116558"/>
            </a:xfrm>
            <a:custGeom>
              <a:avLst/>
              <a:gdLst>
                <a:gd name="T0" fmla="*/ 13 w 29"/>
                <a:gd name="T1" fmla="*/ 40 h 40"/>
                <a:gd name="T2" fmla="*/ 11 w 29"/>
                <a:gd name="T3" fmla="*/ 40 h 40"/>
                <a:gd name="T4" fmla="*/ 11 w 29"/>
                <a:gd name="T5" fmla="*/ 39 h 40"/>
                <a:gd name="T6" fmla="*/ 5 w 29"/>
                <a:gd name="T7" fmla="*/ 21 h 40"/>
                <a:gd name="T8" fmla="*/ 5 w 29"/>
                <a:gd name="T9" fmla="*/ 21 h 40"/>
                <a:gd name="T10" fmla="*/ 5 w 29"/>
                <a:gd name="T11" fmla="*/ 18 h 40"/>
                <a:gd name="T12" fmla="*/ 0 w 29"/>
                <a:gd name="T13" fmla="*/ 9 h 40"/>
                <a:gd name="T14" fmla="*/ 11 w 29"/>
                <a:gd name="T15" fmla="*/ 10 h 40"/>
                <a:gd name="T16" fmla="*/ 16 w 29"/>
                <a:gd name="T17" fmla="*/ 0 h 40"/>
                <a:gd name="T18" fmla="*/ 25 w 29"/>
                <a:gd name="T19" fmla="*/ 1 h 40"/>
                <a:gd name="T20" fmla="*/ 26 w 29"/>
                <a:gd name="T21" fmla="*/ 8 h 40"/>
                <a:gd name="T22" fmla="*/ 29 w 29"/>
                <a:gd name="T23" fmla="*/ 13 h 40"/>
                <a:gd name="T24" fmla="*/ 29 w 29"/>
                <a:gd name="T25" fmla="*/ 19 h 40"/>
                <a:gd name="T26" fmla="*/ 25 w 29"/>
                <a:gd name="T27" fmla="*/ 23 h 40"/>
                <a:gd name="T28" fmla="*/ 19 w 29"/>
                <a:gd name="T29" fmla="*/ 33 h 40"/>
                <a:gd name="T30" fmla="*/ 13 w 29"/>
                <a:gd name="T31" fmla="*/ 40 h 40"/>
                <a:gd name="T32" fmla="*/ 13 w 2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0">
                  <a:moveTo>
                    <a:pt x="13" y="40"/>
                  </a:moveTo>
                  <a:lnTo>
                    <a:pt x="11" y="40"/>
                  </a:lnTo>
                  <a:lnTo>
                    <a:pt x="11" y="39"/>
                  </a:lnTo>
                  <a:lnTo>
                    <a:pt x="5" y="21"/>
                  </a:lnTo>
                  <a:lnTo>
                    <a:pt x="5" y="21"/>
                  </a:lnTo>
                  <a:lnTo>
                    <a:pt x="5" y="18"/>
                  </a:lnTo>
                  <a:lnTo>
                    <a:pt x="0" y="9"/>
                  </a:lnTo>
                  <a:lnTo>
                    <a:pt x="11" y="10"/>
                  </a:lnTo>
                  <a:lnTo>
                    <a:pt x="16" y="0"/>
                  </a:lnTo>
                  <a:lnTo>
                    <a:pt x="25" y="1"/>
                  </a:lnTo>
                  <a:lnTo>
                    <a:pt x="26" y="8"/>
                  </a:lnTo>
                  <a:lnTo>
                    <a:pt x="29" y="13"/>
                  </a:lnTo>
                  <a:lnTo>
                    <a:pt x="29" y="19"/>
                  </a:lnTo>
                  <a:lnTo>
                    <a:pt x="25" y="23"/>
                  </a:lnTo>
                  <a:lnTo>
                    <a:pt x="19" y="33"/>
                  </a:lnTo>
                  <a:lnTo>
                    <a:pt x="13" y="40"/>
                  </a:lnTo>
                  <a:lnTo>
                    <a:pt x="13" y="40"/>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68" name="Freeform 20">
              <a:extLst>
                <a:ext uri="{FF2B5EF4-FFF2-40B4-BE49-F238E27FC236}">
                  <a16:creationId xmlns:a16="http://schemas.microsoft.com/office/drawing/2014/main" id="{256CE56E-3037-057A-E0EF-AE68938A9DC5}"/>
                </a:ext>
              </a:extLst>
            </p:cNvPr>
            <p:cNvSpPr>
              <a:spLocks/>
            </p:cNvSpPr>
            <p:nvPr/>
          </p:nvSpPr>
          <p:spPr bwMode="auto">
            <a:xfrm>
              <a:off x="2143101" y="3626007"/>
              <a:ext cx="157692" cy="338017"/>
            </a:xfrm>
            <a:custGeom>
              <a:avLst/>
              <a:gdLst>
                <a:gd name="T0" fmla="*/ 48 w 51"/>
                <a:gd name="T1" fmla="*/ 11 h 116"/>
                <a:gd name="T2" fmla="*/ 47 w 51"/>
                <a:gd name="T3" fmla="*/ 17 h 116"/>
                <a:gd name="T4" fmla="*/ 51 w 51"/>
                <a:gd name="T5" fmla="*/ 29 h 116"/>
                <a:gd name="T6" fmla="*/ 48 w 51"/>
                <a:gd name="T7" fmla="*/ 36 h 116"/>
                <a:gd name="T8" fmla="*/ 49 w 51"/>
                <a:gd name="T9" fmla="*/ 42 h 116"/>
                <a:gd name="T10" fmla="*/ 41 w 51"/>
                <a:gd name="T11" fmla="*/ 54 h 116"/>
                <a:gd name="T12" fmla="*/ 36 w 51"/>
                <a:gd name="T13" fmla="*/ 59 h 116"/>
                <a:gd name="T14" fmla="*/ 33 w 51"/>
                <a:gd name="T15" fmla="*/ 71 h 116"/>
                <a:gd name="T16" fmla="*/ 34 w 51"/>
                <a:gd name="T17" fmla="*/ 83 h 116"/>
                <a:gd name="T18" fmla="*/ 32 w 51"/>
                <a:gd name="T19" fmla="*/ 114 h 116"/>
                <a:gd name="T20" fmla="*/ 19 w 51"/>
                <a:gd name="T21" fmla="*/ 116 h 116"/>
                <a:gd name="T22" fmla="*/ 14 w 51"/>
                <a:gd name="T23" fmla="*/ 103 h 116"/>
                <a:gd name="T24" fmla="*/ 15 w 51"/>
                <a:gd name="T25" fmla="*/ 59 h 116"/>
                <a:gd name="T26" fmla="*/ 11 w 51"/>
                <a:gd name="T27" fmla="*/ 56 h 116"/>
                <a:gd name="T28" fmla="*/ 11 w 51"/>
                <a:gd name="T29" fmla="*/ 46 h 116"/>
                <a:gd name="T30" fmla="*/ 6 w 51"/>
                <a:gd name="T31" fmla="*/ 39 h 116"/>
                <a:gd name="T32" fmla="*/ 0 w 51"/>
                <a:gd name="T33" fmla="*/ 34 h 116"/>
                <a:gd name="T34" fmla="*/ 3 w 51"/>
                <a:gd name="T35" fmla="*/ 24 h 116"/>
                <a:gd name="T36" fmla="*/ 8 w 51"/>
                <a:gd name="T37" fmla="*/ 22 h 116"/>
                <a:gd name="T38" fmla="*/ 11 w 51"/>
                <a:gd name="T39" fmla="*/ 14 h 116"/>
                <a:gd name="T40" fmla="*/ 20 w 51"/>
                <a:gd name="T41" fmla="*/ 11 h 116"/>
                <a:gd name="T42" fmla="*/ 23 w 51"/>
                <a:gd name="T43" fmla="*/ 6 h 116"/>
                <a:gd name="T44" fmla="*/ 29 w 51"/>
                <a:gd name="T45" fmla="*/ 0 h 116"/>
                <a:gd name="T46" fmla="*/ 35 w 51"/>
                <a:gd name="T47" fmla="*/ 0 h 116"/>
                <a:gd name="T48" fmla="*/ 48 w 51"/>
                <a:gd name="T49" fmla="*/ 11 h 116"/>
                <a:gd name="T50" fmla="*/ 48 w 51"/>
                <a:gd name="T51"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116">
                  <a:moveTo>
                    <a:pt x="48" y="11"/>
                  </a:moveTo>
                  <a:lnTo>
                    <a:pt x="47" y="17"/>
                  </a:lnTo>
                  <a:lnTo>
                    <a:pt x="51" y="29"/>
                  </a:lnTo>
                  <a:lnTo>
                    <a:pt x="48" y="36"/>
                  </a:lnTo>
                  <a:lnTo>
                    <a:pt x="49" y="42"/>
                  </a:lnTo>
                  <a:lnTo>
                    <a:pt x="41" y="54"/>
                  </a:lnTo>
                  <a:lnTo>
                    <a:pt x="36" y="59"/>
                  </a:lnTo>
                  <a:lnTo>
                    <a:pt x="33" y="71"/>
                  </a:lnTo>
                  <a:lnTo>
                    <a:pt x="34" y="83"/>
                  </a:lnTo>
                  <a:lnTo>
                    <a:pt x="32" y="114"/>
                  </a:lnTo>
                  <a:lnTo>
                    <a:pt x="19" y="116"/>
                  </a:lnTo>
                  <a:lnTo>
                    <a:pt x="14" y="103"/>
                  </a:lnTo>
                  <a:lnTo>
                    <a:pt x="15" y="59"/>
                  </a:lnTo>
                  <a:lnTo>
                    <a:pt x="11" y="56"/>
                  </a:lnTo>
                  <a:lnTo>
                    <a:pt x="11" y="46"/>
                  </a:lnTo>
                  <a:lnTo>
                    <a:pt x="6" y="39"/>
                  </a:lnTo>
                  <a:lnTo>
                    <a:pt x="0" y="34"/>
                  </a:lnTo>
                  <a:lnTo>
                    <a:pt x="3" y="24"/>
                  </a:lnTo>
                  <a:lnTo>
                    <a:pt x="8" y="22"/>
                  </a:lnTo>
                  <a:lnTo>
                    <a:pt x="11" y="14"/>
                  </a:lnTo>
                  <a:lnTo>
                    <a:pt x="20" y="11"/>
                  </a:lnTo>
                  <a:lnTo>
                    <a:pt x="23" y="6"/>
                  </a:lnTo>
                  <a:lnTo>
                    <a:pt x="29" y="0"/>
                  </a:lnTo>
                  <a:lnTo>
                    <a:pt x="35" y="0"/>
                  </a:lnTo>
                  <a:lnTo>
                    <a:pt x="48" y="11"/>
                  </a:lnTo>
                  <a:lnTo>
                    <a:pt x="48" y="1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69" name="Freeform 21">
              <a:extLst>
                <a:ext uri="{FF2B5EF4-FFF2-40B4-BE49-F238E27FC236}">
                  <a16:creationId xmlns:a16="http://schemas.microsoft.com/office/drawing/2014/main" id="{C0CB6F5A-A305-CA1C-340F-8BF8FD9BBC02}"/>
                </a:ext>
              </a:extLst>
            </p:cNvPr>
            <p:cNvSpPr>
              <a:spLocks/>
            </p:cNvSpPr>
            <p:nvPr/>
          </p:nvSpPr>
          <p:spPr bwMode="auto">
            <a:xfrm>
              <a:off x="1821532" y="3465742"/>
              <a:ext cx="392687" cy="305963"/>
            </a:xfrm>
            <a:custGeom>
              <a:avLst/>
              <a:gdLst>
                <a:gd name="T0" fmla="*/ 98 w 127"/>
                <a:gd name="T1" fmla="*/ 4 h 105"/>
                <a:gd name="T2" fmla="*/ 96 w 127"/>
                <a:gd name="T3" fmla="*/ 13 h 105"/>
                <a:gd name="T4" fmla="*/ 98 w 127"/>
                <a:gd name="T5" fmla="*/ 22 h 105"/>
                <a:gd name="T6" fmla="*/ 108 w 127"/>
                <a:gd name="T7" fmla="*/ 34 h 105"/>
                <a:gd name="T8" fmla="*/ 108 w 127"/>
                <a:gd name="T9" fmla="*/ 43 h 105"/>
                <a:gd name="T10" fmla="*/ 127 w 127"/>
                <a:gd name="T11" fmla="*/ 48 h 105"/>
                <a:gd name="T12" fmla="*/ 127 w 127"/>
                <a:gd name="T13" fmla="*/ 61 h 105"/>
                <a:gd name="T14" fmla="*/ 124 w 127"/>
                <a:gd name="T15" fmla="*/ 66 h 105"/>
                <a:gd name="T16" fmla="*/ 115 w 127"/>
                <a:gd name="T17" fmla="*/ 69 h 105"/>
                <a:gd name="T18" fmla="*/ 112 w 127"/>
                <a:gd name="T19" fmla="*/ 77 h 105"/>
                <a:gd name="T20" fmla="*/ 107 w 127"/>
                <a:gd name="T21" fmla="*/ 79 h 105"/>
                <a:gd name="T22" fmla="*/ 92 w 127"/>
                <a:gd name="T23" fmla="*/ 78 h 105"/>
                <a:gd name="T24" fmla="*/ 84 w 127"/>
                <a:gd name="T25" fmla="*/ 77 h 105"/>
                <a:gd name="T26" fmla="*/ 78 w 127"/>
                <a:gd name="T27" fmla="*/ 80 h 105"/>
                <a:gd name="T28" fmla="*/ 71 w 127"/>
                <a:gd name="T29" fmla="*/ 78 h 105"/>
                <a:gd name="T30" fmla="*/ 42 w 127"/>
                <a:gd name="T31" fmla="*/ 80 h 105"/>
                <a:gd name="T32" fmla="*/ 41 w 127"/>
                <a:gd name="T33" fmla="*/ 90 h 105"/>
                <a:gd name="T34" fmla="*/ 44 w 127"/>
                <a:gd name="T35" fmla="*/ 105 h 105"/>
                <a:gd name="T36" fmla="*/ 33 w 127"/>
                <a:gd name="T37" fmla="*/ 100 h 105"/>
                <a:gd name="T38" fmla="*/ 25 w 127"/>
                <a:gd name="T39" fmla="*/ 100 h 105"/>
                <a:gd name="T40" fmla="*/ 19 w 127"/>
                <a:gd name="T41" fmla="*/ 105 h 105"/>
                <a:gd name="T42" fmla="*/ 12 w 127"/>
                <a:gd name="T43" fmla="*/ 101 h 105"/>
                <a:gd name="T44" fmla="*/ 9 w 127"/>
                <a:gd name="T45" fmla="*/ 94 h 105"/>
                <a:gd name="T46" fmla="*/ 1 w 127"/>
                <a:gd name="T47" fmla="*/ 91 h 105"/>
                <a:gd name="T48" fmla="*/ 0 w 127"/>
                <a:gd name="T49" fmla="*/ 80 h 105"/>
                <a:gd name="T50" fmla="*/ 4 w 127"/>
                <a:gd name="T51" fmla="*/ 71 h 105"/>
                <a:gd name="T52" fmla="*/ 4 w 127"/>
                <a:gd name="T53" fmla="*/ 65 h 105"/>
                <a:gd name="T54" fmla="*/ 18 w 127"/>
                <a:gd name="T55" fmla="*/ 49 h 105"/>
                <a:gd name="T56" fmla="*/ 20 w 127"/>
                <a:gd name="T57" fmla="*/ 37 h 105"/>
                <a:gd name="T58" fmla="*/ 24 w 127"/>
                <a:gd name="T59" fmla="*/ 32 h 105"/>
                <a:gd name="T60" fmla="*/ 33 w 127"/>
                <a:gd name="T61" fmla="*/ 34 h 105"/>
                <a:gd name="T62" fmla="*/ 40 w 127"/>
                <a:gd name="T63" fmla="*/ 31 h 105"/>
                <a:gd name="T64" fmla="*/ 42 w 127"/>
                <a:gd name="T65" fmla="*/ 26 h 105"/>
                <a:gd name="T66" fmla="*/ 55 w 127"/>
                <a:gd name="T67" fmla="*/ 17 h 105"/>
                <a:gd name="T68" fmla="*/ 58 w 127"/>
                <a:gd name="T69" fmla="*/ 12 h 105"/>
                <a:gd name="T70" fmla="*/ 74 w 127"/>
                <a:gd name="T71" fmla="*/ 3 h 105"/>
                <a:gd name="T72" fmla="*/ 83 w 127"/>
                <a:gd name="T73" fmla="*/ 0 h 105"/>
                <a:gd name="T74" fmla="*/ 87 w 127"/>
                <a:gd name="T75" fmla="*/ 4 h 105"/>
                <a:gd name="T76" fmla="*/ 98 w 127"/>
                <a:gd name="T77" fmla="*/ 4 h 105"/>
                <a:gd name="T78" fmla="*/ 98 w 127"/>
                <a:gd name="T79" fmla="*/ 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105">
                  <a:moveTo>
                    <a:pt x="98" y="4"/>
                  </a:moveTo>
                  <a:lnTo>
                    <a:pt x="96" y="13"/>
                  </a:lnTo>
                  <a:lnTo>
                    <a:pt x="98" y="22"/>
                  </a:lnTo>
                  <a:lnTo>
                    <a:pt x="108" y="34"/>
                  </a:lnTo>
                  <a:lnTo>
                    <a:pt x="108" y="43"/>
                  </a:lnTo>
                  <a:lnTo>
                    <a:pt x="127" y="48"/>
                  </a:lnTo>
                  <a:lnTo>
                    <a:pt x="127" y="61"/>
                  </a:lnTo>
                  <a:lnTo>
                    <a:pt x="124" y="66"/>
                  </a:lnTo>
                  <a:lnTo>
                    <a:pt x="115" y="69"/>
                  </a:lnTo>
                  <a:lnTo>
                    <a:pt x="112" y="77"/>
                  </a:lnTo>
                  <a:lnTo>
                    <a:pt x="107" y="79"/>
                  </a:lnTo>
                  <a:lnTo>
                    <a:pt x="92" y="78"/>
                  </a:lnTo>
                  <a:lnTo>
                    <a:pt x="84" y="77"/>
                  </a:lnTo>
                  <a:lnTo>
                    <a:pt x="78" y="80"/>
                  </a:lnTo>
                  <a:lnTo>
                    <a:pt x="71" y="78"/>
                  </a:lnTo>
                  <a:lnTo>
                    <a:pt x="42" y="80"/>
                  </a:lnTo>
                  <a:lnTo>
                    <a:pt x="41" y="90"/>
                  </a:lnTo>
                  <a:lnTo>
                    <a:pt x="44" y="105"/>
                  </a:lnTo>
                  <a:lnTo>
                    <a:pt x="33" y="100"/>
                  </a:lnTo>
                  <a:lnTo>
                    <a:pt x="25" y="100"/>
                  </a:lnTo>
                  <a:lnTo>
                    <a:pt x="19" y="105"/>
                  </a:lnTo>
                  <a:lnTo>
                    <a:pt x="12" y="101"/>
                  </a:lnTo>
                  <a:lnTo>
                    <a:pt x="9" y="94"/>
                  </a:lnTo>
                  <a:lnTo>
                    <a:pt x="1" y="91"/>
                  </a:lnTo>
                  <a:lnTo>
                    <a:pt x="0" y="80"/>
                  </a:lnTo>
                  <a:lnTo>
                    <a:pt x="4" y="71"/>
                  </a:lnTo>
                  <a:lnTo>
                    <a:pt x="4" y="65"/>
                  </a:lnTo>
                  <a:lnTo>
                    <a:pt x="18" y="49"/>
                  </a:lnTo>
                  <a:lnTo>
                    <a:pt x="20" y="37"/>
                  </a:lnTo>
                  <a:lnTo>
                    <a:pt x="24" y="32"/>
                  </a:lnTo>
                  <a:lnTo>
                    <a:pt x="33" y="34"/>
                  </a:lnTo>
                  <a:lnTo>
                    <a:pt x="40" y="31"/>
                  </a:lnTo>
                  <a:lnTo>
                    <a:pt x="42" y="26"/>
                  </a:lnTo>
                  <a:lnTo>
                    <a:pt x="55" y="17"/>
                  </a:lnTo>
                  <a:lnTo>
                    <a:pt x="58" y="12"/>
                  </a:lnTo>
                  <a:lnTo>
                    <a:pt x="74" y="3"/>
                  </a:lnTo>
                  <a:lnTo>
                    <a:pt x="83" y="0"/>
                  </a:lnTo>
                  <a:lnTo>
                    <a:pt x="87" y="4"/>
                  </a:lnTo>
                  <a:lnTo>
                    <a:pt x="98" y="4"/>
                  </a:lnTo>
                  <a:lnTo>
                    <a:pt x="98" y="4"/>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70" name="Freeform 31">
              <a:extLst>
                <a:ext uri="{FF2B5EF4-FFF2-40B4-BE49-F238E27FC236}">
                  <a16:creationId xmlns:a16="http://schemas.microsoft.com/office/drawing/2014/main" id="{36278988-1998-1C1D-D679-AC621CD173C4}"/>
                </a:ext>
              </a:extLst>
            </p:cNvPr>
            <p:cNvSpPr>
              <a:spLocks/>
            </p:cNvSpPr>
            <p:nvPr/>
          </p:nvSpPr>
          <p:spPr bwMode="auto">
            <a:xfrm>
              <a:off x="3110905" y="5284042"/>
              <a:ext cx="488542" cy="507027"/>
            </a:xfrm>
            <a:custGeom>
              <a:avLst/>
              <a:gdLst>
                <a:gd name="T0" fmla="*/ 92 w 158"/>
                <a:gd name="T1" fmla="*/ 1 h 174"/>
                <a:gd name="T2" fmla="*/ 98 w 158"/>
                <a:gd name="T3" fmla="*/ 16 h 174"/>
                <a:gd name="T4" fmla="*/ 101 w 158"/>
                <a:gd name="T5" fmla="*/ 20 h 174"/>
                <a:gd name="T6" fmla="*/ 106 w 158"/>
                <a:gd name="T7" fmla="*/ 31 h 174"/>
                <a:gd name="T8" fmla="*/ 124 w 158"/>
                <a:gd name="T9" fmla="*/ 52 h 174"/>
                <a:gd name="T10" fmla="*/ 131 w 158"/>
                <a:gd name="T11" fmla="*/ 54 h 174"/>
                <a:gd name="T12" fmla="*/ 131 w 158"/>
                <a:gd name="T13" fmla="*/ 61 h 174"/>
                <a:gd name="T14" fmla="*/ 135 w 158"/>
                <a:gd name="T15" fmla="*/ 73 h 174"/>
                <a:gd name="T16" fmla="*/ 148 w 158"/>
                <a:gd name="T17" fmla="*/ 76 h 174"/>
                <a:gd name="T18" fmla="*/ 158 w 158"/>
                <a:gd name="T19" fmla="*/ 84 h 174"/>
                <a:gd name="T20" fmla="*/ 134 w 158"/>
                <a:gd name="T21" fmla="*/ 99 h 174"/>
                <a:gd name="T22" fmla="*/ 119 w 158"/>
                <a:gd name="T23" fmla="*/ 113 h 174"/>
                <a:gd name="T24" fmla="*/ 113 w 158"/>
                <a:gd name="T25" fmla="*/ 125 h 174"/>
                <a:gd name="T26" fmla="*/ 107 w 158"/>
                <a:gd name="T27" fmla="*/ 133 h 174"/>
                <a:gd name="T28" fmla="*/ 98 w 158"/>
                <a:gd name="T29" fmla="*/ 134 h 174"/>
                <a:gd name="T30" fmla="*/ 95 w 158"/>
                <a:gd name="T31" fmla="*/ 143 h 174"/>
                <a:gd name="T32" fmla="*/ 93 w 158"/>
                <a:gd name="T33" fmla="*/ 149 h 174"/>
                <a:gd name="T34" fmla="*/ 83 w 158"/>
                <a:gd name="T35" fmla="*/ 153 h 174"/>
                <a:gd name="T36" fmla="*/ 69 w 158"/>
                <a:gd name="T37" fmla="*/ 152 h 174"/>
                <a:gd name="T38" fmla="*/ 62 w 158"/>
                <a:gd name="T39" fmla="*/ 147 h 174"/>
                <a:gd name="T40" fmla="*/ 55 w 158"/>
                <a:gd name="T41" fmla="*/ 144 h 174"/>
                <a:gd name="T42" fmla="*/ 46 w 158"/>
                <a:gd name="T43" fmla="*/ 149 h 174"/>
                <a:gd name="T44" fmla="*/ 42 w 158"/>
                <a:gd name="T45" fmla="*/ 158 h 174"/>
                <a:gd name="T46" fmla="*/ 35 w 158"/>
                <a:gd name="T47" fmla="*/ 164 h 174"/>
                <a:gd name="T48" fmla="*/ 26 w 158"/>
                <a:gd name="T49" fmla="*/ 173 h 174"/>
                <a:gd name="T50" fmla="*/ 14 w 158"/>
                <a:gd name="T51" fmla="*/ 174 h 174"/>
                <a:gd name="T52" fmla="*/ 11 w 158"/>
                <a:gd name="T53" fmla="*/ 167 h 174"/>
                <a:gd name="T54" fmla="*/ 12 w 158"/>
                <a:gd name="T55" fmla="*/ 156 h 174"/>
                <a:gd name="T56" fmla="*/ 3 w 158"/>
                <a:gd name="T57" fmla="*/ 138 h 174"/>
                <a:gd name="T58" fmla="*/ 0 w 158"/>
                <a:gd name="T59" fmla="*/ 135 h 174"/>
                <a:gd name="T60" fmla="*/ 1 w 158"/>
                <a:gd name="T61" fmla="*/ 79 h 174"/>
                <a:gd name="T62" fmla="*/ 18 w 158"/>
                <a:gd name="T63" fmla="*/ 79 h 174"/>
                <a:gd name="T64" fmla="*/ 20 w 158"/>
                <a:gd name="T65" fmla="*/ 11 h 174"/>
                <a:gd name="T66" fmla="*/ 32 w 158"/>
                <a:gd name="T67" fmla="*/ 10 h 174"/>
                <a:gd name="T68" fmla="*/ 58 w 158"/>
                <a:gd name="T69" fmla="*/ 4 h 174"/>
                <a:gd name="T70" fmla="*/ 64 w 158"/>
                <a:gd name="T71" fmla="*/ 12 h 174"/>
                <a:gd name="T72" fmla="*/ 75 w 158"/>
                <a:gd name="T73" fmla="*/ 4 h 174"/>
                <a:gd name="T74" fmla="*/ 80 w 158"/>
                <a:gd name="T75" fmla="*/ 4 h 174"/>
                <a:gd name="T76" fmla="*/ 89 w 158"/>
                <a:gd name="T77" fmla="*/ 0 h 174"/>
                <a:gd name="T78" fmla="*/ 92 w 158"/>
                <a:gd name="T79" fmla="*/ 1 h 174"/>
                <a:gd name="T80" fmla="*/ 92 w 158"/>
                <a:gd name="T81" fmla="*/ 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8" h="174">
                  <a:moveTo>
                    <a:pt x="92" y="1"/>
                  </a:moveTo>
                  <a:lnTo>
                    <a:pt x="98" y="16"/>
                  </a:lnTo>
                  <a:lnTo>
                    <a:pt x="101" y="20"/>
                  </a:lnTo>
                  <a:lnTo>
                    <a:pt x="106" y="31"/>
                  </a:lnTo>
                  <a:lnTo>
                    <a:pt x="124" y="52"/>
                  </a:lnTo>
                  <a:lnTo>
                    <a:pt x="131" y="54"/>
                  </a:lnTo>
                  <a:lnTo>
                    <a:pt x="131" y="61"/>
                  </a:lnTo>
                  <a:lnTo>
                    <a:pt x="135" y="73"/>
                  </a:lnTo>
                  <a:lnTo>
                    <a:pt x="148" y="76"/>
                  </a:lnTo>
                  <a:lnTo>
                    <a:pt x="158" y="84"/>
                  </a:lnTo>
                  <a:lnTo>
                    <a:pt x="134" y="99"/>
                  </a:lnTo>
                  <a:lnTo>
                    <a:pt x="119" y="113"/>
                  </a:lnTo>
                  <a:lnTo>
                    <a:pt x="113" y="125"/>
                  </a:lnTo>
                  <a:lnTo>
                    <a:pt x="107" y="133"/>
                  </a:lnTo>
                  <a:lnTo>
                    <a:pt x="98" y="134"/>
                  </a:lnTo>
                  <a:lnTo>
                    <a:pt x="95" y="143"/>
                  </a:lnTo>
                  <a:lnTo>
                    <a:pt x="93" y="149"/>
                  </a:lnTo>
                  <a:lnTo>
                    <a:pt x="83" y="153"/>
                  </a:lnTo>
                  <a:lnTo>
                    <a:pt x="69" y="152"/>
                  </a:lnTo>
                  <a:lnTo>
                    <a:pt x="62" y="147"/>
                  </a:lnTo>
                  <a:lnTo>
                    <a:pt x="55" y="144"/>
                  </a:lnTo>
                  <a:lnTo>
                    <a:pt x="46" y="149"/>
                  </a:lnTo>
                  <a:lnTo>
                    <a:pt x="42" y="158"/>
                  </a:lnTo>
                  <a:lnTo>
                    <a:pt x="35" y="164"/>
                  </a:lnTo>
                  <a:lnTo>
                    <a:pt x="26" y="173"/>
                  </a:lnTo>
                  <a:lnTo>
                    <a:pt x="14" y="174"/>
                  </a:lnTo>
                  <a:lnTo>
                    <a:pt x="11" y="167"/>
                  </a:lnTo>
                  <a:lnTo>
                    <a:pt x="12" y="156"/>
                  </a:lnTo>
                  <a:lnTo>
                    <a:pt x="3" y="138"/>
                  </a:lnTo>
                  <a:lnTo>
                    <a:pt x="0" y="135"/>
                  </a:lnTo>
                  <a:lnTo>
                    <a:pt x="1" y="79"/>
                  </a:lnTo>
                  <a:lnTo>
                    <a:pt x="18" y="79"/>
                  </a:lnTo>
                  <a:lnTo>
                    <a:pt x="20" y="11"/>
                  </a:lnTo>
                  <a:lnTo>
                    <a:pt x="32" y="10"/>
                  </a:lnTo>
                  <a:lnTo>
                    <a:pt x="58" y="4"/>
                  </a:lnTo>
                  <a:lnTo>
                    <a:pt x="64" y="12"/>
                  </a:lnTo>
                  <a:lnTo>
                    <a:pt x="75" y="4"/>
                  </a:lnTo>
                  <a:lnTo>
                    <a:pt x="80" y="4"/>
                  </a:lnTo>
                  <a:lnTo>
                    <a:pt x="89" y="0"/>
                  </a:lnTo>
                  <a:lnTo>
                    <a:pt x="92" y="1"/>
                  </a:lnTo>
                  <a:lnTo>
                    <a:pt x="92" y="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71" name="Freeform 32">
              <a:extLst>
                <a:ext uri="{FF2B5EF4-FFF2-40B4-BE49-F238E27FC236}">
                  <a16:creationId xmlns:a16="http://schemas.microsoft.com/office/drawing/2014/main" id="{9AE60E0D-B908-C8AD-ECB0-DCE19C46FF47}"/>
                </a:ext>
              </a:extLst>
            </p:cNvPr>
            <p:cNvSpPr>
              <a:spLocks/>
            </p:cNvSpPr>
            <p:nvPr/>
          </p:nvSpPr>
          <p:spPr bwMode="auto">
            <a:xfrm>
              <a:off x="2854268" y="3687201"/>
              <a:ext cx="667877" cy="492455"/>
            </a:xfrm>
            <a:custGeom>
              <a:avLst/>
              <a:gdLst>
                <a:gd name="T0" fmla="*/ 169 w 216"/>
                <a:gd name="T1" fmla="*/ 55 h 169"/>
                <a:gd name="T2" fmla="*/ 178 w 216"/>
                <a:gd name="T3" fmla="*/ 70 h 169"/>
                <a:gd name="T4" fmla="*/ 197 w 216"/>
                <a:gd name="T5" fmla="*/ 87 h 169"/>
                <a:gd name="T6" fmla="*/ 214 w 216"/>
                <a:gd name="T7" fmla="*/ 107 h 169"/>
                <a:gd name="T8" fmla="*/ 211 w 216"/>
                <a:gd name="T9" fmla="*/ 115 h 169"/>
                <a:gd name="T10" fmla="*/ 187 w 216"/>
                <a:gd name="T11" fmla="*/ 112 h 169"/>
                <a:gd name="T12" fmla="*/ 178 w 216"/>
                <a:gd name="T13" fmla="*/ 118 h 169"/>
                <a:gd name="T14" fmla="*/ 166 w 216"/>
                <a:gd name="T15" fmla="*/ 115 h 169"/>
                <a:gd name="T16" fmla="*/ 141 w 216"/>
                <a:gd name="T17" fmla="*/ 122 h 169"/>
                <a:gd name="T18" fmla="*/ 133 w 216"/>
                <a:gd name="T19" fmla="*/ 135 h 169"/>
                <a:gd name="T20" fmla="*/ 109 w 216"/>
                <a:gd name="T21" fmla="*/ 130 h 169"/>
                <a:gd name="T22" fmla="*/ 84 w 216"/>
                <a:gd name="T23" fmla="*/ 116 h 169"/>
                <a:gd name="T24" fmla="*/ 69 w 216"/>
                <a:gd name="T25" fmla="*/ 132 h 169"/>
                <a:gd name="T26" fmla="*/ 56 w 216"/>
                <a:gd name="T27" fmla="*/ 144 h 169"/>
                <a:gd name="T28" fmla="*/ 35 w 216"/>
                <a:gd name="T29" fmla="*/ 151 h 169"/>
                <a:gd name="T30" fmla="*/ 24 w 216"/>
                <a:gd name="T31" fmla="*/ 164 h 169"/>
                <a:gd name="T32" fmla="*/ 15 w 216"/>
                <a:gd name="T33" fmla="*/ 149 h 169"/>
                <a:gd name="T34" fmla="*/ 8 w 216"/>
                <a:gd name="T35" fmla="*/ 132 h 169"/>
                <a:gd name="T36" fmla="*/ 1 w 216"/>
                <a:gd name="T37" fmla="*/ 116 h 169"/>
                <a:gd name="T38" fmla="*/ 1 w 216"/>
                <a:gd name="T39" fmla="*/ 93 h 169"/>
                <a:gd name="T40" fmla="*/ 13 w 216"/>
                <a:gd name="T41" fmla="*/ 71 h 169"/>
                <a:gd name="T42" fmla="*/ 30 w 216"/>
                <a:gd name="T43" fmla="*/ 64 h 169"/>
                <a:gd name="T44" fmla="*/ 37 w 216"/>
                <a:gd name="T45" fmla="*/ 69 h 169"/>
                <a:gd name="T46" fmla="*/ 65 w 216"/>
                <a:gd name="T47" fmla="*/ 55 h 169"/>
                <a:gd name="T48" fmla="*/ 72 w 216"/>
                <a:gd name="T49" fmla="*/ 41 h 169"/>
                <a:gd name="T50" fmla="*/ 93 w 216"/>
                <a:gd name="T51" fmla="*/ 41 h 169"/>
                <a:gd name="T52" fmla="*/ 121 w 216"/>
                <a:gd name="T53" fmla="*/ 11 h 169"/>
                <a:gd name="T54" fmla="*/ 139 w 216"/>
                <a:gd name="T55" fmla="*/ 0 h 169"/>
                <a:gd name="T56" fmla="*/ 151 w 216"/>
                <a:gd name="T57" fmla="*/ 20 h 169"/>
                <a:gd name="T58" fmla="*/ 149 w 216"/>
                <a:gd name="T59" fmla="*/ 35 h 169"/>
                <a:gd name="T60" fmla="*/ 155 w 216"/>
                <a:gd name="T61" fmla="*/ 47 h 169"/>
                <a:gd name="T62" fmla="*/ 157 w 216"/>
                <a:gd name="T63" fmla="*/ 4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169">
                  <a:moveTo>
                    <a:pt x="157" y="48"/>
                  </a:moveTo>
                  <a:lnTo>
                    <a:pt x="169" y="55"/>
                  </a:lnTo>
                  <a:lnTo>
                    <a:pt x="178" y="63"/>
                  </a:lnTo>
                  <a:lnTo>
                    <a:pt x="178" y="70"/>
                  </a:lnTo>
                  <a:lnTo>
                    <a:pt x="189" y="79"/>
                  </a:lnTo>
                  <a:lnTo>
                    <a:pt x="197" y="87"/>
                  </a:lnTo>
                  <a:lnTo>
                    <a:pt x="200" y="98"/>
                  </a:lnTo>
                  <a:lnTo>
                    <a:pt x="214" y="107"/>
                  </a:lnTo>
                  <a:lnTo>
                    <a:pt x="216" y="113"/>
                  </a:lnTo>
                  <a:lnTo>
                    <a:pt x="211" y="115"/>
                  </a:lnTo>
                  <a:lnTo>
                    <a:pt x="200" y="114"/>
                  </a:lnTo>
                  <a:lnTo>
                    <a:pt x="187" y="112"/>
                  </a:lnTo>
                  <a:lnTo>
                    <a:pt x="181" y="113"/>
                  </a:lnTo>
                  <a:lnTo>
                    <a:pt x="178" y="118"/>
                  </a:lnTo>
                  <a:lnTo>
                    <a:pt x="173" y="119"/>
                  </a:lnTo>
                  <a:lnTo>
                    <a:pt x="166" y="115"/>
                  </a:lnTo>
                  <a:lnTo>
                    <a:pt x="148" y="124"/>
                  </a:lnTo>
                  <a:lnTo>
                    <a:pt x="141" y="122"/>
                  </a:lnTo>
                  <a:lnTo>
                    <a:pt x="138" y="124"/>
                  </a:lnTo>
                  <a:lnTo>
                    <a:pt x="133" y="135"/>
                  </a:lnTo>
                  <a:lnTo>
                    <a:pt x="121" y="132"/>
                  </a:lnTo>
                  <a:lnTo>
                    <a:pt x="109" y="130"/>
                  </a:lnTo>
                  <a:lnTo>
                    <a:pt x="98" y="123"/>
                  </a:lnTo>
                  <a:lnTo>
                    <a:pt x="84" y="116"/>
                  </a:lnTo>
                  <a:lnTo>
                    <a:pt x="75" y="122"/>
                  </a:lnTo>
                  <a:lnTo>
                    <a:pt x="69" y="132"/>
                  </a:lnTo>
                  <a:lnTo>
                    <a:pt x="67" y="145"/>
                  </a:lnTo>
                  <a:lnTo>
                    <a:pt x="56" y="144"/>
                  </a:lnTo>
                  <a:lnTo>
                    <a:pt x="45" y="141"/>
                  </a:lnTo>
                  <a:lnTo>
                    <a:pt x="35" y="151"/>
                  </a:lnTo>
                  <a:lnTo>
                    <a:pt x="26" y="169"/>
                  </a:lnTo>
                  <a:lnTo>
                    <a:pt x="24" y="164"/>
                  </a:lnTo>
                  <a:lnTo>
                    <a:pt x="24" y="155"/>
                  </a:lnTo>
                  <a:lnTo>
                    <a:pt x="15" y="149"/>
                  </a:lnTo>
                  <a:lnTo>
                    <a:pt x="9" y="138"/>
                  </a:lnTo>
                  <a:lnTo>
                    <a:pt x="8" y="132"/>
                  </a:lnTo>
                  <a:lnTo>
                    <a:pt x="0" y="122"/>
                  </a:lnTo>
                  <a:lnTo>
                    <a:pt x="1" y="116"/>
                  </a:lnTo>
                  <a:lnTo>
                    <a:pt x="0" y="108"/>
                  </a:lnTo>
                  <a:lnTo>
                    <a:pt x="1" y="93"/>
                  </a:lnTo>
                  <a:lnTo>
                    <a:pt x="5" y="90"/>
                  </a:lnTo>
                  <a:lnTo>
                    <a:pt x="13" y="71"/>
                  </a:lnTo>
                  <a:lnTo>
                    <a:pt x="27" y="70"/>
                  </a:lnTo>
                  <a:lnTo>
                    <a:pt x="30" y="64"/>
                  </a:lnTo>
                  <a:lnTo>
                    <a:pt x="33" y="65"/>
                  </a:lnTo>
                  <a:lnTo>
                    <a:pt x="37" y="69"/>
                  </a:lnTo>
                  <a:lnTo>
                    <a:pt x="58" y="62"/>
                  </a:lnTo>
                  <a:lnTo>
                    <a:pt x="65" y="55"/>
                  </a:lnTo>
                  <a:lnTo>
                    <a:pt x="74" y="48"/>
                  </a:lnTo>
                  <a:lnTo>
                    <a:pt x="72" y="41"/>
                  </a:lnTo>
                  <a:lnTo>
                    <a:pt x="77" y="39"/>
                  </a:lnTo>
                  <a:lnTo>
                    <a:pt x="93" y="41"/>
                  </a:lnTo>
                  <a:lnTo>
                    <a:pt x="109" y="32"/>
                  </a:lnTo>
                  <a:lnTo>
                    <a:pt x="121" y="11"/>
                  </a:lnTo>
                  <a:lnTo>
                    <a:pt x="129" y="4"/>
                  </a:lnTo>
                  <a:lnTo>
                    <a:pt x="139" y="0"/>
                  </a:lnTo>
                  <a:lnTo>
                    <a:pt x="141" y="8"/>
                  </a:lnTo>
                  <a:lnTo>
                    <a:pt x="151" y="20"/>
                  </a:lnTo>
                  <a:lnTo>
                    <a:pt x="151" y="28"/>
                  </a:lnTo>
                  <a:lnTo>
                    <a:pt x="149" y="35"/>
                  </a:lnTo>
                  <a:lnTo>
                    <a:pt x="150" y="41"/>
                  </a:lnTo>
                  <a:lnTo>
                    <a:pt x="155" y="47"/>
                  </a:lnTo>
                  <a:lnTo>
                    <a:pt x="157" y="48"/>
                  </a:lnTo>
                  <a:lnTo>
                    <a:pt x="157" y="48"/>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72" name="Freeform 66">
              <a:extLst>
                <a:ext uri="{FF2B5EF4-FFF2-40B4-BE49-F238E27FC236}">
                  <a16:creationId xmlns:a16="http://schemas.microsoft.com/office/drawing/2014/main" id="{F7BBEA6B-8252-8396-DF5B-A2D2DAB305D4}"/>
                </a:ext>
              </a:extLst>
            </p:cNvPr>
            <p:cNvSpPr>
              <a:spLocks/>
            </p:cNvSpPr>
            <p:nvPr/>
          </p:nvSpPr>
          <p:spPr bwMode="auto">
            <a:xfrm>
              <a:off x="1657652" y="3722170"/>
              <a:ext cx="315387" cy="343847"/>
            </a:xfrm>
            <a:custGeom>
              <a:avLst/>
              <a:gdLst>
                <a:gd name="T0" fmla="*/ 54 w 102"/>
                <a:gd name="T1" fmla="*/ 3 h 118"/>
                <a:gd name="T2" fmla="*/ 62 w 102"/>
                <a:gd name="T3" fmla="*/ 6 h 118"/>
                <a:gd name="T4" fmla="*/ 65 w 102"/>
                <a:gd name="T5" fmla="*/ 13 h 118"/>
                <a:gd name="T6" fmla="*/ 72 w 102"/>
                <a:gd name="T7" fmla="*/ 17 h 118"/>
                <a:gd name="T8" fmla="*/ 78 w 102"/>
                <a:gd name="T9" fmla="*/ 12 h 118"/>
                <a:gd name="T10" fmla="*/ 86 w 102"/>
                <a:gd name="T11" fmla="*/ 12 h 118"/>
                <a:gd name="T12" fmla="*/ 97 w 102"/>
                <a:gd name="T13" fmla="*/ 17 h 118"/>
                <a:gd name="T14" fmla="*/ 102 w 102"/>
                <a:gd name="T15" fmla="*/ 43 h 118"/>
                <a:gd name="T16" fmla="*/ 94 w 102"/>
                <a:gd name="T17" fmla="*/ 60 h 118"/>
                <a:gd name="T18" fmla="*/ 90 w 102"/>
                <a:gd name="T19" fmla="*/ 81 h 118"/>
                <a:gd name="T20" fmla="*/ 97 w 102"/>
                <a:gd name="T21" fmla="*/ 98 h 118"/>
                <a:gd name="T22" fmla="*/ 97 w 102"/>
                <a:gd name="T23" fmla="*/ 105 h 118"/>
                <a:gd name="T24" fmla="*/ 88 w 102"/>
                <a:gd name="T25" fmla="*/ 105 h 118"/>
                <a:gd name="T26" fmla="*/ 77 w 102"/>
                <a:gd name="T27" fmla="*/ 101 h 118"/>
                <a:gd name="T28" fmla="*/ 66 w 102"/>
                <a:gd name="T29" fmla="*/ 101 h 118"/>
                <a:gd name="T30" fmla="*/ 46 w 102"/>
                <a:gd name="T31" fmla="*/ 105 h 118"/>
                <a:gd name="T32" fmla="*/ 35 w 102"/>
                <a:gd name="T33" fmla="*/ 110 h 118"/>
                <a:gd name="T34" fmla="*/ 18 w 102"/>
                <a:gd name="T35" fmla="*/ 118 h 118"/>
                <a:gd name="T36" fmla="*/ 15 w 102"/>
                <a:gd name="T37" fmla="*/ 117 h 118"/>
                <a:gd name="T38" fmla="*/ 16 w 102"/>
                <a:gd name="T39" fmla="*/ 101 h 118"/>
                <a:gd name="T40" fmla="*/ 18 w 102"/>
                <a:gd name="T41" fmla="*/ 99 h 118"/>
                <a:gd name="T42" fmla="*/ 17 w 102"/>
                <a:gd name="T43" fmla="*/ 92 h 118"/>
                <a:gd name="T44" fmla="*/ 10 w 102"/>
                <a:gd name="T45" fmla="*/ 83 h 118"/>
                <a:gd name="T46" fmla="*/ 5 w 102"/>
                <a:gd name="T47" fmla="*/ 82 h 118"/>
                <a:gd name="T48" fmla="*/ 0 w 102"/>
                <a:gd name="T49" fmla="*/ 77 h 118"/>
                <a:gd name="T50" fmla="*/ 4 w 102"/>
                <a:gd name="T51" fmla="*/ 69 h 118"/>
                <a:gd name="T52" fmla="*/ 3 w 102"/>
                <a:gd name="T53" fmla="*/ 59 h 118"/>
                <a:gd name="T54" fmla="*/ 3 w 102"/>
                <a:gd name="T55" fmla="*/ 54 h 118"/>
                <a:gd name="T56" fmla="*/ 6 w 102"/>
                <a:gd name="T57" fmla="*/ 54 h 118"/>
                <a:gd name="T58" fmla="*/ 7 w 102"/>
                <a:gd name="T59" fmla="*/ 46 h 118"/>
                <a:gd name="T60" fmla="*/ 6 w 102"/>
                <a:gd name="T61" fmla="*/ 42 h 118"/>
                <a:gd name="T62" fmla="*/ 7 w 102"/>
                <a:gd name="T63" fmla="*/ 39 h 118"/>
                <a:gd name="T64" fmla="*/ 13 w 102"/>
                <a:gd name="T65" fmla="*/ 37 h 118"/>
                <a:gd name="T66" fmla="*/ 9 w 102"/>
                <a:gd name="T67" fmla="*/ 21 h 118"/>
                <a:gd name="T68" fmla="*/ 6 w 102"/>
                <a:gd name="T69" fmla="*/ 14 h 118"/>
                <a:gd name="T70" fmla="*/ 7 w 102"/>
                <a:gd name="T71" fmla="*/ 7 h 118"/>
                <a:gd name="T72" fmla="*/ 10 w 102"/>
                <a:gd name="T73" fmla="*/ 6 h 118"/>
                <a:gd name="T74" fmla="*/ 12 w 102"/>
                <a:gd name="T75" fmla="*/ 4 h 118"/>
                <a:gd name="T76" fmla="*/ 17 w 102"/>
                <a:gd name="T77" fmla="*/ 7 h 118"/>
                <a:gd name="T78" fmla="*/ 30 w 102"/>
                <a:gd name="T79" fmla="*/ 7 h 118"/>
                <a:gd name="T80" fmla="*/ 33 w 102"/>
                <a:gd name="T81" fmla="*/ 2 h 118"/>
                <a:gd name="T82" fmla="*/ 36 w 102"/>
                <a:gd name="T83" fmla="*/ 2 h 118"/>
                <a:gd name="T84" fmla="*/ 40 w 102"/>
                <a:gd name="T85" fmla="*/ 0 h 118"/>
                <a:gd name="T86" fmla="*/ 43 w 102"/>
                <a:gd name="T87" fmla="*/ 8 h 118"/>
                <a:gd name="T88" fmla="*/ 47 w 102"/>
                <a:gd name="T89" fmla="*/ 6 h 118"/>
                <a:gd name="T90" fmla="*/ 54 w 102"/>
                <a:gd name="T91"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118">
                  <a:moveTo>
                    <a:pt x="54" y="3"/>
                  </a:moveTo>
                  <a:lnTo>
                    <a:pt x="62" y="6"/>
                  </a:lnTo>
                  <a:lnTo>
                    <a:pt x="65" y="13"/>
                  </a:lnTo>
                  <a:lnTo>
                    <a:pt x="72" y="17"/>
                  </a:lnTo>
                  <a:lnTo>
                    <a:pt x="78" y="12"/>
                  </a:lnTo>
                  <a:lnTo>
                    <a:pt x="86" y="12"/>
                  </a:lnTo>
                  <a:lnTo>
                    <a:pt x="97" y="17"/>
                  </a:lnTo>
                  <a:lnTo>
                    <a:pt x="102" y="43"/>
                  </a:lnTo>
                  <a:lnTo>
                    <a:pt x="94" y="60"/>
                  </a:lnTo>
                  <a:lnTo>
                    <a:pt x="90" y="81"/>
                  </a:lnTo>
                  <a:lnTo>
                    <a:pt x="97" y="98"/>
                  </a:lnTo>
                  <a:lnTo>
                    <a:pt x="97" y="105"/>
                  </a:lnTo>
                  <a:lnTo>
                    <a:pt x="88" y="105"/>
                  </a:lnTo>
                  <a:lnTo>
                    <a:pt x="77" y="101"/>
                  </a:lnTo>
                  <a:lnTo>
                    <a:pt x="66" y="101"/>
                  </a:lnTo>
                  <a:lnTo>
                    <a:pt x="46" y="105"/>
                  </a:lnTo>
                  <a:lnTo>
                    <a:pt x="35" y="110"/>
                  </a:lnTo>
                  <a:lnTo>
                    <a:pt x="18" y="118"/>
                  </a:lnTo>
                  <a:lnTo>
                    <a:pt x="15" y="117"/>
                  </a:lnTo>
                  <a:lnTo>
                    <a:pt x="16" y="101"/>
                  </a:lnTo>
                  <a:lnTo>
                    <a:pt x="18" y="99"/>
                  </a:lnTo>
                  <a:lnTo>
                    <a:pt x="17" y="92"/>
                  </a:lnTo>
                  <a:lnTo>
                    <a:pt x="10" y="83"/>
                  </a:lnTo>
                  <a:lnTo>
                    <a:pt x="5" y="82"/>
                  </a:lnTo>
                  <a:lnTo>
                    <a:pt x="0" y="77"/>
                  </a:lnTo>
                  <a:lnTo>
                    <a:pt x="4" y="69"/>
                  </a:lnTo>
                  <a:lnTo>
                    <a:pt x="3" y="59"/>
                  </a:lnTo>
                  <a:lnTo>
                    <a:pt x="3" y="54"/>
                  </a:lnTo>
                  <a:lnTo>
                    <a:pt x="6" y="54"/>
                  </a:lnTo>
                  <a:lnTo>
                    <a:pt x="7" y="46"/>
                  </a:lnTo>
                  <a:lnTo>
                    <a:pt x="6" y="42"/>
                  </a:lnTo>
                  <a:lnTo>
                    <a:pt x="7" y="39"/>
                  </a:lnTo>
                  <a:lnTo>
                    <a:pt x="13" y="37"/>
                  </a:lnTo>
                  <a:lnTo>
                    <a:pt x="9" y="21"/>
                  </a:lnTo>
                  <a:lnTo>
                    <a:pt x="6" y="14"/>
                  </a:lnTo>
                  <a:lnTo>
                    <a:pt x="7" y="7"/>
                  </a:lnTo>
                  <a:lnTo>
                    <a:pt x="10" y="6"/>
                  </a:lnTo>
                  <a:lnTo>
                    <a:pt x="12" y="4"/>
                  </a:lnTo>
                  <a:lnTo>
                    <a:pt x="17" y="7"/>
                  </a:lnTo>
                  <a:lnTo>
                    <a:pt x="30" y="7"/>
                  </a:lnTo>
                  <a:lnTo>
                    <a:pt x="33" y="2"/>
                  </a:lnTo>
                  <a:lnTo>
                    <a:pt x="36" y="2"/>
                  </a:lnTo>
                  <a:lnTo>
                    <a:pt x="40" y="0"/>
                  </a:lnTo>
                  <a:lnTo>
                    <a:pt x="43" y="8"/>
                  </a:lnTo>
                  <a:lnTo>
                    <a:pt x="47" y="6"/>
                  </a:lnTo>
                  <a:lnTo>
                    <a:pt x="54" y="3"/>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73" name="Freeform 67">
              <a:extLst>
                <a:ext uri="{FF2B5EF4-FFF2-40B4-BE49-F238E27FC236}">
                  <a16:creationId xmlns:a16="http://schemas.microsoft.com/office/drawing/2014/main" id="{6777ACE8-43E7-B607-DA5F-73E664ACA6AA}"/>
                </a:ext>
              </a:extLst>
            </p:cNvPr>
            <p:cNvSpPr>
              <a:spLocks/>
            </p:cNvSpPr>
            <p:nvPr/>
          </p:nvSpPr>
          <p:spPr bwMode="auto">
            <a:xfrm>
              <a:off x="2545065" y="3591042"/>
              <a:ext cx="389596" cy="617755"/>
            </a:xfrm>
            <a:custGeom>
              <a:avLst/>
              <a:gdLst>
                <a:gd name="T0" fmla="*/ 113 w 126"/>
                <a:gd name="T1" fmla="*/ 104 h 212"/>
                <a:gd name="T2" fmla="*/ 105 w 126"/>
                <a:gd name="T3" fmla="*/ 123 h 212"/>
                <a:gd name="T4" fmla="*/ 101 w 126"/>
                <a:gd name="T5" fmla="*/ 126 h 212"/>
                <a:gd name="T6" fmla="*/ 100 w 126"/>
                <a:gd name="T7" fmla="*/ 141 h 212"/>
                <a:gd name="T8" fmla="*/ 101 w 126"/>
                <a:gd name="T9" fmla="*/ 149 h 212"/>
                <a:gd name="T10" fmla="*/ 100 w 126"/>
                <a:gd name="T11" fmla="*/ 155 h 212"/>
                <a:gd name="T12" fmla="*/ 108 w 126"/>
                <a:gd name="T13" fmla="*/ 165 h 212"/>
                <a:gd name="T14" fmla="*/ 109 w 126"/>
                <a:gd name="T15" fmla="*/ 171 h 212"/>
                <a:gd name="T16" fmla="*/ 115 w 126"/>
                <a:gd name="T17" fmla="*/ 182 h 212"/>
                <a:gd name="T18" fmla="*/ 124 w 126"/>
                <a:gd name="T19" fmla="*/ 188 h 212"/>
                <a:gd name="T20" fmla="*/ 124 w 126"/>
                <a:gd name="T21" fmla="*/ 197 h 212"/>
                <a:gd name="T22" fmla="*/ 126 w 126"/>
                <a:gd name="T23" fmla="*/ 202 h 212"/>
                <a:gd name="T24" fmla="*/ 125 w 126"/>
                <a:gd name="T25" fmla="*/ 212 h 212"/>
                <a:gd name="T26" fmla="*/ 112 w 126"/>
                <a:gd name="T27" fmla="*/ 208 h 212"/>
                <a:gd name="T28" fmla="*/ 98 w 126"/>
                <a:gd name="T29" fmla="*/ 203 h 212"/>
                <a:gd name="T30" fmla="*/ 77 w 126"/>
                <a:gd name="T31" fmla="*/ 202 h 212"/>
                <a:gd name="T32" fmla="*/ 75 w 126"/>
                <a:gd name="T33" fmla="*/ 201 h 212"/>
                <a:gd name="T34" fmla="*/ 65 w 126"/>
                <a:gd name="T35" fmla="*/ 203 h 212"/>
                <a:gd name="T36" fmla="*/ 55 w 126"/>
                <a:gd name="T37" fmla="*/ 201 h 212"/>
                <a:gd name="T38" fmla="*/ 47 w 126"/>
                <a:gd name="T39" fmla="*/ 202 h 212"/>
                <a:gd name="T40" fmla="*/ 19 w 126"/>
                <a:gd name="T41" fmla="*/ 202 h 212"/>
                <a:gd name="T42" fmla="*/ 22 w 126"/>
                <a:gd name="T43" fmla="*/ 186 h 212"/>
                <a:gd name="T44" fmla="*/ 15 w 126"/>
                <a:gd name="T45" fmla="*/ 174 h 212"/>
                <a:gd name="T46" fmla="*/ 7 w 126"/>
                <a:gd name="T47" fmla="*/ 171 h 212"/>
                <a:gd name="T48" fmla="*/ 4 w 126"/>
                <a:gd name="T49" fmla="*/ 163 h 212"/>
                <a:gd name="T50" fmla="*/ 0 w 126"/>
                <a:gd name="T51" fmla="*/ 160 h 212"/>
                <a:gd name="T52" fmla="*/ 0 w 126"/>
                <a:gd name="T53" fmla="*/ 154 h 212"/>
                <a:gd name="T54" fmla="*/ 4 w 126"/>
                <a:gd name="T55" fmla="*/ 140 h 212"/>
                <a:gd name="T56" fmla="*/ 12 w 126"/>
                <a:gd name="T57" fmla="*/ 123 h 212"/>
                <a:gd name="T58" fmla="*/ 17 w 126"/>
                <a:gd name="T59" fmla="*/ 123 h 212"/>
                <a:gd name="T60" fmla="*/ 27 w 126"/>
                <a:gd name="T61" fmla="*/ 111 h 212"/>
                <a:gd name="T62" fmla="*/ 33 w 126"/>
                <a:gd name="T63" fmla="*/ 111 h 212"/>
                <a:gd name="T64" fmla="*/ 43 w 126"/>
                <a:gd name="T65" fmla="*/ 119 h 212"/>
                <a:gd name="T66" fmla="*/ 54 w 126"/>
                <a:gd name="T67" fmla="*/ 112 h 212"/>
                <a:gd name="T68" fmla="*/ 55 w 126"/>
                <a:gd name="T69" fmla="*/ 104 h 212"/>
                <a:gd name="T70" fmla="*/ 59 w 126"/>
                <a:gd name="T71" fmla="*/ 97 h 212"/>
                <a:gd name="T72" fmla="*/ 62 w 126"/>
                <a:gd name="T73" fmla="*/ 87 h 212"/>
                <a:gd name="T74" fmla="*/ 71 w 126"/>
                <a:gd name="T75" fmla="*/ 80 h 212"/>
                <a:gd name="T76" fmla="*/ 74 w 126"/>
                <a:gd name="T77" fmla="*/ 66 h 212"/>
                <a:gd name="T78" fmla="*/ 78 w 126"/>
                <a:gd name="T79" fmla="*/ 62 h 212"/>
                <a:gd name="T80" fmla="*/ 80 w 126"/>
                <a:gd name="T81" fmla="*/ 51 h 212"/>
                <a:gd name="T82" fmla="*/ 84 w 126"/>
                <a:gd name="T83" fmla="*/ 40 h 212"/>
                <a:gd name="T84" fmla="*/ 98 w 126"/>
                <a:gd name="T85" fmla="*/ 25 h 212"/>
                <a:gd name="T86" fmla="*/ 99 w 126"/>
                <a:gd name="T87" fmla="*/ 19 h 212"/>
                <a:gd name="T88" fmla="*/ 101 w 126"/>
                <a:gd name="T89" fmla="*/ 15 h 212"/>
                <a:gd name="T90" fmla="*/ 94 w 126"/>
                <a:gd name="T91" fmla="*/ 8 h 212"/>
                <a:gd name="T92" fmla="*/ 95 w 126"/>
                <a:gd name="T93" fmla="*/ 1 h 212"/>
                <a:gd name="T94" fmla="*/ 99 w 126"/>
                <a:gd name="T95" fmla="*/ 0 h 212"/>
                <a:gd name="T96" fmla="*/ 106 w 126"/>
                <a:gd name="T97" fmla="*/ 13 h 212"/>
                <a:gd name="T98" fmla="*/ 107 w 126"/>
                <a:gd name="T99" fmla="*/ 25 h 212"/>
                <a:gd name="T100" fmla="*/ 107 w 126"/>
                <a:gd name="T101" fmla="*/ 38 h 212"/>
                <a:gd name="T102" fmla="*/ 116 w 126"/>
                <a:gd name="T103" fmla="*/ 55 h 212"/>
                <a:gd name="T104" fmla="*/ 107 w 126"/>
                <a:gd name="T105" fmla="*/ 55 h 212"/>
                <a:gd name="T106" fmla="*/ 102 w 126"/>
                <a:gd name="T107" fmla="*/ 56 h 212"/>
                <a:gd name="T108" fmla="*/ 94 w 126"/>
                <a:gd name="T109" fmla="*/ 54 h 212"/>
                <a:gd name="T110" fmla="*/ 90 w 126"/>
                <a:gd name="T111" fmla="*/ 63 h 212"/>
                <a:gd name="T112" fmla="*/ 101 w 126"/>
                <a:gd name="T113" fmla="*/ 74 h 212"/>
                <a:gd name="T114" fmla="*/ 108 w 126"/>
                <a:gd name="T115" fmla="*/ 78 h 212"/>
                <a:gd name="T116" fmla="*/ 110 w 126"/>
                <a:gd name="T117" fmla="*/ 86 h 212"/>
                <a:gd name="T118" fmla="*/ 115 w 126"/>
                <a:gd name="T119" fmla="*/ 99 h 212"/>
                <a:gd name="T120" fmla="*/ 113 w 126"/>
                <a:gd name="T121" fmla="*/ 104 h 212"/>
                <a:gd name="T122" fmla="*/ 113 w 126"/>
                <a:gd name="T123" fmla="*/ 1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 h="212">
                  <a:moveTo>
                    <a:pt x="113" y="104"/>
                  </a:moveTo>
                  <a:lnTo>
                    <a:pt x="105" y="123"/>
                  </a:lnTo>
                  <a:lnTo>
                    <a:pt x="101" y="126"/>
                  </a:lnTo>
                  <a:lnTo>
                    <a:pt x="100" y="141"/>
                  </a:lnTo>
                  <a:lnTo>
                    <a:pt x="101" y="149"/>
                  </a:lnTo>
                  <a:lnTo>
                    <a:pt x="100" y="155"/>
                  </a:lnTo>
                  <a:lnTo>
                    <a:pt x="108" y="165"/>
                  </a:lnTo>
                  <a:lnTo>
                    <a:pt x="109" y="171"/>
                  </a:lnTo>
                  <a:lnTo>
                    <a:pt x="115" y="182"/>
                  </a:lnTo>
                  <a:lnTo>
                    <a:pt x="124" y="188"/>
                  </a:lnTo>
                  <a:lnTo>
                    <a:pt x="124" y="197"/>
                  </a:lnTo>
                  <a:lnTo>
                    <a:pt x="126" y="202"/>
                  </a:lnTo>
                  <a:lnTo>
                    <a:pt x="125" y="212"/>
                  </a:lnTo>
                  <a:lnTo>
                    <a:pt x="112" y="208"/>
                  </a:lnTo>
                  <a:lnTo>
                    <a:pt x="98" y="203"/>
                  </a:lnTo>
                  <a:lnTo>
                    <a:pt x="77" y="202"/>
                  </a:lnTo>
                  <a:lnTo>
                    <a:pt x="75" y="201"/>
                  </a:lnTo>
                  <a:lnTo>
                    <a:pt x="65" y="203"/>
                  </a:lnTo>
                  <a:lnTo>
                    <a:pt x="55" y="201"/>
                  </a:lnTo>
                  <a:lnTo>
                    <a:pt x="47" y="202"/>
                  </a:lnTo>
                  <a:lnTo>
                    <a:pt x="19" y="202"/>
                  </a:lnTo>
                  <a:lnTo>
                    <a:pt x="22" y="186"/>
                  </a:lnTo>
                  <a:lnTo>
                    <a:pt x="15" y="174"/>
                  </a:lnTo>
                  <a:lnTo>
                    <a:pt x="7" y="171"/>
                  </a:lnTo>
                  <a:lnTo>
                    <a:pt x="4" y="163"/>
                  </a:lnTo>
                  <a:lnTo>
                    <a:pt x="0" y="160"/>
                  </a:lnTo>
                  <a:lnTo>
                    <a:pt x="0" y="154"/>
                  </a:lnTo>
                  <a:lnTo>
                    <a:pt x="4" y="140"/>
                  </a:lnTo>
                  <a:lnTo>
                    <a:pt x="12" y="123"/>
                  </a:lnTo>
                  <a:lnTo>
                    <a:pt x="17" y="123"/>
                  </a:lnTo>
                  <a:lnTo>
                    <a:pt x="27" y="111"/>
                  </a:lnTo>
                  <a:lnTo>
                    <a:pt x="33" y="111"/>
                  </a:lnTo>
                  <a:lnTo>
                    <a:pt x="43" y="119"/>
                  </a:lnTo>
                  <a:lnTo>
                    <a:pt x="54" y="112"/>
                  </a:lnTo>
                  <a:lnTo>
                    <a:pt x="55" y="104"/>
                  </a:lnTo>
                  <a:lnTo>
                    <a:pt x="59" y="97"/>
                  </a:lnTo>
                  <a:lnTo>
                    <a:pt x="62" y="87"/>
                  </a:lnTo>
                  <a:lnTo>
                    <a:pt x="71" y="80"/>
                  </a:lnTo>
                  <a:lnTo>
                    <a:pt x="74" y="66"/>
                  </a:lnTo>
                  <a:lnTo>
                    <a:pt x="78" y="62"/>
                  </a:lnTo>
                  <a:lnTo>
                    <a:pt x="80" y="51"/>
                  </a:lnTo>
                  <a:lnTo>
                    <a:pt x="84" y="40"/>
                  </a:lnTo>
                  <a:lnTo>
                    <a:pt x="98" y="25"/>
                  </a:lnTo>
                  <a:lnTo>
                    <a:pt x="99" y="19"/>
                  </a:lnTo>
                  <a:lnTo>
                    <a:pt x="101" y="15"/>
                  </a:lnTo>
                  <a:lnTo>
                    <a:pt x="94" y="8"/>
                  </a:lnTo>
                  <a:lnTo>
                    <a:pt x="95" y="1"/>
                  </a:lnTo>
                  <a:lnTo>
                    <a:pt x="99" y="0"/>
                  </a:lnTo>
                  <a:lnTo>
                    <a:pt x="106" y="13"/>
                  </a:lnTo>
                  <a:lnTo>
                    <a:pt x="107" y="25"/>
                  </a:lnTo>
                  <a:lnTo>
                    <a:pt x="107" y="38"/>
                  </a:lnTo>
                  <a:lnTo>
                    <a:pt x="116" y="55"/>
                  </a:lnTo>
                  <a:lnTo>
                    <a:pt x="107" y="55"/>
                  </a:lnTo>
                  <a:lnTo>
                    <a:pt x="102" y="56"/>
                  </a:lnTo>
                  <a:lnTo>
                    <a:pt x="94" y="54"/>
                  </a:lnTo>
                  <a:lnTo>
                    <a:pt x="90" y="63"/>
                  </a:lnTo>
                  <a:lnTo>
                    <a:pt x="101" y="74"/>
                  </a:lnTo>
                  <a:lnTo>
                    <a:pt x="108" y="78"/>
                  </a:lnTo>
                  <a:lnTo>
                    <a:pt x="110" y="86"/>
                  </a:lnTo>
                  <a:lnTo>
                    <a:pt x="115" y="99"/>
                  </a:lnTo>
                  <a:lnTo>
                    <a:pt x="113" y="104"/>
                  </a:lnTo>
                  <a:lnTo>
                    <a:pt x="113" y="104"/>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74" name="Freeform 68">
              <a:extLst>
                <a:ext uri="{FF2B5EF4-FFF2-40B4-BE49-F238E27FC236}">
                  <a16:creationId xmlns:a16="http://schemas.microsoft.com/office/drawing/2014/main" id="{919405AF-D954-CC33-9C1A-D317B0A3D3DB}"/>
                </a:ext>
              </a:extLst>
            </p:cNvPr>
            <p:cNvSpPr>
              <a:spLocks/>
            </p:cNvSpPr>
            <p:nvPr/>
          </p:nvSpPr>
          <p:spPr bwMode="auto">
            <a:xfrm>
              <a:off x="2733679" y="4013562"/>
              <a:ext cx="986355" cy="1025709"/>
            </a:xfrm>
            <a:custGeom>
              <a:avLst/>
              <a:gdLst>
                <a:gd name="T0" fmla="*/ 265 w 319"/>
                <a:gd name="T1" fmla="*/ 16 h 352"/>
                <a:gd name="T2" fmla="*/ 278 w 319"/>
                <a:gd name="T3" fmla="*/ 15 h 352"/>
                <a:gd name="T4" fmla="*/ 294 w 319"/>
                <a:gd name="T5" fmla="*/ 12 h 352"/>
                <a:gd name="T6" fmla="*/ 314 w 319"/>
                <a:gd name="T7" fmla="*/ 33 h 352"/>
                <a:gd name="T8" fmla="*/ 319 w 319"/>
                <a:gd name="T9" fmla="*/ 58 h 352"/>
                <a:gd name="T10" fmla="*/ 308 w 319"/>
                <a:gd name="T11" fmla="*/ 70 h 352"/>
                <a:gd name="T12" fmla="*/ 298 w 319"/>
                <a:gd name="T13" fmla="*/ 89 h 352"/>
                <a:gd name="T14" fmla="*/ 293 w 319"/>
                <a:gd name="T15" fmla="*/ 111 h 352"/>
                <a:gd name="T16" fmla="*/ 288 w 319"/>
                <a:gd name="T17" fmla="*/ 131 h 352"/>
                <a:gd name="T18" fmla="*/ 285 w 319"/>
                <a:gd name="T19" fmla="*/ 143 h 352"/>
                <a:gd name="T20" fmla="*/ 288 w 319"/>
                <a:gd name="T21" fmla="*/ 163 h 352"/>
                <a:gd name="T22" fmla="*/ 284 w 319"/>
                <a:gd name="T23" fmla="*/ 196 h 352"/>
                <a:gd name="T24" fmla="*/ 285 w 319"/>
                <a:gd name="T25" fmla="*/ 215 h 352"/>
                <a:gd name="T26" fmla="*/ 301 w 319"/>
                <a:gd name="T27" fmla="*/ 239 h 352"/>
                <a:gd name="T28" fmla="*/ 308 w 319"/>
                <a:gd name="T29" fmla="*/ 255 h 352"/>
                <a:gd name="T30" fmla="*/ 305 w 319"/>
                <a:gd name="T31" fmla="*/ 257 h 352"/>
                <a:gd name="T32" fmla="*/ 277 w 319"/>
                <a:gd name="T33" fmla="*/ 262 h 352"/>
                <a:gd name="T34" fmla="*/ 276 w 319"/>
                <a:gd name="T35" fmla="*/ 283 h 352"/>
                <a:gd name="T36" fmla="*/ 270 w 319"/>
                <a:gd name="T37" fmla="*/ 324 h 352"/>
                <a:gd name="T38" fmla="*/ 285 w 319"/>
                <a:gd name="T39" fmla="*/ 335 h 352"/>
                <a:gd name="T40" fmla="*/ 291 w 319"/>
                <a:gd name="T41" fmla="*/ 352 h 352"/>
                <a:gd name="T42" fmla="*/ 272 w 319"/>
                <a:gd name="T43" fmla="*/ 342 h 352"/>
                <a:gd name="T44" fmla="*/ 253 w 319"/>
                <a:gd name="T45" fmla="*/ 331 h 352"/>
                <a:gd name="T46" fmla="*/ 239 w 319"/>
                <a:gd name="T47" fmla="*/ 327 h 352"/>
                <a:gd name="T48" fmla="*/ 220 w 319"/>
                <a:gd name="T49" fmla="*/ 315 h 352"/>
                <a:gd name="T50" fmla="*/ 202 w 319"/>
                <a:gd name="T51" fmla="*/ 314 h 352"/>
                <a:gd name="T52" fmla="*/ 196 w 319"/>
                <a:gd name="T53" fmla="*/ 308 h 352"/>
                <a:gd name="T54" fmla="*/ 177 w 319"/>
                <a:gd name="T55" fmla="*/ 309 h 352"/>
                <a:gd name="T56" fmla="*/ 166 w 319"/>
                <a:gd name="T57" fmla="*/ 311 h 352"/>
                <a:gd name="T58" fmla="*/ 162 w 319"/>
                <a:gd name="T59" fmla="*/ 281 h 352"/>
                <a:gd name="T60" fmla="*/ 164 w 319"/>
                <a:gd name="T61" fmla="*/ 258 h 352"/>
                <a:gd name="T62" fmla="*/ 160 w 319"/>
                <a:gd name="T63" fmla="*/ 238 h 352"/>
                <a:gd name="T64" fmla="*/ 142 w 319"/>
                <a:gd name="T65" fmla="*/ 232 h 352"/>
                <a:gd name="T66" fmla="*/ 132 w 319"/>
                <a:gd name="T67" fmla="*/ 235 h 352"/>
                <a:gd name="T68" fmla="*/ 117 w 319"/>
                <a:gd name="T69" fmla="*/ 247 h 352"/>
                <a:gd name="T70" fmla="*/ 105 w 319"/>
                <a:gd name="T71" fmla="*/ 249 h 352"/>
                <a:gd name="T72" fmla="*/ 88 w 319"/>
                <a:gd name="T73" fmla="*/ 253 h 352"/>
                <a:gd name="T74" fmla="*/ 79 w 319"/>
                <a:gd name="T75" fmla="*/ 238 h 352"/>
                <a:gd name="T76" fmla="*/ 70 w 319"/>
                <a:gd name="T77" fmla="*/ 212 h 352"/>
                <a:gd name="T78" fmla="*/ 14 w 319"/>
                <a:gd name="T79" fmla="*/ 214 h 352"/>
                <a:gd name="T80" fmla="*/ 3 w 319"/>
                <a:gd name="T81" fmla="*/ 216 h 352"/>
                <a:gd name="T82" fmla="*/ 5 w 319"/>
                <a:gd name="T83" fmla="*/ 208 h 352"/>
                <a:gd name="T84" fmla="*/ 8 w 319"/>
                <a:gd name="T85" fmla="*/ 195 h 352"/>
                <a:gd name="T86" fmla="*/ 19 w 319"/>
                <a:gd name="T87" fmla="*/ 193 h 352"/>
                <a:gd name="T88" fmla="*/ 34 w 319"/>
                <a:gd name="T89" fmla="*/ 186 h 352"/>
                <a:gd name="T90" fmla="*/ 41 w 319"/>
                <a:gd name="T91" fmla="*/ 195 h 352"/>
                <a:gd name="T92" fmla="*/ 60 w 319"/>
                <a:gd name="T93" fmla="*/ 173 h 352"/>
                <a:gd name="T94" fmla="*/ 65 w 319"/>
                <a:gd name="T95" fmla="*/ 152 h 352"/>
                <a:gd name="T96" fmla="*/ 80 w 319"/>
                <a:gd name="T97" fmla="*/ 123 h 352"/>
                <a:gd name="T98" fmla="*/ 93 w 319"/>
                <a:gd name="T99" fmla="*/ 108 h 352"/>
                <a:gd name="T100" fmla="*/ 96 w 319"/>
                <a:gd name="T101" fmla="*/ 95 h 352"/>
                <a:gd name="T102" fmla="*/ 97 w 319"/>
                <a:gd name="T103" fmla="*/ 66 h 352"/>
                <a:gd name="T104" fmla="*/ 105 w 319"/>
                <a:gd name="T105" fmla="*/ 45 h 352"/>
                <a:gd name="T106" fmla="*/ 108 w 319"/>
                <a:gd name="T107" fmla="*/ 20 h 352"/>
                <a:gd name="T108" fmla="*/ 123 w 319"/>
                <a:gd name="T109" fmla="*/ 4 h 352"/>
                <a:gd name="T110" fmla="*/ 148 w 319"/>
                <a:gd name="T111" fmla="*/ 18 h 352"/>
                <a:gd name="T112" fmla="*/ 172 w 319"/>
                <a:gd name="T113" fmla="*/ 23 h 352"/>
                <a:gd name="T114" fmla="*/ 180 w 319"/>
                <a:gd name="T115" fmla="*/ 10 h 352"/>
                <a:gd name="T116" fmla="*/ 205 w 319"/>
                <a:gd name="T117" fmla="*/ 3 h 352"/>
                <a:gd name="T118" fmla="*/ 217 w 319"/>
                <a:gd name="T119" fmla="*/ 6 h 352"/>
                <a:gd name="T120" fmla="*/ 226 w 319"/>
                <a:gd name="T121" fmla="*/ 0 h 352"/>
                <a:gd name="T122" fmla="*/ 250 w 319"/>
                <a:gd name="T123" fmla="*/ 3 h 352"/>
                <a:gd name="T124" fmla="*/ 255 w 319"/>
                <a:gd name="T125" fmla="*/ 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9" h="352">
                  <a:moveTo>
                    <a:pt x="255" y="1"/>
                  </a:moveTo>
                  <a:lnTo>
                    <a:pt x="265" y="16"/>
                  </a:lnTo>
                  <a:lnTo>
                    <a:pt x="274" y="18"/>
                  </a:lnTo>
                  <a:lnTo>
                    <a:pt x="278" y="15"/>
                  </a:lnTo>
                  <a:lnTo>
                    <a:pt x="285" y="16"/>
                  </a:lnTo>
                  <a:lnTo>
                    <a:pt x="294" y="12"/>
                  </a:lnTo>
                  <a:lnTo>
                    <a:pt x="299" y="21"/>
                  </a:lnTo>
                  <a:lnTo>
                    <a:pt x="314" y="33"/>
                  </a:lnTo>
                  <a:lnTo>
                    <a:pt x="313" y="55"/>
                  </a:lnTo>
                  <a:lnTo>
                    <a:pt x="319" y="58"/>
                  </a:lnTo>
                  <a:lnTo>
                    <a:pt x="314" y="65"/>
                  </a:lnTo>
                  <a:lnTo>
                    <a:pt x="308" y="70"/>
                  </a:lnTo>
                  <a:lnTo>
                    <a:pt x="302" y="80"/>
                  </a:lnTo>
                  <a:lnTo>
                    <a:pt x="298" y="89"/>
                  </a:lnTo>
                  <a:lnTo>
                    <a:pt x="297" y="103"/>
                  </a:lnTo>
                  <a:lnTo>
                    <a:pt x="293" y="111"/>
                  </a:lnTo>
                  <a:lnTo>
                    <a:pt x="293" y="126"/>
                  </a:lnTo>
                  <a:lnTo>
                    <a:pt x="288" y="131"/>
                  </a:lnTo>
                  <a:lnTo>
                    <a:pt x="288" y="142"/>
                  </a:lnTo>
                  <a:lnTo>
                    <a:pt x="285" y="143"/>
                  </a:lnTo>
                  <a:lnTo>
                    <a:pt x="283" y="154"/>
                  </a:lnTo>
                  <a:lnTo>
                    <a:pt x="288" y="163"/>
                  </a:lnTo>
                  <a:lnTo>
                    <a:pt x="288" y="166"/>
                  </a:lnTo>
                  <a:lnTo>
                    <a:pt x="284" y="196"/>
                  </a:lnTo>
                  <a:lnTo>
                    <a:pt x="288" y="207"/>
                  </a:lnTo>
                  <a:lnTo>
                    <a:pt x="285" y="215"/>
                  </a:lnTo>
                  <a:lnTo>
                    <a:pt x="291" y="229"/>
                  </a:lnTo>
                  <a:lnTo>
                    <a:pt x="301" y="239"/>
                  </a:lnTo>
                  <a:lnTo>
                    <a:pt x="303" y="249"/>
                  </a:lnTo>
                  <a:lnTo>
                    <a:pt x="308" y="255"/>
                  </a:lnTo>
                  <a:lnTo>
                    <a:pt x="307" y="258"/>
                  </a:lnTo>
                  <a:lnTo>
                    <a:pt x="305" y="257"/>
                  </a:lnTo>
                  <a:lnTo>
                    <a:pt x="282" y="260"/>
                  </a:lnTo>
                  <a:lnTo>
                    <a:pt x="277" y="262"/>
                  </a:lnTo>
                  <a:lnTo>
                    <a:pt x="272" y="275"/>
                  </a:lnTo>
                  <a:lnTo>
                    <a:pt x="276" y="283"/>
                  </a:lnTo>
                  <a:lnTo>
                    <a:pt x="272" y="305"/>
                  </a:lnTo>
                  <a:lnTo>
                    <a:pt x="270" y="324"/>
                  </a:lnTo>
                  <a:lnTo>
                    <a:pt x="274" y="328"/>
                  </a:lnTo>
                  <a:lnTo>
                    <a:pt x="285" y="335"/>
                  </a:lnTo>
                  <a:lnTo>
                    <a:pt x="291" y="332"/>
                  </a:lnTo>
                  <a:lnTo>
                    <a:pt x="291" y="352"/>
                  </a:lnTo>
                  <a:lnTo>
                    <a:pt x="278" y="352"/>
                  </a:lnTo>
                  <a:lnTo>
                    <a:pt x="272" y="342"/>
                  </a:lnTo>
                  <a:lnTo>
                    <a:pt x="266" y="333"/>
                  </a:lnTo>
                  <a:lnTo>
                    <a:pt x="253" y="331"/>
                  </a:lnTo>
                  <a:lnTo>
                    <a:pt x="250" y="321"/>
                  </a:lnTo>
                  <a:lnTo>
                    <a:pt x="239" y="327"/>
                  </a:lnTo>
                  <a:lnTo>
                    <a:pt x="226" y="324"/>
                  </a:lnTo>
                  <a:lnTo>
                    <a:pt x="220" y="315"/>
                  </a:lnTo>
                  <a:lnTo>
                    <a:pt x="210" y="314"/>
                  </a:lnTo>
                  <a:lnTo>
                    <a:pt x="202" y="314"/>
                  </a:lnTo>
                  <a:lnTo>
                    <a:pt x="201" y="308"/>
                  </a:lnTo>
                  <a:lnTo>
                    <a:pt x="196" y="308"/>
                  </a:lnTo>
                  <a:lnTo>
                    <a:pt x="188" y="306"/>
                  </a:lnTo>
                  <a:lnTo>
                    <a:pt x="177" y="309"/>
                  </a:lnTo>
                  <a:lnTo>
                    <a:pt x="171" y="309"/>
                  </a:lnTo>
                  <a:lnTo>
                    <a:pt x="166" y="311"/>
                  </a:lnTo>
                  <a:lnTo>
                    <a:pt x="168" y="289"/>
                  </a:lnTo>
                  <a:lnTo>
                    <a:pt x="162" y="281"/>
                  </a:lnTo>
                  <a:lnTo>
                    <a:pt x="161" y="269"/>
                  </a:lnTo>
                  <a:lnTo>
                    <a:pt x="164" y="258"/>
                  </a:lnTo>
                  <a:lnTo>
                    <a:pt x="160" y="251"/>
                  </a:lnTo>
                  <a:lnTo>
                    <a:pt x="160" y="238"/>
                  </a:lnTo>
                  <a:lnTo>
                    <a:pt x="140" y="239"/>
                  </a:lnTo>
                  <a:lnTo>
                    <a:pt x="142" y="232"/>
                  </a:lnTo>
                  <a:lnTo>
                    <a:pt x="133" y="232"/>
                  </a:lnTo>
                  <a:lnTo>
                    <a:pt x="132" y="235"/>
                  </a:lnTo>
                  <a:lnTo>
                    <a:pt x="122" y="236"/>
                  </a:lnTo>
                  <a:lnTo>
                    <a:pt x="117" y="247"/>
                  </a:lnTo>
                  <a:lnTo>
                    <a:pt x="114" y="252"/>
                  </a:lnTo>
                  <a:lnTo>
                    <a:pt x="105" y="249"/>
                  </a:lnTo>
                  <a:lnTo>
                    <a:pt x="100" y="252"/>
                  </a:lnTo>
                  <a:lnTo>
                    <a:pt x="88" y="253"/>
                  </a:lnTo>
                  <a:lnTo>
                    <a:pt x="83" y="243"/>
                  </a:lnTo>
                  <a:lnTo>
                    <a:pt x="79" y="238"/>
                  </a:lnTo>
                  <a:lnTo>
                    <a:pt x="74" y="226"/>
                  </a:lnTo>
                  <a:lnTo>
                    <a:pt x="70" y="212"/>
                  </a:lnTo>
                  <a:lnTo>
                    <a:pt x="20" y="212"/>
                  </a:lnTo>
                  <a:lnTo>
                    <a:pt x="14" y="214"/>
                  </a:lnTo>
                  <a:lnTo>
                    <a:pt x="10" y="213"/>
                  </a:lnTo>
                  <a:lnTo>
                    <a:pt x="3" y="216"/>
                  </a:lnTo>
                  <a:lnTo>
                    <a:pt x="0" y="210"/>
                  </a:lnTo>
                  <a:lnTo>
                    <a:pt x="5" y="208"/>
                  </a:lnTo>
                  <a:lnTo>
                    <a:pt x="6" y="200"/>
                  </a:lnTo>
                  <a:lnTo>
                    <a:pt x="8" y="195"/>
                  </a:lnTo>
                  <a:lnTo>
                    <a:pt x="14" y="191"/>
                  </a:lnTo>
                  <a:lnTo>
                    <a:pt x="19" y="193"/>
                  </a:lnTo>
                  <a:lnTo>
                    <a:pt x="25" y="186"/>
                  </a:lnTo>
                  <a:lnTo>
                    <a:pt x="34" y="186"/>
                  </a:lnTo>
                  <a:lnTo>
                    <a:pt x="34" y="191"/>
                  </a:lnTo>
                  <a:lnTo>
                    <a:pt x="41" y="195"/>
                  </a:lnTo>
                  <a:lnTo>
                    <a:pt x="51" y="183"/>
                  </a:lnTo>
                  <a:lnTo>
                    <a:pt x="60" y="173"/>
                  </a:lnTo>
                  <a:lnTo>
                    <a:pt x="65" y="167"/>
                  </a:lnTo>
                  <a:lnTo>
                    <a:pt x="65" y="152"/>
                  </a:lnTo>
                  <a:lnTo>
                    <a:pt x="72" y="133"/>
                  </a:lnTo>
                  <a:lnTo>
                    <a:pt x="80" y="123"/>
                  </a:lnTo>
                  <a:lnTo>
                    <a:pt x="91" y="114"/>
                  </a:lnTo>
                  <a:lnTo>
                    <a:pt x="93" y="108"/>
                  </a:lnTo>
                  <a:lnTo>
                    <a:pt x="93" y="101"/>
                  </a:lnTo>
                  <a:lnTo>
                    <a:pt x="96" y="95"/>
                  </a:lnTo>
                  <a:lnTo>
                    <a:pt x="94" y="83"/>
                  </a:lnTo>
                  <a:lnTo>
                    <a:pt x="97" y="66"/>
                  </a:lnTo>
                  <a:lnTo>
                    <a:pt x="100" y="55"/>
                  </a:lnTo>
                  <a:lnTo>
                    <a:pt x="105" y="45"/>
                  </a:lnTo>
                  <a:lnTo>
                    <a:pt x="106" y="33"/>
                  </a:lnTo>
                  <a:lnTo>
                    <a:pt x="108" y="20"/>
                  </a:lnTo>
                  <a:lnTo>
                    <a:pt x="114" y="10"/>
                  </a:lnTo>
                  <a:lnTo>
                    <a:pt x="123" y="4"/>
                  </a:lnTo>
                  <a:lnTo>
                    <a:pt x="137" y="11"/>
                  </a:lnTo>
                  <a:lnTo>
                    <a:pt x="148" y="18"/>
                  </a:lnTo>
                  <a:lnTo>
                    <a:pt x="160" y="20"/>
                  </a:lnTo>
                  <a:lnTo>
                    <a:pt x="172" y="23"/>
                  </a:lnTo>
                  <a:lnTo>
                    <a:pt x="177" y="12"/>
                  </a:lnTo>
                  <a:lnTo>
                    <a:pt x="180" y="10"/>
                  </a:lnTo>
                  <a:lnTo>
                    <a:pt x="187" y="12"/>
                  </a:lnTo>
                  <a:lnTo>
                    <a:pt x="205" y="3"/>
                  </a:lnTo>
                  <a:lnTo>
                    <a:pt x="212" y="7"/>
                  </a:lnTo>
                  <a:lnTo>
                    <a:pt x="217" y="6"/>
                  </a:lnTo>
                  <a:lnTo>
                    <a:pt x="220" y="1"/>
                  </a:lnTo>
                  <a:lnTo>
                    <a:pt x="226" y="0"/>
                  </a:lnTo>
                  <a:lnTo>
                    <a:pt x="239" y="2"/>
                  </a:lnTo>
                  <a:lnTo>
                    <a:pt x="250" y="3"/>
                  </a:lnTo>
                  <a:lnTo>
                    <a:pt x="255" y="1"/>
                  </a:lnTo>
                  <a:lnTo>
                    <a:pt x="255" y="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75" name="Freeform 69">
              <a:extLst>
                <a:ext uri="{FF2B5EF4-FFF2-40B4-BE49-F238E27FC236}">
                  <a16:creationId xmlns:a16="http://schemas.microsoft.com/office/drawing/2014/main" id="{7B092570-FA7E-DD84-66CD-44B5AF0105F6}"/>
                </a:ext>
              </a:extLst>
            </p:cNvPr>
            <p:cNvSpPr>
              <a:spLocks/>
            </p:cNvSpPr>
            <p:nvPr/>
          </p:nvSpPr>
          <p:spPr bwMode="auto">
            <a:xfrm>
              <a:off x="2681114" y="4098066"/>
              <a:ext cx="380317" cy="486629"/>
            </a:xfrm>
            <a:custGeom>
              <a:avLst/>
              <a:gdLst>
                <a:gd name="T0" fmla="*/ 123 w 123"/>
                <a:gd name="T1" fmla="*/ 4 h 167"/>
                <a:gd name="T2" fmla="*/ 122 w 123"/>
                <a:gd name="T3" fmla="*/ 16 h 167"/>
                <a:gd name="T4" fmla="*/ 117 w 123"/>
                <a:gd name="T5" fmla="*/ 26 h 167"/>
                <a:gd name="T6" fmla="*/ 114 w 123"/>
                <a:gd name="T7" fmla="*/ 37 h 167"/>
                <a:gd name="T8" fmla="*/ 111 w 123"/>
                <a:gd name="T9" fmla="*/ 54 h 167"/>
                <a:gd name="T10" fmla="*/ 113 w 123"/>
                <a:gd name="T11" fmla="*/ 66 h 167"/>
                <a:gd name="T12" fmla="*/ 110 w 123"/>
                <a:gd name="T13" fmla="*/ 72 h 167"/>
                <a:gd name="T14" fmla="*/ 110 w 123"/>
                <a:gd name="T15" fmla="*/ 79 h 167"/>
                <a:gd name="T16" fmla="*/ 108 w 123"/>
                <a:gd name="T17" fmla="*/ 85 h 167"/>
                <a:gd name="T18" fmla="*/ 97 w 123"/>
                <a:gd name="T19" fmla="*/ 94 h 167"/>
                <a:gd name="T20" fmla="*/ 89 w 123"/>
                <a:gd name="T21" fmla="*/ 104 h 167"/>
                <a:gd name="T22" fmla="*/ 82 w 123"/>
                <a:gd name="T23" fmla="*/ 123 h 167"/>
                <a:gd name="T24" fmla="*/ 82 w 123"/>
                <a:gd name="T25" fmla="*/ 138 h 167"/>
                <a:gd name="T26" fmla="*/ 77 w 123"/>
                <a:gd name="T27" fmla="*/ 144 h 167"/>
                <a:gd name="T28" fmla="*/ 68 w 123"/>
                <a:gd name="T29" fmla="*/ 154 h 167"/>
                <a:gd name="T30" fmla="*/ 58 w 123"/>
                <a:gd name="T31" fmla="*/ 166 h 167"/>
                <a:gd name="T32" fmla="*/ 51 w 123"/>
                <a:gd name="T33" fmla="*/ 162 h 167"/>
                <a:gd name="T34" fmla="*/ 51 w 123"/>
                <a:gd name="T35" fmla="*/ 157 h 167"/>
                <a:gd name="T36" fmla="*/ 42 w 123"/>
                <a:gd name="T37" fmla="*/ 157 h 167"/>
                <a:gd name="T38" fmla="*/ 36 w 123"/>
                <a:gd name="T39" fmla="*/ 164 h 167"/>
                <a:gd name="T40" fmla="*/ 31 w 123"/>
                <a:gd name="T41" fmla="*/ 162 h 167"/>
                <a:gd name="T42" fmla="*/ 25 w 123"/>
                <a:gd name="T43" fmla="*/ 155 h 167"/>
                <a:gd name="T44" fmla="*/ 20 w 123"/>
                <a:gd name="T45" fmla="*/ 159 h 167"/>
                <a:gd name="T46" fmla="*/ 13 w 123"/>
                <a:gd name="T47" fmla="*/ 167 h 167"/>
                <a:gd name="T48" fmla="*/ 0 w 123"/>
                <a:gd name="T49" fmla="*/ 147 h 167"/>
                <a:gd name="T50" fmla="*/ 12 w 123"/>
                <a:gd name="T51" fmla="*/ 136 h 167"/>
                <a:gd name="T52" fmla="*/ 6 w 123"/>
                <a:gd name="T53" fmla="*/ 123 h 167"/>
                <a:gd name="T54" fmla="*/ 12 w 123"/>
                <a:gd name="T55" fmla="*/ 119 h 167"/>
                <a:gd name="T56" fmla="*/ 23 w 123"/>
                <a:gd name="T57" fmla="*/ 117 h 167"/>
                <a:gd name="T58" fmla="*/ 24 w 123"/>
                <a:gd name="T59" fmla="*/ 108 h 167"/>
                <a:gd name="T60" fmla="*/ 34 w 123"/>
                <a:gd name="T61" fmla="*/ 117 h 167"/>
                <a:gd name="T62" fmla="*/ 48 w 123"/>
                <a:gd name="T63" fmla="*/ 118 h 167"/>
                <a:gd name="T64" fmla="*/ 54 w 123"/>
                <a:gd name="T65" fmla="*/ 109 h 167"/>
                <a:gd name="T66" fmla="*/ 55 w 123"/>
                <a:gd name="T67" fmla="*/ 97 h 167"/>
                <a:gd name="T68" fmla="*/ 54 w 123"/>
                <a:gd name="T69" fmla="*/ 82 h 167"/>
                <a:gd name="T70" fmla="*/ 45 w 123"/>
                <a:gd name="T71" fmla="*/ 70 h 167"/>
                <a:gd name="T72" fmla="*/ 53 w 123"/>
                <a:gd name="T73" fmla="*/ 48 h 167"/>
                <a:gd name="T74" fmla="*/ 49 w 123"/>
                <a:gd name="T75" fmla="*/ 45 h 167"/>
                <a:gd name="T76" fmla="*/ 37 w 123"/>
                <a:gd name="T77" fmla="*/ 46 h 167"/>
                <a:gd name="T78" fmla="*/ 31 w 123"/>
                <a:gd name="T79" fmla="*/ 36 h 167"/>
                <a:gd name="T80" fmla="*/ 33 w 123"/>
                <a:gd name="T81" fmla="*/ 28 h 167"/>
                <a:gd name="T82" fmla="*/ 54 w 123"/>
                <a:gd name="T83" fmla="*/ 29 h 167"/>
                <a:gd name="T84" fmla="*/ 68 w 123"/>
                <a:gd name="T85" fmla="*/ 34 h 167"/>
                <a:gd name="T86" fmla="*/ 81 w 123"/>
                <a:gd name="T87" fmla="*/ 38 h 167"/>
                <a:gd name="T88" fmla="*/ 82 w 123"/>
                <a:gd name="T89" fmla="*/ 28 h 167"/>
                <a:gd name="T90" fmla="*/ 91 w 123"/>
                <a:gd name="T91" fmla="*/ 10 h 167"/>
                <a:gd name="T92" fmla="*/ 101 w 123"/>
                <a:gd name="T93" fmla="*/ 0 h 167"/>
                <a:gd name="T94" fmla="*/ 112 w 123"/>
                <a:gd name="T95" fmla="*/ 3 h 167"/>
                <a:gd name="T96" fmla="*/ 123 w 123"/>
                <a:gd name="T97" fmla="*/ 4 h 167"/>
                <a:gd name="T98" fmla="*/ 123 w 123"/>
                <a:gd name="T99" fmla="*/ 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3" h="167">
                  <a:moveTo>
                    <a:pt x="123" y="4"/>
                  </a:moveTo>
                  <a:lnTo>
                    <a:pt x="122" y="16"/>
                  </a:lnTo>
                  <a:lnTo>
                    <a:pt x="117" y="26"/>
                  </a:lnTo>
                  <a:lnTo>
                    <a:pt x="114" y="37"/>
                  </a:lnTo>
                  <a:lnTo>
                    <a:pt x="111" y="54"/>
                  </a:lnTo>
                  <a:lnTo>
                    <a:pt x="113" y="66"/>
                  </a:lnTo>
                  <a:lnTo>
                    <a:pt x="110" y="72"/>
                  </a:lnTo>
                  <a:lnTo>
                    <a:pt x="110" y="79"/>
                  </a:lnTo>
                  <a:lnTo>
                    <a:pt x="108" y="85"/>
                  </a:lnTo>
                  <a:lnTo>
                    <a:pt x="97" y="94"/>
                  </a:lnTo>
                  <a:lnTo>
                    <a:pt x="89" y="104"/>
                  </a:lnTo>
                  <a:lnTo>
                    <a:pt x="82" y="123"/>
                  </a:lnTo>
                  <a:lnTo>
                    <a:pt x="82" y="138"/>
                  </a:lnTo>
                  <a:lnTo>
                    <a:pt x="77" y="144"/>
                  </a:lnTo>
                  <a:lnTo>
                    <a:pt x="68" y="154"/>
                  </a:lnTo>
                  <a:lnTo>
                    <a:pt x="58" y="166"/>
                  </a:lnTo>
                  <a:lnTo>
                    <a:pt x="51" y="162"/>
                  </a:lnTo>
                  <a:lnTo>
                    <a:pt x="51" y="157"/>
                  </a:lnTo>
                  <a:lnTo>
                    <a:pt x="42" y="157"/>
                  </a:lnTo>
                  <a:lnTo>
                    <a:pt x="36" y="164"/>
                  </a:lnTo>
                  <a:lnTo>
                    <a:pt x="31" y="162"/>
                  </a:lnTo>
                  <a:lnTo>
                    <a:pt x="25" y="155"/>
                  </a:lnTo>
                  <a:lnTo>
                    <a:pt x="20" y="159"/>
                  </a:lnTo>
                  <a:lnTo>
                    <a:pt x="13" y="167"/>
                  </a:lnTo>
                  <a:lnTo>
                    <a:pt x="0" y="147"/>
                  </a:lnTo>
                  <a:lnTo>
                    <a:pt x="12" y="136"/>
                  </a:lnTo>
                  <a:lnTo>
                    <a:pt x="6" y="123"/>
                  </a:lnTo>
                  <a:lnTo>
                    <a:pt x="12" y="119"/>
                  </a:lnTo>
                  <a:lnTo>
                    <a:pt x="23" y="117"/>
                  </a:lnTo>
                  <a:lnTo>
                    <a:pt x="24" y="108"/>
                  </a:lnTo>
                  <a:lnTo>
                    <a:pt x="34" y="117"/>
                  </a:lnTo>
                  <a:lnTo>
                    <a:pt x="48" y="118"/>
                  </a:lnTo>
                  <a:lnTo>
                    <a:pt x="54" y="109"/>
                  </a:lnTo>
                  <a:lnTo>
                    <a:pt x="55" y="97"/>
                  </a:lnTo>
                  <a:lnTo>
                    <a:pt x="54" y="82"/>
                  </a:lnTo>
                  <a:lnTo>
                    <a:pt x="45" y="70"/>
                  </a:lnTo>
                  <a:lnTo>
                    <a:pt x="53" y="48"/>
                  </a:lnTo>
                  <a:lnTo>
                    <a:pt x="49" y="45"/>
                  </a:lnTo>
                  <a:lnTo>
                    <a:pt x="37" y="46"/>
                  </a:lnTo>
                  <a:lnTo>
                    <a:pt x="31" y="36"/>
                  </a:lnTo>
                  <a:lnTo>
                    <a:pt x="33" y="28"/>
                  </a:lnTo>
                  <a:lnTo>
                    <a:pt x="54" y="29"/>
                  </a:lnTo>
                  <a:lnTo>
                    <a:pt x="68" y="34"/>
                  </a:lnTo>
                  <a:lnTo>
                    <a:pt x="81" y="38"/>
                  </a:lnTo>
                  <a:lnTo>
                    <a:pt x="82" y="28"/>
                  </a:lnTo>
                  <a:lnTo>
                    <a:pt x="91" y="10"/>
                  </a:lnTo>
                  <a:lnTo>
                    <a:pt x="101" y="0"/>
                  </a:lnTo>
                  <a:lnTo>
                    <a:pt x="112" y="3"/>
                  </a:lnTo>
                  <a:lnTo>
                    <a:pt x="123" y="4"/>
                  </a:lnTo>
                  <a:lnTo>
                    <a:pt x="123" y="4"/>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76" name="Freeform 75">
              <a:extLst>
                <a:ext uri="{FF2B5EF4-FFF2-40B4-BE49-F238E27FC236}">
                  <a16:creationId xmlns:a16="http://schemas.microsoft.com/office/drawing/2014/main" id="{FB405484-F8E3-8A9E-C1A8-5FE65BBB5A9E}"/>
                </a:ext>
              </a:extLst>
            </p:cNvPr>
            <p:cNvSpPr>
              <a:spLocks/>
            </p:cNvSpPr>
            <p:nvPr/>
          </p:nvSpPr>
          <p:spPr bwMode="auto">
            <a:xfrm>
              <a:off x="4251859" y="3599783"/>
              <a:ext cx="86576" cy="99074"/>
            </a:xfrm>
            <a:custGeom>
              <a:avLst/>
              <a:gdLst>
                <a:gd name="T0" fmla="*/ 25 w 28"/>
                <a:gd name="T1" fmla="*/ 24 h 34"/>
                <a:gd name="T2" fmla="*/ 19 w 28"/>
                <a:gd name="T3" fmla="*/ 34 h 34"/>
                <a:gd name="T4" fmla="*/ 16 w 28"/>
                <a:gd name="T5" fmla="*/ 31 h 34"/>
                <a:gd name="T6" fmla="*/ 12 w 28"/>
                <a:gd name="T7" fmla="*/ 32 h 34"/>
                <a:gd name="T8" fmla="*/ 2 w 28"/>
                <a:gd name="T9" fmla="*/ 32 h 34"/>
                <a:gd name="T10" fmla="*/ 2 w 28"/>
                <a:gd name="T11" fmla="*/ 26 h 34"/>
                <a:gd name="T12" fmla="*/ 0 w 28"/>
                <a:gd name="T13" fmla="*/ 20 h 34"/>
                <a:gd name="T14" fmla="*/ 6 w 28"/>
                <a:gd name="T15" fmla="*/ 11 h 34"/>
                <a:gd name="T16" fmla="*/ 11 w 28"/>
                <a:gd name="T17" fmla="*/ 3 h 34"/>
                <a:gd name="T18" fmla="*/ 19 w 28"/>
                <a:gd name="T19" fmla="*/ 5 h 34"/>
                <a:gd name="T20" fmla="*/ 24 w 28"/>
                <a:gd name="T21" fmla="*/ 0 h 34"/>
                <a:gd name="T22" fmla="*/ 28 w 28"/>
                <a:gd name="T23" fmla="*/ 6 h 34"/>
                <a:gd name="T24" fmla="*/ 28 w 28"/>
                <a:gd name="T25" fmla="*/ 14 h 34"/>
                <a:gd name="T26" fmla="*/ 18 w 28"/>
                <a:gd name="T27" fmla="*/ 19 h 34"/>
                <a:gd name="T28" fmla="*/ 25 w 28"/>
                <a:gd name="T29" fmla="*/ 24 h 34"/>
                <a:gd name="T30" fmla="*/ 25 w 28"/>
                <a:gd name="T31"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34">
                  <a:moveTo>
                    <a:pt x="25" y="24"/>
                  </a:moveTo>
                  <a:lnTo>
                    <a:pt x="19" y="34"/>
                  </a:lnTo>
                  <a:lnTo>
                    <a:pt x="16" y="31"/>
                  </a:lnTo>
                  <a:lnTo>
                    <a:pt x="12" y="32"/>
                  </a:lnTo>
                  <a:lnTo>
                    <a:pt x="2" y="32"/>
                  </a:lnTo>
                  <a:lnTo>
                    <a:pt x="2" y="26"/>
                  </a:lnTo>
                  <a:lnTo>
                    <a:pt x="0" y="20"/>
                  </a:lnTo>
                  <a:lnTo>
                    <a:pt x="6" y="11"/>
                  </a:lnTo>
                  <a:lnTo>
                    <a:pt x="11" y="3"/>
                  </a:lnTo>
                  <a:lnTo>
                    <a:pt x="19" y="5"/>
                  </a:lnTo>
                  <a:lnTo>
                    <a:pt x="24" y="0"/>
                  </a:lnTo>
                  <a:lnTo>
                    <a:pt x="28" y="6"/>
                  </a:lnTo>
                  <a:lnTo>
                    <a:pt x="28" y="14"/>
                  </a:lnTo>
                  <a:lnTo>
                    <a:pt x="18" y="19"/>
                  </a:lnTo>
                  <a:lnTo>
                    <a:pt x="25" y="24"/>
                  </a:lnTo>
                  <a:lnTo>
                    <a:pt x="25" y="24"/>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77" name="Freeform 79">
              <a:extLst>
                <a:ext uri="{FF2B5EF4-FFF2-40B4-BE49-F238E27FC236}">
                  <a16:creationId xmlns:a16="http://schemas.microsoft.com/office/drawing/2014/main" id="{F500C056-C8D2-E341-37BC-B49F33C54812}"/>
                </a:ext>
              </a:extLst>
            </p:cNvPr>
            <p:cNvSpPr>
              <a:spLocks/>
            </p:cNvSpPr>
            <p:nvPr/>
          </p:nvSpPr>
          <p:spPr bwMode="auto">
            <a:xfrm>
              <a:off x="1666929" y="2247713"/>
              <a:ext cx="1045106" cy="1002395"/>
            </a:xfrm>
            <a:custGeom>
              <a:avLst/>
              <a:gdLst>
                <a:gd name="T0" fmla="*/ 274 w 338"/>
                <a:gd name="T1" fmla="*/ 3 h 344"/>
                <a:gd name="T2" fmla="*/ 271 w 338"/>
                <a:gd name="T3" fmla="*/ 13 h 344"/>
                <a:gd name="T4" fmla="*/ 274 w 338"/>
                <a:gd name="T5" fmla="*/ 31 h 344"/>
                <a:gd name="T6" fmla="*/ 271 w 338"/>
                <a:gd name="T7" fmla="*/ 47 h 344"/>
                <a:gd name="T8" fmla="*/ 261 w 338"/>
                <a:gd name="T9" fmla="*/ 58 h 344"/>
                <a:gd name="T10" fmla="*/ 262 w 338"/>
                <a:gd name="T11" fmla="*/ 72 h 344"/>
                <a:gd name="T12" fmla="*/ 276 w 338"/>
                <a:gd name="T13" fmla="*/ 83 h 344"/>
                <a:gd name="T14" fmla="*/ 276 w 338"/>
                <a:gd name="T15" fmla="*/ 87 h 344"/>
                <a:gd name="T16" fmla="*/ 286 w 338"/>
                <a:gd name="T17" fmla="*/ 95 h 344"/>
                <a:gd name="T18" fmla="*/ 294 w 338"/>
                <a:gd name="T19" fmla="*/ 130 h 344"/>
                <a:gd name="T20" fmla="*/ 299 w 338"/>
                <a:gd name="T21" fmla="*/ 147 h 344"/>
                <a:gd name="T22" fmla="*/ 301 w 338"/>
                <a:gd name="T23" fmla="*/ 155 h 344"/>
                <a:gd name="T24" fmla="*/ 299 w 338"/>
                <a:gd name="T25" fmla="*/ 170 h 344"/>
                <a:gd name="T26" fmla="*/ 299 w 338"/>
                <a:gd name="T27" fmla="*/ 179 h 344"/>
                <a:gd name="T28" fmla="*/ 298 w 338"/>
                <a:gd name="T29" fmla="*/ 190 h 344"/>
                <a:gd name="T30" fmla="*/ 299 w 338"/>
                <a:gd name="T31" fmla="*/ 201 h 344"/>
                <a:gd name="T32" fmla="*/ 293 w 338"/>
                <a:gd name="T33" fmla="*/ 210 h 344"/>
                <a:gd name="T34" fmla="*/ 303 w 338"/>
                <a:gd name="T35" fmla="*/ 224 h 344"/>
                <a:gd name="T36" fmla="*/ 304 w 338"/>
                <a:gd name="T37" fmla="*/ 232 h 344"/>
                <a:gd name="T38" fmla="*/ 310 w 338"/>
                <a:gd name="T39" fmla="*/ 242 h 344"/>
                <a:gd name="T40" fmla="*/ 317 w 338"/>
                <a:gd name="T41" fmla="*/ 238 h 344"/>
                <a:gd name="T42" fmla="*/ 331 w 338"/>
                <a:gd name="T43" fmla="*/ 247 h 344"/>
                <a:gd name="T44" fmla="*/ 338 w 338"/>
                <a:gd name="T45" fmla="*/ 259 h 344"/>
                <a:gd name="T46" fmla="*/ 282 w 338"/>
                <a:gd name="T47" fmla="*/ 296 h 344"/>
                <a:gd name="T48" fmla="*/ 235 w 338"/>
                <a:gd name="T49" fmla="*/ 333 h 344"/>
                <a:gd name="T50" fmla="*/ 212 w 338"/>
                <a:gd name="T51" fmla="*/ 341 h 344"/>
                <a:gd name="T52" fmla="*/ 194 w 338"/>
                <a:gd name="T53" fmla="*/ 344 h 344"/>
                <a:gd name="T54" fmla="*/ 194 w 338"/>
                <a:gd name="T55" fmla="*/ 332 h 344"/>
                <a:gd name="T56" fmla="*/ 185 w 338"/>
                <a:gd name="T57" fmla="*/ 328 h 344"/>
                <a:gd name="T58" fmla="*/ 175 w 338"/>
                <a:gd name="T59" fmla="*/ 323 h 344"/>
                <a:gd name="T60" fmla="*/ 171 w 338"/>
                <a:gd name="T61" fmla="*/ 314 h 344"/>
                <a:gd name="T62" fmla="*/ 116 w 338"/>
                <a:gd name="T63" fmla="*/ 272 h 344"/>
                <a:gd name="T64" fmla="*/ 61 w 338"/>
                <a:gd name="T65" fmla="*/ 231 h 344"/>
                <a:gd name="T66" fmla="*/ 0 w 338"/>
                <a:gd name="T67" fmla="*/ 185 h 344"/>
                <a:gd name="T68" fmla="*/ 0 w 338"/>
                <a:gd name="T69" fmla="*/ 181 h 344"/>
                <a:gd name="T70" fmla="*/ 1 w 338"/>
                <a:gd name="T71" fmla="*/ 180 h 344"/>
                <a:gd name="T72" fmla="*/ 1 w 338"/>
                <a:gd name="T73" fmla="*/ 158 h 344"/>
                <a:gd name="T74" fmla="*/ 28 w 338"/>
                <a:gd name="T75" fmla="*/ 144 h 344"/>
                <a:gd name="T76" fmla="*/ 43 w 338"/>
                <a:gd name="T77" fmla="*/ 141 h 344"/>
                <a:gd name="T78" fmla="*/ 57 w 338"/>
                <a:gd name="T79" fmla="*/ 135 h 344"/>
                <a:gd name="T80" fmla="*/ 63 w 338"/>
                <a:gd name="T81" fmla="*/ 126 h 344"/>
                <a:gd name="T82" fmla="*/ 82 w 338"/>
                <a:gd name="T83" fmla="*/ 118 h 344"/>
                <a:gd name="T84" fmla="*/ 83 w 338"/>
                <a:gd name="T85" fmla="*/ 104 h 344"/>
                <a:gd name="T86" fmla="*/ 92 w 338"/>
                <a:gd name="T87" fmla="*/ 102 h 344"/>
                <a:gd name="T88" fmla="*/ 100 w 338"/>
                <a:gd name="T89" fmla="*/ 95 h 344"/>
                <a:gd name="T90" fmla="*/ 120 w 338"/>
                <a:gd name="T91" fmla="*/ 93 h 344"/>
                <a:gd name="T92" fmla="*/ 123 w 338"/>
                <a:gd name="T93" fmla="*/ 85 h 344"/>
                <a:gd name="T94" fmla="*/ 120 w 338"/>
                <a:gd name="T95" fmla="*/ 81 h 344"/>
                <a:gd name="T96" fmla="*/ 114 w 338"/>
                <a:gd name="T97" fmla="*/ 61 h 344"/>
                <a:gd name="T98" fmla="*/ 113 w 338"/>
                <a:gd name="T99" fmla="*/ 49 h 344"/>
                <a:gd name="T100" fmla="*/ 107 w 338"/>
                <a:gd name="T101" fmla="*/ 37 h 344"/>
                <a:gd name="T102" fmla="*/ 123 w 338"/>
                <a:gd name="T103" fmla="*/ 27 h 344"/>
                <a:gd name="T104" fmla="*/ 140 w 338"/>
                <a:gd name="T105" fmla="*/ 24 h 344"/>
                <a:gd name="T106" fmla="*/ 149 w 338"/>
                <a:gd name="T107" fmla="*/ 15 h 344"/>
                <a:gd name="T108" fmla="*/ 164 w 338"/>
                <a:gd name="T109" fmla="*/ 10 h 344"/>
                <a:gd name="T110" fmla="*/ 191 w 338"/>
                <a:gd name="T111" fmla="*/ 7 h 344"/>
                <a:gd name="T112" fmla="*/ 217 w 338"/>
                <a:gd name="T113" fmla="*/ 5 h 344"/>
                <a:gd name="T114" fmla="*/ 225 w 338"/>
                <a:gd name="T115" fmla="*/ 7 h 344"/>
                <a:gd name="T116" fmla="*/ 239 w 338"/>
                <a:gd name="T117" fmla="*/ 0 h 344"/>
                <a:gd name="T118" fmla="*/ 257 w 338"/>
                <a:gd name="T119" fmla="*/ 0 h 344"/>
                <a:gd name="T120" fmla="*/ 263 w 338"/>
                <a:gd name="T121" fmla="*/ 4 h 344"/>
                <a:gd name="T122" fmla="*/ 274 w 338"/>
                <a:gd name="T123" fmla="*/ 3 h 344"/>
                <a:gd name="T124" fmla="*/ 274 w 338"/>
                <a:gd name="T125" fmla="*/ 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8" h="344">
                  <a:moveTo>
                    <a:pt x="274" y="3"/>
                  </a:moveTo>
                  <a:lnTo>
                    <a:pt x="271" y="13"/>
                  </a:lnTo>
                  <a:lnTo>
                    <a:pt x="274" y="31"/>
                  </a:lnTo>
                  <a:lnTo>
                    <a:pt x="271" y="47"/>
                  </a:lnTo>
                  <a:lnTo>
                    <a:pt x="261" y="58"/>
                  </a:lnTo>
                  <a:lnTo>
                    <a:pt x="262" y="72"/>
                  </a:lnTo>
                  <a:lnTo>
                    <a:pt x="276" y="83"/>
                  </a:lnTo>
                  <a:lnTo>
                    <a:pt x="276" y="87"/>
                  </a:lnTo>
                  <a:lnTo>
                    <a:pt x="286" y="95"/>
                  </a:lnTo>
                  <a:lnTo>
                    <a:pt x="294" y="130"/>
                  </a:lnTo>
                  <a:lnTo>
                    <a:pt x="299" y="147"/>
                  </a:lnTo>
                  <a:lnTo>
                    <a:pt x="301" y="155"/>
                  </a:lnTo>
                  <a:lnTo>
                    <a:pt x="299" y="170"/>
                  </a:lnTo>
                  <a:lnTo>
                    <a:pt x="299" y="179"/>
                  </a:lnTo>
                  <a:lnTo>
                    <a:pt x="298" y="190"/>
                  </a:lnTo>
                  <a:lnTo>
                    <a:pt x="299" y="201"/>
                  </a:lnTo>
                  <a:lnTo>
                    <a:pt x="293" y="210"/>
                  </a:lnTo>
                  <a:lnTo>
                    <a:pt x="303" y="224"/>
                  </a:lnTo>
                  <a:lnTo>
                    <a:pt x="304" y="232"/>
                  </a:lnTo>
                  <a:lnTo>
                    <a:pt x="310" y="242"/>
                  </a:lnTo>
                  <a:lnTo>
                    <a:pt x="317" y="238"/>
                  </a:lnTo>
                  <a:lnTo>
                    <a:pt x="331" y="247"/>
                  </a:lnTo>
                  <a:lnTo>
                    <a:pt x="338" y="259"/>
                  </a:lnTo>
                  <a:lnTo>
                    <a:pt x="282" y="296"/>
                  </a:lnTo>
                  <a:lnTo>
                    <a:pt x="235" y="333"/>
                  </a:lnTo>
                  <a:lnTo>
                    <a:pt x="212" y="341"/>
                  </a:lnTo>
                  <a:lnTo>
                    <a:pt x="194" y="344"/>
                  </a:lnTo>
                  <a:lnTo>
                    <a:pt x="194" y="332"/>
                  </a:lnTo>
                  <a:lnTo>
                    <a:pt x="185" y="328"/>
                  </a:lnTo>
                  <a:lnTo>
                    <a:pt x="175" y="323"/>
                  </a:lnTo>
                  <a:lnTo>
                    <a:pt x="171" y="314"/>
                  </a:lnTo>
                  <a:lnTo>
                    <a:pt x="116" y="272"/>
                  </a:lnTo>
                  <a:lnTo>
                    <a:pt x="61" y="231"/>
                  </a:lnTo>
                  <a:lnTo>
                    <a:pt x="0" y="185"/>
                  </a:lnTo>
                  <a:lnTo>
                    <a:pt x="0" y="181"/>
                  </a:lnTo>
                  <a:lnTo>
                    <a:pt x="1" y="180"/>
                  </a:lnTo>
                  <a:lnTo>
                    <a:pt x="1" y="158"/>
                  </a:lnTo>
                  <a:lnTo>
                    <a:pt x="28" y="144"/>
                  </a:lnTo>
                  <a:lnTo>
                    <a:pt x="43" y="141"/>
                  </a:lnTo>
                  <a:lnTo>
                    <a:pt x="57" y="135"/>
                  </a:lnTo>
                  <a:lnTo>
                    <a:pt x="63" y="126"/>
                  </a:lnTo>
                  <a:lnTo>
                    <a:pt x="82" y="118"/>
                  </a:lnTo>
                  <a:lnTo>
                    <a:pt x="83" y="104"/>
                  </a:lnTo>
                  <a:lnTo>
                    <a:pt x="92" y="102"/>
                  </a:lnTo>
                  <a:lnTo>
                    <a:pt x="100" y="95"/>
                  </a:lnTo>
                  <a:lnTo>
                    <a:pt x="120" y="93"/>
                  </a:lnTo>
                  <a:lnTo>
                    <a:pt x="123" y="85"/>
                  </a:lnTo>
                  <a:lnTo>
                    <a:pt x="120" y="81"/>
                  </a:lnTo>
                  <a:lnTo>
                    <a:pt x="114" y="61"/>
                  </a:lnTo>
                  <a:lnTo>
                    <a:pt x="113" y="49"/>
                  </a:lnTo>
                  <a:lnTo>
                    <a:pt x="107" y="37"/>
                  </a:lnTo>
                  <a:lnTo>
                    <a:pt x="123" y="27"/>
                  </a:lnTo>
                  <a:lnTo>
                    <a:pt x="140" y="24"/>
                  </a:lnTo>
                  <a:lnTo>
                    <a:pt x="149" y="15"/>
                  </a:lnTo>
                  <a:lnTo>
                    <a:pt x="164" y="10"/>
                  </a:lnTo>
                  <a:lnTo>
                    <a:pt x="191" y="7"/>
                  </a:lnTo>
                  <a:lnTo>
                    <a:pt x="217" y="5"/>
                  </a:lnTo>
                  <a:lnTo>
                    <a:pt x="225" y="7"/>
                  </a:lnTo>
                  <a:lnTo>
                    <a:pt x="239" y="0"/>
                  </a:lnTo>
                  <a:lnTo>
                    <a:pt x="257" y="0"/>
                  </a:lnTo>
                  <a:lnTo>
                    <a:pt x="263" y="4"/>
                  </a:lnTo>
                  <a:lnTo>
                    <a:pt x="274" y="3"/>
                  </a:lnTo>
                  <a:lnTo>
                    <a:pt x="274" y="3"/>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78" name="Freeform 81">
              <a:extLst>
                <a:ext uri="{FF2B5EF4-FFF2-40B4-BE49-F238E27FC236}">
                  <a16:creationId xmlns:a16="http://schemas.microsoft.com/office/drawing/2014/main" id="{CBDE5031-2448-35CC-2F38-67D3DDB376AB}"/>
                </a:ext>
              </a:extLst>
            </p:cNvPr>
            <p:cNvSpPr>
              <a:spLocks/>
            </p:cNvSpPr>
            <p:nvPr/>
          </p:nvSpPr>
          <p:spPr bwMode="auto">
            <a:xfrm>
              <a:off x="3333530" y="2553674"/>
              <a:ext cx="643141" cy="530337"/>
            </a:xfrm>
            <a:custGeom>
              <a:avLst/>
              <a:gdLst>
                <a:gd name="T0" fmla="*/ 152 w 208"/>
                <a:gd name="T1" fmla="*/ 8 h 182"/>
                <a:gd name="T2" fmla="*/ 164 w 208"/>
                <a:gd name="T3" fmla="*/ 35 h 182"/>
                <a:gd name="T4" fmla="*/ 166 w 208"/>
                <a:gd name="T5" fmla="*/ 40 h 182"/>
                <a:gd name="T6" fmla="*/ 162 w 208"/>
                <a:gd name="T7" fmla="*/ 48 h 182"/>
                <a:gd name="T8" fmla="*/ 160 w 208"/>
                <a:gd name="T9" fmla="*/ 62 h 182"/>
                <a:gd name="T10" fmla="*/ 157 w 208"/>
                <a:gd name="T11" fmla="*/ 72 h 182"/>
                <a:gd name="T12" fmla="*/ 153 w 208"/>
                <a:gd name="T13" fmla="*/ 75 h 182"/>
                <a:gd name="T14" fmla="*/ 147 w 208"/>
                <a:gd name="T15" fmla="*/ 69 h 182"/>
                <a:gd name="T16" fmla="*/ 139 w 208"/>
                <a:gd name="T17" fmla="*/ 61 h 182"/>
                <a:gd name="T18" fmla="*/ 125 w 208"/>
                <a:gd name="T19" fmla="*/ 33 h 182"/>
                <a:gd name="T20" fmla="*/ 124 w 208"/>
                <a:gd name="T21" fmla="*/ 35 h 182"/>
                <a:gd name="T22" fmla="*/ 132 w 208"/>
                <a:gd name="T23" fmla="*/ 55 h 182"/>
                <a:gd name="T24" fmla="*/ 143 w 208"/>
                <a:gd name="T25" fmla="*/ 74 h 182"/>
                <a:gd name="T26" fmla="*/ 158 w 208"/>
                <a:gd name="T27" fmla="*/ 104 h 182"/>
                <a:gd name="T28" fmla="*/ 165 w 208"/>
                <a:gd name="T29" fmla="*/ 114 h 182"/>
                <a:gd name="T30" fmla="*/ 171 w 208"/>
                <a:gd name="T31" fmla="*/ 125 h 182"/>
                <a:gd name="T32" fmla="*/ 187 w 208"/>
                <a:gd name="T33" fmla="*/ 146 h 182"/>
                <a:gd name="T34" fmla="*/ 184 w 208"/>
                <a:gd name="T35" fmla="*/ 149 h 182"/>
                <a:gd name="T36" fmla="*/ 185 w 208"/>
                <a:gd name="T37" fmla="*/ 162 h 182"/>
                <a:gd name="T38" fmla="*/ 205 w 208"/>
                <a:gd name="T39" fmla="*/ 179 h 182"/>
                <a:gd name="T40" fmla="*/ 208 w 208"/>
                <a:gd name="T41" fmla="*/ 182 h 182"/>
                <a:gd name="T42" fmla="*/ 143 w 208"/>
                <a:gd name="T43" fmla="*/ 182 h 182"/>
                <a:gd name="T44" fmla="*/ 80 w 208"/>
                <a:gd name="T45" fmla="*/ 182 h 182"/>
                <a:gd name="T46" fmla="*/ 13 w 208"/>
                <a:gd name="T47" fmla="*/ 182 h 182"/>
                <a:gd name="T48" fmla="*/ 10 w 208"/>
                <a:gd name="T49" fmla="*/ 113 h 182"/>
                <a:gd name="T50" fmla="*/ 6 w 208"/>
                <a:gd name="T51" fmla="*/ 45 h 182"/>
                <a:gd name="T52" fmla="*/ 0 w 208"/>
                <a:gd name="T53" fmla="*/ 30 h 182"/>
                <a:gd name="T54" fmla="*/ 4 w 208"/>
                <a:gd name="T55" fmla="*/ 18 h 182"/>
                <a:gd name="T56" fmla="*/ 1 w 208"/>
                <a:gd name="T57" fmla="*/ 10 h 182"/>
                <a:gd name="T58" fmla="*/ 5 w 208"/>
                <a:gd name="T59" fmla="*/ 0 h 182"/>
                <a:gd name="T60" fmla="*/ 27 w 208"/>
                <a:gd name="T61" fmla="*/ 0 h 182"/>
                <a:gd name="T62" fmla="*/ 43 w 208"/>
                <a:gd name="T63" fmla="*/ 5 h 182"/>
                <a:gd name="T64" fmla="*/ 60 w 208"/>
                <a:gd name="T65" fmla="*/ 10 h 182"/>
                <a:gd name="T66" fmla="*/ 67 w 208"/>
                <a:gd name="T67" fmla="*/ 13 h 182"/>
                <a:gd name="T68" fmla="*/ 79 w 208"/>
                <a:gd name="T69" fmla="*/ 8 h 182"/>
                <a:gd name="T70" fmla="*/ 85 w 208"/>
                <a:gd name="T71" fmla="*/ 2 h 182"/>
                <a:gd name="T72" fmla="*/ 99 w 208"/>
                <a:gd name="T73" fmla="*/ 1 h 182"/>
                <a:gd name="T74" fmla="*/ 111 w 208"/>
                <a:gd name="T75" fmla="*/ 3 h 182"/>
                <a:gd name="T76" fmla="*/ 116 w 208"/>
                <a:gd name="T77" fmla="*/ 13 h 182"/>
                <a:gd name="T78" fmla="*/ 120 w 208"/>
                <a:gd name="T79" fmla="*/ 6 h 182"/>
                <a:gd name="T80" fmla="*/ 132 w 208"/>
                <a:gd name="T81" fmla="*/ 10 h 182"/>
                <a:gd name="T82" fmla="*/ 145 w 208"/>
                <a:gd name="T83" fmla="*/ 12 h 182"/>
                <a:gd name="T84" fmla="*/ 152 w 208"/>
                <a:gd name="T85" fmla="*/ 8 h 182"/>
                <a:gd name="T86" fmla="*/ 152 w 208"/>
                <a:gd name="T87" fmla="*/ 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 h="182">
                  <a:moveTo>
                    <a:pt x="152" y="8"/>
                  </a:moveTo>
                  <a:lnTo>
                    <a:pt x="164" y="35"/>
                  </a:lnTo>
                  <a:lnTo>
                    <a:pt x="166" y="40"/>
                  </a:lnTo>
                  <a:lnTo>
                    <a:pt x="162" y="48"/>
                  </a:lnTo>
                  <a:lnTo>
                    <a:pt x="160" y="62"/>
                  </a:lnTo>
                  <a:lnTo>
                    <a:pt x="157" y="72"/>
                  </a:lnTo>
                  <a:lnTo>
                    <a:pt x="153" y="75"/>
                  </a:lnTo>
                  <a:lnTo>
                    <a:pt x="147" y="69"/>
                  </a:lnTo>
                  <a:lnTo>
                    <a:pt x="139" y="61"/>
                  </a:lnTo>
                  <a:lnTo>
                    <a:pt x="125" y="33"/>
                  </a:lnTo>
                  <a:lnTo>
                    <a:pt x="124" y="35"/>
                  </a:lnTo>
                  <a:lnTo>
                    <a:pt x="132" y="55"/>
                  </a:lnTo>
                  <a:lnTo>
                    <a:pt x="143" y="74"/>
                  </a:lnTo>
                  <a:lnTo>
                    <a:pt x="158" y="104"/>
                  </a:lnTo>
                  <a:lnTo>
                    <a:pt x="165" y="114"/>
                  </a:lnTo>
                  <a:lnTo>
                    <a:pt x="171" y="125"/>
                  </a:lnTo>
                  <a:lnTo>
                    <a:pt x="187" y="146"/>
                  </a:lnTo>
                  <a:lnTo>
                    <a:pt x="184" y="149"/>
                  </a:lnTo>
                  <a:lnTo>
                    <a:pt x="185" y="162"/>
                  </a:lnTo>
                  <a:lnTo>
                    <a:pt x="205" y="179"/>
                  </a:lnTo>
                  <a:lnTo>
                    <a:pt x="208" y="182"/>
                  </a:lnTo>
                  <a:lnTo>
                    <a:pt x="143" y="182"/>
                  </a:lnTo>
                  <a:lnTo>
                    <a:pt x="80" y="182"/>
                  </a:lnTo>
                  <a:lnTo>
                    <a:pt x="13" y="182"/>
                  </a:lnTo>
                  <a:lnTo>
                    <a:pt x="10" y="113"/>
                  </a:lnTo>
                  <a:lnTo>
                    <a:pt x="6" y="45"/>
                  </a:lnTo>
                  <a:lnTo>
                    <a:pt x="0" y="30"/>
                  </a:lnTo>
                  <a:lnTo>
                    <a:pt x="4" y="18"/>
                  </a:lnTo>
                  <a:lnTo>
                    <a:pt x="1" y="10"/>
                  </a:lnTo>
                  <a:lnTo>
                    <a:pt x="5" y="0"/>
                  </a:lnTo>
                  <a:lnTo>
                    <a:pt x="27" y="0"/>
                  </a:lnTo>
                  <a:lnTo>
                    <a:pt x="43" y="5"/>
                  </a:lnTo>
                  <a:lnTo>
                    <a:pt x="60" y="10"/>
                  </a:lnTo>
                  <a:lnTo>
                    <a:pt x="67" y="13"/>
                  </a:lnTo>
                  <a:lnTo>
                    <a:pt x="79" y="8"/>
                  </a:lnTo>
                  <a:lnTo>
                    <a:pt x="85" y="2"/>
                  </a:lnTo>
                  <a:lnTo>
                    <a:pt x="99" y="1"/>
                  </a:lnTo>
                  <a:lnTo>
                    <a:pt x="111" y="3"/>
                  </a:lnTo>
                  <a:lnTo>
                    <a:pt x="116" y="13"/>
                  </a:lnTo>
                  <a:lnTo>
                    <a:pt x="120" y="6"/>
                  </a:lnTo>
                  <a:lnTo>
                    <a:pt x="132" y="10"/>
                  </a:lnTo>
                  <a:lnTo>
                    <a:pt x="145" y="12"/>
                  </a:lnTo>
                  <a:lnTo>
                    <a:pt x="152" y="8"/>
                  </a:lnTo>
                  <a:lnTo>
                    <a:pt x="152" y="8"/>
                  </a:lnTo>
                  <a:close/>
                </a:path>
              </a:pathLst>
            </a:custGeom>
            <a:solidFill>
              <a:srgbClr val="2865D0"/>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79" name="Freeform 82">
              <a:extLst>
                <a:ext uri="{FF2B5EF4-FFF2-40B4-BE49-F238E27FC236}">
                  <a16:creationId xmlns:a16="http://schemas.microsoft.com/office/drawing/2014/main" id="{96D4F255-6975-43C1-74F8-208C00C19F71}"/>
                </a:ext>
              </a:extLst>
            </p:cNvPr>
            <p:cNvSpPr>
              <a:spLocks/>
            </p:cNvSpPr>
            <p:nvPr/>
          </p:nvSpPr>
          <p:spPr bwMode="auto">
            <a:xfrm>
              <a:off x="3970486" y="3308389"/>
              <a:ext cx="355583" cy="305963"/>
            </a:xfrm>
            <a:custGeom>
              <a:avLst/>
              <a:gdLst>
                <a:gd name="T0" fmla="*/ 115 w 115"/>
                <a:gd name="T1" fmla="*/ 100 h 105"/>
                <a:gd name="T2" fmla="*/ 110 w 115"/>
                <a:gd name="T3" fmla="*/ 105 h 105"/>
                <a:gd name="T4" fmla="*/ 102 w 115"/>
                <a:gd name="T5" fmla="*/ 103 h 105"/>
                <a:gd name="T6" fmla="*/ 96 w 115"/>
                <a:gd name="T7" fmla="*/ 97 h 105"/>
                <a:gd name="T8" fmla="*/ 89 w 115"/>
                <a:gd name="T9" fmla="*/ 86 h 105"/>
                <a:gd name="T10" fmla="*/ 82 w 115"/>
                <a:gd name="T11" fmla="*/ 80 h 105"/>
                <a:gd name="T12" fmla="*/ 77 w 115"/>
                <a:gd name="T13" fmla="*/ 74 h 105"/>
                <a:gd name="T14" fmla="*/ 62 w 115"/>
                <a:gd name="T15" fmla="*/ 66 h 105"/>
                <a:gd name="T16" fmla="*/ 50 w 115"/>
                <a:gd name="T17" fmla="*/ 66 h 105"/>
                <a:gd name="T18" fmla="*/ 47 w 115"/>
                <a:gd name="T19" fmla="*/ 62 h 105"/>
                <a:gd name="T20" fmla="*/ 37 w 115"/>
                <a:gd name="T21" fmla="*/ 66 h 105"/>
                <a:gd name="T22" fmla="*/ 26 w 115"/>
                <a:gd name="T23" fmla="*/ 57 h 105"/>
                <a:gd name="T24" fmla="*/ 22 w 115"/>
                <a:gd name="T25" fmla="*/ 71 h 105"/>
                <a:gd name="T26" fmla="*/ 2 w 115"/>
                <a:gd name="T27" fmla="*/ 68 h 105"/>
                <a:gd name="T28" fmla="*/ 0 w 115"/>
                <a:gd name="T29" fmla="*/ 60 h 105"/>
                <a:gd name="T30" fmla="*/ 6 w 115"/>
                <a:gd name="T31" fmla="*/ 32 h 105"/>
                <a:gd name="T32" fmla="*/ 7 w 115"/>
                <a:gd name="T33" fmla="*/ 20 h 105"/>
                <a:gd name="T34" fmla="*/ 12 w 115"/>
                <a:gd name="T35" fmla="*/ 14 h 105"/>
                <a:gd name="T36" fmla="*/ 24 w 115"/>
                <a:gd name="T37" fmla="*/ 11 h 105"/>
                <a:gd name="T38" fmla="*/ 32 w 115"/>
                <a:gd name="T39" fmla="*/ 0 h 105"/>
                <a:gd name="T40" fmla="*/ 42 w 115"/>
                <a:gd name="T41" fmla="*/ 22 h 105"/>
                <a:gd name="T42" fmla="*/ 48 w 115"/>
                <a:gd name="T43" fmla="*/ 39 h 105"/>
                <a:gd name="T44" fmla="*/ 58 w 115"/>
                <a:gd name="T45" fmla="*/ 48 h 105"/>
                <a:gd name="T46" fmla="*/ 82 w 115"/>
                <a:gd name="T47" fmla="*/ 66 h 105"/>
                <a:gd name="T48" fmla="*/ 91 w 115"/>
                <a:gd name="T49" fmla="*/ 77 h 105"/>
                <a:gd name="T50" fmla="*/ 101 w 115"/>
                <a:gd name="T51" fmla="*/ 88 h 105"/>
                <a:gd name="T52" fmla="*/ 106 w 115"/>
                <a:gd name="T53" fmla="*/ 95 h 105"/>
                <a:gd name="T54" fmla="*/ 115 w 115"/>
                <a:gd name="T55" fmla="*/ 100 h 105"/>
                <a:gd name="T56" fmla="*/ 115 w 115"/>
                <a:gd name="T57"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05">
                  <a:moveTo>
                    <a:pt x="115" y="100"/>
                  </a:moveTo>
                  <a:lnTo>
                    <a:pt x="110" y="105"/>
                  </a:lnTo>
                  <a:lnTo>
                    <a:pt x="102" y="103"/>
                  </a:lnTo>
                  <a:lnTo>
                    <a:pt x="96" y="97"/>
                  </a:lnTo>
                  <a:lnTo>
                    <a:pt x="89" y="86"/>
                  </a:lnTo>
                  <a:lnTo>
                    <a:pt x="82" y="80"/>
                  </a:lnTo>
                  <a:lnTo>
                    <a:pt x="77" y="74"/>
                  </a:lnTo>
                  <a:lnTo>
                    <a:pt x="62" y="66"/>
                  </a:lnTo>
                  <a:lnTo>
                    <a:pt x="50" y="66"/>
                  </a:lnTo>
                  <a:lnTo>
                    <a:pt x="47" y="62"/>
                  </a:lnTo>
                  <a:lnTo>
                    <a:pt x="37" y="66"/>
                  </a:lnTo>
                  <a:lnTo>
                    <a:pt x="26" y="57"/>
                  </a:lnTo>
                  <a:lnTo>
                    <a:pt x="22" y="71"/>
                  </a:lnTo>
                  <a:lnTo>
                    <a:pt x="2" y="68"/>
                  </a:lnTo>
                  <a:lnTo>
                    <a:pt x="0" y="60"/>
                  </a:lnTo>
                  <a:lnTo>
                    <a:pt x="6" y="32"/>
                  </a:lnTo>
                  <a:lnTo>
                    <a:pt x="7" y="20"/>
                  </a:lnTo>
                  <a:lnTo>
                    <a:pt x="12" y="14"/>
                  </a:lnTo>
                  <a:lnTo>
                    <a:pt x="24" y="11"/>
                  </a:lnTo>
                  <a:lnTo>
                    <a:pt x="32" y="0"/>
                  </a:lnTo>
                  <a:lnTo>
                    <a:pt x="42" y="22"/>
                  </a:lnTo>
                  <a:lnTo>
                    <a:pt x="48" y="39"/>
                  </a:lnTo>
                  <a:lnTo>
                    <a:pt x="58" y="48"/>
                  </a:lnTo>
                  <a:lnTo>
                    <a:pt x="82" y="66"/>
                  </a:lnTo>
                  <a:lnTo>
                    <a:pt x="91" y="77"/>
                  </a:lnTo>
                  <a:lnTo>
                    <a:pt x="101" y="88"/>
                  </a:lnTo>
                  <a:lnTo>
                    <a:pt x="106" y="95"/>
                  </a:lnTo>
                  <a:lnTo>
                    <a:pt x="115" y="100"/>
                  </a:lnTo>
                  <a:lnTo>
                    <a:pt x="115" y="100"/>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80" name="Freeform 84">
              <a:extLst>
                <a:ext uri="{FF2B5EF4-FFF2-40B4-BE49-F238E27FC236}">
                  <a16:creationId xmlns:a16="http://schemas.microsoft.com/office/drawing/2014/main" id="{8A5A9738-27EE-2E2B-55E3-E33920743630}"/>
                </a:ext>
              </a:extLst>
            </p:cNvPr>
            <p:cNvSpPr>
              <a:spLocks/>
            </p:cNvSpPr>
            <p:nvPr/>
          </p:nvSpPr>
          <p:spPr bwMode="auto">
            <a:xfrm>
              <a:off x="3809700" y="3474481"/>
              <a:ext cx="766823" cy="641068"/>
            </a:xfrm>
            <a:custGeom>
              <a:avLst/>
              <a:gdLst>
                <a:gd name="T0" fmla="*/ 102 w 248"/>
                <a:gd name="T1" fmla="*/ 9 h 220"/>
                <a:gd name="T2" fmla="*/ 114 w 248"/>
                <a:gd name="T3" fmla="*/ 9 h 220"/>
                <a:gd name="T4" fmla="*/ 129 w 248"/>
                <a:gd name="T5" fmla="*/ 17 h 220"/>
                <a:gd name="T6" fmla="*/ 134 w 248"/>
                <a:gd name="T7" fmla="*/ 23 h 220"/>
                <a:gd name="T8" fmla="*/ 141 w 248"/>
                <a:gd name="T9" fmla="*/ 29 h 220"/>
                <a:gd name="T10" fmla="*/ 148 w 248"/>
                <a:gd name="T11" fmla="*/ 40 h 220"/>
                <a:gd name="T12" fmla="*/ 154 w 248"/>
                <a:gd name="T13" fmla="*/ 46 h 220"/>
                <a:gd name="T14" fmla="*/ 149 w 248"/>
                <a:gd name="T15" fmla="*/ 54 h 220"/>
                <a:gd name="T16" fmla="*/ 143 w 248"/>
                <a:gd name="T17" fmla="*/ 63 h 220"/>
                <a:gd name="T18" fmla="*/ 145 w 248"/>
                <a:gd name="T19" fmla="*/ 69 h 220"/>
                <a:gd name="T20" fmla="*/ 145 w 248"/>
                <a:gd name="T21" fmla="*/ 75 h 220"/>
                <a:gd name="T22" fmla="*/ 155 w 248"/>
                <a:gd name="T23" fmla="*/ 75 h 220"/>
                <a:gd name="T24" fmla="*/ 159 w 248"/>
                <a:gd name="T25" fmla="*/ 74 h 220"/>
                <a:gd name="T26" fmla="*/ 162 w 248"/>
                <a:gd name="T27" fmla="*/ 77 h 220"/>
                <a:gd name="T28" fmla="*/ 159 w 248"/>
                <a:gd name="T29" fmla="*/ 84 h 220"/>
                <a:gd name="T30" fmla="*/ 165 w 248"/>
                <a:gd name="T31" fmla="*/ 94 h 220"/>
                <a:gd name="T32" fmla="*/ 172 w 248"/>
                <a:gd name="T33" fmla="*/ 103 h 220"/>
                <a:gd name="T34" fmla="*/ 179 w 248"/>
                <a:gd name="T35" fmla="*/ 111 h 220"/>
                <a:gd name="T36" fmla="*/ 234 w 248"/>
                <a:gd name="T37" fmla="*/ 133 h 220"/>
                <a:gd name="T38" fmla="*/ 248 w 248"/>
                <a:gd name="T39" fmla="*/ 133 h 220"/>
                <a:gd name="T40" fmla="*/ 202 w 248"/>
                <a:gd name="T41" fmla="*/ 190 h 220"/>
                <a:gd name="T42" fmla="*/ 180 w 248"/>
                <a:gd name="T43" fmla="*/ 191 h 220"/>
                <a:gd name="T44" fmla="*/ 165 w 248"/>
                <a:gd name="T45" fmla="*/ 204 h 220"/>
                <a:gd name="T46" fmla="*/ 155 w 248"/>
                <a:gd name="T47" fmla="*/ 204 h 220"/>
                <a:gd name="T48" fmla="*/ 151 w 248"/>
                <a:gd name="T49" fmla="*/ 211 h 220"/>
                <a:gd name="T50" fmla="*/ 139 w 248"/>
                <a:gd name="T51" fmla="*/ 211 h 220"/>
                <a:gd name="T52" fmla="*/ 132 w 248"/>
                <a:gd name="T53" fmla="*/ 204 h 220"/>
                <a:gd name="T54" fmla="*/ 117 w 248"/>
                <a:gd name="T55" fmla="*/ 212 h 220"/>
                <a:gd name="T56" fmla="*/ 112 w 248"/>
                <a:gd name="T57" fmla="*/ 220 h 220"/>
                <a:gd name="T58" fmla="*/ 101 w 248"/>
                <a:gd name="T59" fmla="*/ 218 h 220"/>
                <a:gd name="T60" fmla="*/ 97 w 248"/>
                <a:gd name="T61" fmla="*/ 216 h 220"/>
                <a:gd name="T62" fmla="*/ 93 w 248"/>
                <a:gd name="T63" fmla="*/ 217 h 220"/>
                <a:gd name="T64" fmla="*/ 88 w 248"/>
                <a:gd name="T65" fmla="*/ 217 h 220"/>
                <a:gd name="T66" fmla="*/ 66 w 248"/>
                <a:gd name="T67" fmla="*/ 200 h 220"/>
                <a:gd name="T68" fmla="*/ 54 w 248"/>
                <a:gd name="T69" fmla="*/ 200 h 220"/>
                <a:gd name="T70" fmla="*/ 49 w 248"/>
                <a:gd name="T71" fmla="*/ 194 h 220"/>
                <a:gd name="T72" fmla="*/ 48 w 248"/>
                <a:gd name="T73" fmla="*/ 183 h 220"/>
                <a:gd name="T74" fmla="*/ 40 w 248"/>
                <a:gd name="T75" fmla="*/ 180 h 220"/>
                <a:gd name="T76" fmla="*/ 30 w 248"/>
                <a:gd name="T77" fmla="*/ 160 h 220"/>
                <a:gd name="T78" fmla="*/ 22 w 248"/>
                <a:gd name="T79" fmla="*/ 155 h 220"/>
                <a:gd name="T80" fmla="*/ 19 w 248"/>
                <a:gd name="T81" fmla="*/ 148 h 220"/>
                <a:gd name="T82" fmla="*/ 10 w 248"/>
                <a:gd name="T83" fmla="*/ 138 h 220"/>
                <a:gd name="T84" fmla="*/ 0 w 248"/>
                <a:gd name="T85" fmla="*/ 137 h 220"/>
                <a:gd name="T86" fmla="*/ 5 w 248"/>
                <a:gd name="T87" fmla="*/ 126 h 220"/>
                <a:gd name="T88" fmla="*/ 14 w 248"/>
                <a:gd name="T89" fmla="*/ 126 h 220"/>
                <a:gd name="T90" fmla="*/ 17 w 248"/>
                <a:gd name="T91" fmla="*/ 120 h 220"/>
                <a:gd name="T92" fmla="*/ 16 w 248"/>
                <a:gd name="T93" fmla="*/ 105 h 220"/>
                <a:gd name="T94" fmla="*/ 16 w 248"/>
                <a:gd name="T95" fmla="*/ 103 h 220"/>
                <a:gd name="T96" fmla="*/ 20 w 248"/>
                <a:gd name="T97" fmla="*/ 83 h 220"/>
                <a:gd name="T98" fmla="*/ 28 w 248"/>
                <a:gd name="T99" fmla="*/ 77 h 220"/>
                <a:gd name="T100" fmla="*/ 30 w 248"/>
                <a:gd name="T101" fmla="*/ 70 h 220"/>
                <a:gd name="T102" fmla="*/ 37 w 248"/>
                <a:gd name="T103" fmla="*/ 55 h 220"/>
                <a:gd name="T104" fmla="*/ 46 w 248"/>
                <a:gd name="T105" fmla="*/ 46 h 220"/>
                <a:gd name="T106" fmla="*/ 52 w 248"/>
                <a:gd name="T107" fmla="*/ 27 h 220"/>
                <a:gd name="T108" fmla="*/ 54 w 248"/>
                <a:gd name="T109" fmla="*/ 11 h 220"/>
                <a:gd name="T110" fmla="*/ 74 w 248"/>
                <a:gd name="T111" fmla="*/ 14 h 220"/>
                <a:gd name="T112" fmla="*/ 78 w 248"/>
                <a:gd name="T113" fmla="*/ 0 h 220"/>
                <a:gd name="T114" fmla="*/ 89 w 248"/>
                <a:gd name="T115" fmla="*/ 9 h 220"/>
                <a:gd name="T116" fmla="*/ 99 w 248"/>
                <a:gd name="T117" fmla="*/ 5 h 220"/>
                <a:gd name="T118" fmla="*/ 102 w 248"/>
                <a:gd name="T119" fmla="*/ 9 h 220"/>
                <a:gd name="T120" fmla="*/ 102 w 248"/>
                <a:gd name="T121" fmla="*/ 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8" h="220">
                  <a:moveTo>
                    <a:pt x="102" y="9"/>
                  </a:moveTo>
                  <a:lnTo>
                    <a:pt x="114" y="9"/>
                  </a:lnTo>
                  <a:lnTo>
                    <a:pt x="129" y="17"/>
                  </a:lnTo>
                  <a:lnTo>
                    <a:pt x="134" y="23"/>
                  </a:lnTo>
                  <a:lnTo>
                    <a:pt x="141" y="29"/>
                  </a:lnTo>
                  <a:lnTo>
                    <a:pt x="148" y="40"/>
                  </a:lnTo>
                  <a:lnTo>
                    <a:pt x="154" y="46"/>
                  </a:lnTo>
                  <a:lnTo>
                    <a:pt x="149" y="54"/>
                  </a:lnTo>
                  <a:lnTo>
                    <a:pt x="143" y="63"/>
                  </a:lnTo>
                  <a:lnTo>
                    <a:pt x="145" y="69"/>
                  </a:lnTo>
                  <a:lnTo>
                    <a:pt x="145" y="75"/>
                  </a:lnTo>
                  <a:lnTo>
                    <a:pt x="155" y="75"/>
                  </a:lnTo>
                  <a:lnTo>
                    <a:pt x="159" y="74"/>
                  </a:lnTo>
                  <a:lnTo>
                    <a:pt x="162" y="77"/>
                  </a:lnTo>
                  <a:lnTo>
                    <a:pt x="159" y="84"/>
                  </a:lnTo>
                  <a:lnTo>
                    <a:pt x="165" y="94"/>
                  </a:lnTo>
                  <a:lnTo>
                    <a:pt x="172" y="103"/>
                  </a:lnTo>
                  <a:lnTo>
                    <a:pt x="179" y="111"/>
                  </a:lnTo>
                  <a:lnTo>
                    <a:pt x="234" y="133"/>
                  </a:lnTo>
                  <a:lnTo>
                    <a:pt x="248" y="133"/>
                  </a:lnTo>
                  <a:lnTo>
                    <a:pt x="202" y="190"/>
                  </a:lnTo>
                  <a:lnTo>
                    <a:pt x="180" y="191"/>
                  </a:lnTo>
                  <a:lnTo>
                    <a:pt x="165" y="204"/>
                  </a:lnTo>
                  <a:lnTo>
                    <a:pt x="155" y="204"/>
                  </a:lnTo>
                  <a:lnTo>
                    <a:pt x="151" y="211"/>
                  </a:lnTo>
                  <a:lnTo>
                    <a:pt x="139" y="211"/>
                  </a:lnTo>
                  <a:lnTo>
                    <a:pt x="132" y="204"/>
                  </a:lnTo>
                  <a:lnTo>
                    <a:pt x="117" y="212"/>
                  </a:lnTo>
                  <a:lnTo>
                    <a:pt x="112" y="220"/>
                  </a:lnTo>
                  <a:lnTo>
                    <a:pt x="101" y="218"/>
                  </a:lnTo>
                  <a:lnTo>
                    <a:pt x="97" y="216"/>
                  </a:lnTo>
                  <a:lnTo>
                    <a:pt x="93" y="217"/>
                  </a:lnTo>
                  <a:lnTo>
                    <a:pt x="88" y="217"/>
                  </a:lnTo>
                  <a:lnTo>
                    <a:pt x="66" y="200"/>
                  </a:lnTo>
                  <a:lnTo>
                    <a:pt x="54" y="200"/>
                  </a:lnTo>
                  <a:lnTo>
                    <a:pt x="49" y="194"/>
                  </a:lnTo>
                  <a:lnTo>
                    <a:pt x="48" y="183"/>
                  </a:lnTo>
                  <a:lnTo>
                    <a:pt x="40" y="180"/>
                  </a:lnTo>
                  <a:lnTo>
                    <a:pt x="30" y="160"/>
                  </a:lnTo>
                  <a:lnTo>
                    <a:pt x="22" y="155"/>
                  </a:lnTo>
                  <a:lnTo>
                    <a:pt x="19" y="148"/>
                  </a:lnTo>
                  <a:lnTo>
                    <a:pt x="10" y="138"/>
                  </a:lnTo>
                  <a:lnTo>
                    <a:pt x="0" y="137"/>
                  </a:lnTo>
                  <a:lnTo>
                    <a:pt x="5" y="126"/>
                  </a:lnTo>
                  <a:lnTo>
                    <a:pt x="14" y="126"/>
                  </a:lnTo>
                  <a:lnTo>
                    <a:pt x="17" y="120"/>
                  </a:lnTo>
                  <a:lnTo>
                    <a:pt x="16" y="105"/>
                  </a:lnTo>
                  <a:lnTo>
                    <a:pt x="16" y="103"/>
                  </a:lnTo>
                  <a:lnTo>
                    <a:pt x="20" y="83"/>
                  </a:lnTo>
                  <a:lnTo>
                    <a:pt x="28" y="77"/>
                  </a:lnTo>
                  <a:lnTo>
                    <a:pt x="30" y="70"/>
                  </a:lnTo>
                  <a:lnTo>
                    <a:pt x="37" y="55"/>
                  </a:lnTo>
                  <a:lnTo>
                    <a:pt x="46" y="46"/>
                  </a:lnTo>
                  <a:lnTo>
                    <a:pt x="52" y="27"/>
                  </a:lnTo>
                  <a:lnTo>
                    <a:pt x="54" y="11"/>
                  </a:lnTo>
                  <a:lnTo>
                    <a:pt x="74" y="14"/>
                  </a:lnTo>
                  <a:lnTo>
                    <a:pt x="78" y="0"/>
                  </a:lnTo>
                  <a:lnTo>
                    <a:pt x="89" y="9"/>
                  </a:lnTo>
                  <a:lnTo>
                    <a:pt x="99" y="5"/>
                  </a:lnTo>
                  <a:lnTo>
                    <a:pt x="102" y="9"/>
                  </a:lnTo>
                  <a:lnTo>
                    <a:pt x="102" y="9"/>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81" name="Freeform 86">
              <a:extLst>
                <a:ext uri="{FF2B5EF4-FFF2-40B4-BE49-F238E27FC236}">
                  <a16:creationId xmlns:a16="http://schemas.microsoft.com/office/drawing/2014/main" id="{CFFA5F8C-9838-C9CB-ED52-41243F5A7CDB}"/>
                </a:ext>
              </a:extLst>
            </p:cNvPr>
            <p:cNvSpPr>
              <a:spLocks/>
            </p:cNvSpPr>
            <p:nvPr/>
          </p:nvSpPr>
          <p:spPr bwMode="auto">
            <a:xfrm>
              <a:off x="2560522" y="4176745"/>
              <a:ext cx="290653" cy="349675"/>
            </a:xfrm>
            <a:custGeom>
              <a:avLst/>
              <a:gdLst>
                <a:gd name="T0" fmla="*/ 72 w 94"/>
                <a:gd name="T1" fmla="*/ 1 h 120"/>
                <a:gd name="T2" fmla="*/ 70 w 94"/>
                <a:gd name="T3" fmla="*/ 9 h 120"/>
                <a:gd name="T4" fmla="*/ 76 w 94"/>
                <a:gd name="T5" fmla="*/ 19 h 120"/>
                <a:gd name="T6" fmla="*/ 88 w 94"/>
                <a:gd name="T7" fmla="*/ 18 h 120"/>
                <a:gd name="T8" fmla="*/ 92 w 94"/>
                <a:gd name="T9" fmla="*/ 21 h 120"/>
                <a:gd name="T10" fmla="*/ 84 w 94"/>
                <a:gd name="T11" fmla="*/ 43 h 120"/>
                <a:gd name="T12" fmla="*/ 93 w 94"/>
                <a:gd name="T13" fmla="*/ 55 h 120"/>
                <a:gd name="T14" fmla="*/ 94 w 94"/>
                <a:gd name="T15" fmla="*/ 70 h 120"/>
                <a:gd name="T16" fmla="*/ 93 w 94"/>
                <a:gd name="T17" fmla="*/ 82 h 120"/>
                <a:gd name="T18" fmla="*/ 87 w 94"/>
                <a:gd name="T19" fmla="*/ 91 h 120"/>
                <a:gd name="T20" fmla="*/ 73 w 94"/>
                <a:gd name="T21" fmla="*/ 90 h 120"/>
                <a:gd name="T22" fmla="*/ 63 w 94"/>
                <a:gd name="T23" fmla="*/ 81 h 120"/>
                <a:gd name="T24" fmla="*/ 62 w 94"/>
                <a:gd name="T25" fmla="*/ 90 h 120"/>
                <a:gd name="T26" fmla="*/ 51 w 94"/>
                <a:gd name="T27" fmla="*/ 92 h 120"/>
                <a:gd name="T28" fmla="*/ 45 w 94"/>
                <a:gd name="T29" fmla="*/ 96 h 120"/>
                <a:gd name="T30" fmla="*/ 51 w 94"/>
                <a:gd name="T31" fmla="*/ 109 h 120"/>
                <a:gd name="T32" fmla="*/ 39 w 94"/>
                <a:gd name="T33" fmla="*/ 120 h 120"/>
                <a:gd name="T34" fmla="*/ 22 w 94"/>
                <a:gd name="T35" fmla="*/ 101 h 120"/>
                <a:gd name="T36" fmla="*/ 10 w 94"/>
                <a:gd name="T37" fmla="*/ 85 h 120"/>
                <a:gd name="T38" fmla="*/ 0 w 94"/>
                <a:gd name="T39" fmla="*/ 65 h 120"/>
                <a:gd name="T40" fmla="*/ 1 w 94"/>
                <a:gd name="T41" fmla="*/ 59 h 120"/>
                <a:gd name="T42" fmla="*/ 5 w 94"/>
                <a:gd name="T43" fmla="*/ 53 h 120"/>
                <a:gd name="T44" fmla="*/ 8 w 94"/>
                <a:gd name="T45" fmla="*/ 39 h 120"/>
                <a:gd name="T46" fmla="*/ 12 w 94"/>
                <a:gd name="T47" fmla="*/ 25 h 120"/>
                <a:gd name="T48" fmla="*/ 17 w 94"/>
                <a:gd name="T49" fmla="*/ 24 h 120"/>
                <a:gd name="T50" fmla="*/ 42 w 94"/>
                <a:gd name="T51" fmla="*/ 24 h 120"/>
                <a:gd name="T52" fmla="*/ 42 w 94"/>
                <a:gd name="T53" fmla="*/ 1 h 120"/>
                <a:gd name="T54" fmla="*/ 50 w 94"/>
                <a:gd name="T55" fmla="*/ 0 h 120"/>
                <a:gd name="T56" fmla="*/ 60 w 94"/>
                <a:gd name="T57" fmla="*/ 2 h 120"/>
                <a:gd name="T58" fmla="*/ 70 w 94"/>
                <a:gd name="T59" fmla="*/ 0 h 120"/>
                <a:gd name="T60" fmla="*/ 72 w 94"/>
                <a:gd name="T61" fmla="*/ 1 h 120"/>
                <a:gd name="T62" fmla="*/ 72 w 94"/>
                <a:gd name="T63" fmla="*/ 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20">
                  <a:moveTo>
                    <a:pt x="72" y="1"/>
                  </a:moveTo>
                  <a:lnTo>
                    <a:pt x="70" y="9"/>
                  </a:lnTo>
                  <a:lnTo>
                    <a:pt x="76" y="19"/>
                  </a:lnTo>
                  <a:lnTo>
                    <a:pt x="88" y="18"/>
                  </a:lnTo>
                  <a:lnTo>
                    <a:pt x="92" y="21"/>
                  </a:lnTo>
                  <a:lnTo>
                    <a:pt x="84" y="43"/>
                  </a:lnTo>
                  <a:lnTo>
                    <a:pt x="93" y="55"/>
                  </a:lnTo>
                  <a:lnTo>
                    <a:pt x="94" y="70"/>
                  </a:lnTo>
                  <a:lnTo>
                    <a:pt x="93" y="82"/>
                  </a:lnTo>
                  <a:lnTo>
                    <a:pt x="87" y="91"/>
                  </a:lnTo>
                  <a:lnTo>
                    <a:pt x="73" y="90"/>
                  </a:lnTo>
                  <a:lnTo>
                    <a:pt x="63" y="81"/>
                  </a:lnTo>
                  <a:lnTo>
                    <a:pt x="62" y="90"/>
                  </a:lnTo>
                  <a:lnTo>
                    <a:pt x="51" y="92"/>
                  </a:lnTo>
                  <a:lnTo>
                    <a:pt x="45" y="96"/>
                  </a:lnTo>
                  <a:lnTo>
                    <a:pt x="51" y="109"/>
                  </a:lnTo>
                  <a:lnTo>
                    <a:pt x="39" y="120"/>
                  </a:lnTo>
                  <a:lnTo>
                    <a:pt x="22" y="101"/>
                  </a:lnTo>
                  <a:lnTo>
                    <a:pt x="10" y="85"/>
                  </a:lnTo>
                  <a:lnTo>
                    <a:pt x="0" y="65"/>
                  </a:lnTo>
                  <a:lnTo>
                    <a:pt x="1" y="59"/>
                  </a:lnTo>
                  <a:lnTo>
                    <a:pt x="5" y="53"/>
                  </a:lnTo>
                  <a:lnTo>
                    <a:pt x="8" y="39"/>
                  </a:lnTo>
                  <a:lnTo>
                    <a:pt x="12" y="25"/>
                  </a:lnTo>
                  <a:lnTo>
                    <a:pt x="17" y="24"/>
                  </a:lnTo>
                  <a:lnTo>
                    <a:pt x="42" y="24"/>
                  </a:lnTo>
                  <a:lnTo>
                    <a:pt x="42" y="1"/>
                  </a:lnTo>
                  <a:lnTo>
                    <a:pt x="50" y="0"/>
                  </a:lnTo>
                  <a:lnTo>
                    <a:pt x="60" y="2"/>
                  </a:lnTo>
                  <a:lnTo>
                    <a:pt x="70" y="0"/>
                  </a:lnTo>
                  <a:lnTo>
                    <a:pt x="72" y="1"/>
                  </a:lnTo>
                  <a:lnTo>
                    <a:pt x="72" y="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82" name="Freeform 90">
              <a:extLst>
                <a:ext uri="{FF2B5EF4-FFF2-40B4-BE49-F238E27FC236}">
                  <a16:creationId xmlns:a16="http://schemas.microsoft.com/office/drawing/2014/main" id="{CF95751C-EE50-805B-8095-BEFFB5936198}"/>
                </a:ext>
              </a:extLst>
            </p:cNvPr>
            <p:cNvSpPr>
              <a:spLocks/>
            </p:cNvSpPr>
            <p:nvPr/>
          </p:nvSpPr>
          <p:spPr bwMode="auto">
            <a:xfrm>
              <a:off x="1935933" y="3690112"/>
              <a:ext cx="225718" cy="352588"/>
            </a:xfrm>
            <a:custGeom>
              <a:avLst/>
              <a:gdLst>
                <a:gd name="T0" fmla="*/ 55 w 73"/>
                <a:gd name="T1" fmla="*/ 1 h 121"/>
                <a:gd name="T2" fmla="*/ 53 w 73"/>
                <a:gd name="T3" fmla="*/ 7 h 121"/>
                <a:gd name="T4" fmla="*/ 61 w 73"/>
                <a:gd name="T5" fmla="*/ 17 h 121"/>
                <a:gd name="T6" fmla="*/ 61 w 73"/>
                <a:gd name="T7" fmla="*/ 31 h 121"/>
                <a:gd name="T8" fmla="*/ 62 w 73"/>
                <a:gd name="T9" fmla="*/ 46 h 121"/>
                <a:gd name="T10" fmla="*/ 67 w 73"/>
                <a:gd name="T11" fmla="*/ 53 h 121"/>
                <a:gd name="T12" fmla="*/ 62 w 73"/>
                <a:gd name="T13" fmla="*/ 70 h 121"/>
                <a:gd name="T14" fmla="*/ 64 w 73"/>
                <a:gd name="T15" fmla="*/ 80 h 121"/>
                <a:gd name="T16" fmla="*/ 68 w 73"/>
                <a:gd name="T17" fmla="*/ 92 h 121"/>
                <a:gd name="T18" fmla="*/ 73 w 73"/>
                <a:gd name="T19" fmla="*/ 98 h 121"/>
                <a:gd name="T20" fmla="*/ 46 w 73"/>
                <a:gd name="T21" fmla="*/ 109 h 121"/>
                <a:gd name="T22" fmla="*/ 36 w 73"/>
                <a:gd name="T23" fmla="*/ 116 h 121"/>
                <a:gd name="T24" fmla="*/ 21 w 73"/>
                <a:gd name="T25" fmla="*/ 121 h 121"/>
                <a:gd name="T26" fmla="*/ 7 w 73"/>
                <a:gd name="T27" fmla="*/ 116 h 121"/>
                <a:gd name="T28" fmla="*/ 7 w 73"/>
                <a:gd name="T29" fmla="*/ 109 h 121"/>
                <a:gd name="T30" fmla="*/ 0 w 73"/>
                <a:gd name="T31" fmla="*/ 92 h 121"/>
                <a:gd name="T32" fmla="*/ 4 w 73"/>
                <a:gd name="T33" fmla="*/ 71 h 121"/>
                <a:gd name="T34" fmla="*/ 12 w 73"/>
                <a:gd name="T35" fmla="*/ 54 h 121"/>
                <a:gd name="T36" fmla="*/ 7 w 73"/>
                <a:gd name="T37" fmla="*/ 28 h 121"/>
                <a:gd name="T38" fmla="*/ 4 w 73"/>
                <a:gd name="T39" fmla="*/ 13 h 121"/>
                <a:gd name="T40" fmla="*/ 5 w 73"/>
                <a:gd name="T41" fmla="*/ 3 h 121"/>
                <a:gd name="T42" fmla="*/ 34 w 73"/>
                <a:gd name="T43" fmla="*/ 1 h 121"/>
                <a:gd name="T44" fmla="*/ 41 w 73"/>
                <a:gd name="T45" fmla="*/ 3 h 121"/>
                <a:gd name="T46" fmla="*/ 47 w 73"/>
                <a:gd name="T47" fmla="*/ 0 h 121"/>
                <a:gd name="T48" fmla="*/ 55 w 73"/>
                <a:gd name="T49" fmla="*/ 1 h 121"/>
                <a:gd name="T50" fmla="*/ 55 w 73"/>
                <a:gd name="T51" fmla="*/ 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21">
                  <a:moveTo>
                    <a:pt x="55" y="1"/>
                  </a:moveTo>
                  <a:lnTo>
                    <a:pt x="53" y="7"/>
                  </a:lnTo>
                  <a:lnTo>
                    <a:pt x="61" y="17"/>
                  </a:lnTo>
                  <a:lnTo>
                    <a:pt x="61" y="31"/>
                  </a:lnTo>
                  <a:lnTo>
                    <a:pt x="62" y="46"/>
                  </a:lnTo>
                  <a:lnTo>
                    <a:pt x="67" y="53"/>
                  </a:lnTo>
                  <a:lnTo>
                    <a:pt x="62" y="70"/>
                  </a:lnTo>
                  <a:lnTo>
                    <a:pt x="64" y="80"/>
                  </a:lnTo>
                  <a:lnTo>
                    <a:pt x="68" y="92"/>
                  </a:lnTo>
                  <a:lnTo>
                    <a:pt x="73" y="98"/>
                  </a:lnTo>
                  <a:lnTo>
                    <a:pt x="46" y="109"/>
                  </a:lnTo>
                  <a:lnTo>
                    <a:pt x="36" y="116"/>
                  </a:lnTo>
                  <a:lnTo>
                    <a:pt x="21" y="121"/>
                  </a:lnTo>
                  <a:lnTo>
                    <a:pt x="7" y="116"/>
                  </a:lnTo>
                  <a:lnTo>
                    <a:pt x="7" y="109"/>
                  </a:lnTo>
                  <a:lnTo>
                    <a:pt x="0" y="92"/>
                  </a:lnTo>
                  <a:lnTo>
                    <a:pt x="4" y="71"/>
                  </a:lnTo>
                  <a:lnTo>
                    <a:pt x="12" y="54"/>
                  </a:lnTo>
                  <a:lnTo>
                    <a:pt x="7" y="28"/>
                  </a:lnTo>
                  <a:lnTo>
                    <a:pt x="4" y="13"/>
                  </a:lnTo>
                  <a:lnTo>
                    <a:pt x="5" y="3"/>
                  </a:lnTo>
                  <a:lnTo>
                    <a:pt x="34" y="1"/>
                  </a:lnTo>
                  <a:lnTo>
                    <a:pt x="41" y="3"/>
                  </a:lnTo>
                  <a:lnTo>
                    <a:pt x="47" y="0"/>
                  </a:lnTo>
                  <a:lnTo>
                    <a:pt x="55" y="1"/>
                  </a:lnTo>
                  <a:lnTo>
                    <a:pt x="55" y="1"/>
                  </a:lnTo>
                  <a:close/>
                </a:path>
              </a:pathLst>
            </a:custGeom>
            <a:solidFill>
              <a:srgbClr val="2866D0"/>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83" name="Freeform 91">
              <a:extLst>
                <a:ext uri="{FF2B5EF4-FFF2-40B4-BE49-F238E27FC236}">
                  <a16:creationId xmlns:a16="http://schemas.microsoft.com/office/drawing/2014/main" id="{AAAF8BF9-82EB-152D-464F-E2B6BA480D6B}"/>
                </a:ext>
              </a:extLst>
            </p:cNvPr>
            <p:cNvSpPr>
              <a:spLocks/>
            </p:cNvSpPr>
            <p:nvPr/>
          </p:nvSpPr>
          <p:spPr bwMode="auto">
            <a:xfrm>
              <a:off x="1323716" y="3608524"/>
              <a:ext cx="374135" cy="291396"/>
            </a:xfrm>
            <a:custGeom>
              <a:avLst/>
              <a:gdLst>
                <a:gd name="T0" fmla="*/ 61 w 121"/>
                <a:gd name="T1" fmla="*/ 9 h 100"/>
                <a:gd name="T2" fmla="*/ 68 w 121"/>
                <a:gd name="T3" fmla="*/ 7 h 100"/>
                <a:gd name="T4" fmla="*/ 76 w 121"/>
                <a:gd name="T5" fmla="*/ 12 h 100"/>
                <a:gd name="T6" fmla="*/ 87 w 121"/>
                <a:gd name="T7" fmla="*/ 10 h 100"/>
                <a:gd name="T8" fmla="*/ 97 w 121"/>
                <a:gd name="T9" fmla="*/ 4 h 100"/>
                <a:gd name="T10" fmla="*/ 104 w 121"/>
                <a:gd name="T11" fmla="*/ 9 h 100"/>
                <a:gd name="T12" fmla="*/ 112 w 121"/>
                <a:gd name="T13" fmla="*/ 22 h 100"/>
                <a:gd name="T14" fmla="*/ 108 w 121"/>
                <a:gd name="T15" fmla="*/ 34 h 100"/>
                <a:gd name="T16" fmla="*/ 114 w 121"/>
                <a:gd name="T17" fmla="*/ 34 h 100"/>
                <a:gd name="T18" fmla="*/ 118 w 121"/>
                <a:gd name="T19" fmla="*/ 45 h 100"/>
                <a:gd name="T20" fmla="*/ 114 w 121"/>
                <a:gd name="T21" fmla="*/ 53 h 100"/>
                <a:gd name="T22" fmla="*/ 121 w 121"/>
                <a:gd name="T23" fmla="*/ 76 h 100"/>
                <a:gd name="T24" fmla="*/ 114 w 121"/>
                <a:gd name="T25" fmla="*/ 81 h 100"/>
                <a:gd name="T26" fmla="*/ 114 w 121"/>
                <a:gd name="T27" fmla="*/ 93 h 100"/>
                <a:gd name="T28" fmla="*/ 106 w 121"/>
                <a:gd name="T29" fmla="*/ 92 h 100"/>
                <a:gd name="T30" fmla="*/ 98 w 121"/>
                <a:gd name="T31" fmla="*/ 100 h 100"/>
                <a:gd name="T32" fmla="*/ 96 w 121"/>
                <a:gd name="T33" fmla="*/ 88 h 100"/>
                <a:gd name="T34" fmla="*/ 85 w 121"/>
                <a:gd name="T35" fmla="*/ 79 h 100"/>
                <a:gd name="T36" fmla="*/ 77 w 121"/>
                <a:gd name="T37" fmla="*/ 80 h 100"/>
                <a:gd name="T38" fmla="*/ 74 w 121"/>
                <a:gd name="T39" fmla="*/ 68 h 100"/>
                <a:gd name="T40" fmla="*/ 71 w 121"/>
                <a:gd name="T41" fmla="*/ 54 h 100"/>
                <a:gd name="T42" fmla="*/ 53 w 121"/>
                <a:gd name="T43" fmla="*/ 48 h 100"/>
                <a:gd name="T44" fmla="*/ 45 w 121"/>
                <a:gd name="T45" fmla="*/ 52 h 100"/>
                <a:gd name="T46" fmla="*/ 40 w 121"/>
                <a:gd name="T47" fmla="*/ 61 h 100"/>
                <a:gd name="T48" fmla="*/ 23 w 121"/>
                <a:gd name="T49" fmla="*/ 59 h 100"/>
                <a:gd name="T50" fmla="*/ 13 w 121"/>
                <a:gd name="T51" fmla="*/ 48 h 100"/>
                <a:gd name="T52" fmla="*/ 7 w 121"/>
                <a:gd name="T53" fmla="*/ 37 h 100"/>
                <a:gd name="T54" fmla="*/ 0 w 121"/>
                <a:gd name="T55" fmla="*/ 29 h 100"/>
                <a:gd name="T56" fmla="*/ 12 w 121"/>
                <a:gd name="T57" fmla="*/ 20 h 100"/>
                <a:gd name="T58" fmla="*/ 20 w 121"/>
                <a:gd name="T59" fmla="*/ 17 h 100"/>
                <a:gd name="T60" fmla="*/ 22 w 121"/>
                <a:gd name="T61" fmla="*/ 8 h 100"/>
                <a:gd name="T62" fmla="*/ 24 w 121"/>
                <a:gd name="T63" fmla="*/ 0 h 100"/>
                <a:gd name="T64" fmla="*/ 44 w 121"/>
                <a:gd name="T65" fmla="*/ 4 h 100"/>
                <a:gd name="T66" fmla="*/ 48 w 121"/>
                <a:gd name="T67" fmla="*/ 2 h 100"/>
                <a:gd name="T68" fmla="*/ 60 w 121"/>
                <a:gd name="T69"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 h="100">
                  <a:moveTo>
                    <a:pt x="60" y="2"/>
                  </a:moveTo>
                  <a:lnTo>
                    <a:pt x="61" y="9"/>
                  </a:lnTo>
                  <a:lnTo>
                    <a:pt x="64" y="9"/>
                  </a:lnTo>
                  <a:lnTo>
                    <a:pt x="68" y="7"/>
                  </a:lnTo>
                  <a:lnTo>
                    <a:pt x="71" y="7"/>
                  </a:lnTo>
                  <a:lnTo>
                    <a:pt x="76" y="12"/>
                  </a:lnTo>
                  <a:lnTo>
                    <a:pt x="82" y="14"/>
                  </a:lnTo>
                  <a:lnTo>
                    <a:pt x="87" y="10"/>
                  </a:lnTo>
                  <a:lnTo>
                    <a:pt x="93" y="7"/>
                  </a:lnTo>
                  <a:lnTo>
                    <a:pt x="97" y="4"/>
                  </a:lnTo>
                  <a:lnTo>
                    <a:pt x="100" y="5"/>
                  </a:lnTo>
                  <a:lnTo>
                    <a:pt x="104" y="9"/>
                  </a:lnTo>
                  <a:lnTo>
                    <a:pt x="105" y="14"/>
                  </a:lnTo>
                  <a:lnTo>
                    <a:pt x="112" y="22"/>
                  </a:lnTo>
                  <a:lnTo>
                    <a:pt x="109" y="27"/>
                  </a:lnTo>
                  <a:lnTo>
                    <a:pt x="108" y="34"/>
                  </a:lnTo>
                  <a:lnTo>
                    <a:pt x="112" y="31"/>
                  </a:lnTo>
                  <a:lnTo>
                    <a:pt x="114" y="34"/>
                  </a:lnTo>
                  <a:lnTo>
                    <a:pt x="113" y="40"/>
                  </a:lnTo>
                  <a:lnTo>
                    <a:pt x="118" y="45"/>
                  </a:lnTo>
                  <a:lnTo>
                    <a:pt x="115" y="46"/>
                  </a:lnTo>
                  <a:lnTo>
                    <a:pt x="114" y="53"/>
                  </a:lnTo>
                  <a:lnTo>
                    <a:pt x="117" y="60"/>
                  </a:lnTo>
                  <a:lnTo>
                    <a:pt x="121" y="76"/>
                  </a:lnTo>
                  <a:lnTo>
                    <a:pt x="115" y="78"/>
                  </a:lnTo>
                  <a:lnTo>
                    <a:pt x="114" y="81"/>
                  </a:lnTo>
                  <a:lnTo>
                    <a:pt x="115" y="85"/>
                  </a:lnTo>
                  <a:lnTo>
                    <a:pt x="114" y="93"/>
                  </a:lnTo>
                  <a:lnTo>
                    <a:pt x="111" y="93"/>
                  </a:lnTo>
                  <a:lnTo>
                    <a:pt x="106" y="92"/>
                  </a:lnTo>
                  <a:lnTo>
                    <a:pt x="103" y="100"/>
                  </a:lnTo>
                  <a:lnTo>
                    <a:pt x="98" y="100"/>
                  </a:lnTo>
                  <a:lnTo>
                    <a:pt x="95" y="96"/>
                  </a:lnTo>
                  <a:lnTo>
                    <a:pt x="96" y="88"/>
                  </a:lnTo>
                  <a:lnTo>
                    <a:pt x="89" y="77"/>
                  </a:lnTo>
                  <a:lnTo>
                    <a:pt x="85" y="79"/>
                  </a:lnTo>
                  <a:lnTo>
                    <a:pt x="81" y="80"/>
                  </a:lnTo>
                  <a:lnTo>
                    <a:pt x="77" y="80"/>
                  </a:lnTo>
                  <a:lnTo>
                    <a:pt x="77" y="74"/>
                  </a:lnTo>
                  <a:lnTo>
                    <a:pt x="74" y="68"/>
                  </a:lnTo>
                  <a:lnTo>
                    <a:pt x="75" y="62"/>
                  </a:lnTo>
                  <a:lnTo>
                    <a:pt x="71" y="54"/>
                  </a:lnTo>
                  <a:lnTo>
                    <a:pt x="66" y="48"/>
                  </a:lnTo>
                  <a:lnTo>
                    <a:pt x="53" y="48"/>
                  </a:lnTo>
                  <a:lnTo>
                    <a:pt x="49" y="51"/>
                  </a:lnTo>
                  <a:lnTo>
                    <a:pt x="45" y="52"/>
                  </a:lnTo>
                  <a:lnTo>
                    <a:pt x="42" y="56"/>
                  </a:lnTo>
                  <a:lnTo>
                    <a:pt x="40" y="61"/>
                  </a:lnTo>
                  <a:lnTo>
                    <a:pt x="31" y="70"/>
                  </a:lnTo>
                  <a:lnTo>
                    <a:pt x="23" y="59"/>
                  </a:lnTo>
                  <a:lnTo>
                    <a:pt x="17" y="51"/>
                  </a:lnTo>
                  <a:lnTo>
                    <a:pt x="13" y="48"/>
                  </a:lnTo>
                  <a:lnTo>
                    <a:pt x="8" y="45"/>
                  </a:lnTo>
                  <a:lnTo>
                    <a:pt x="7" y="37"/>
                  </a:lnTo>
                  <a:lnTo>
                    <a:pt x="5" y="32"/>
                  </a:lnTo>
                  <a:lnTo>
                    <a:pt x="0" y="29"/>
                  </a:lnTo>
                  <a:lnTo>
                    <a:pt x="7" y="20"/>
                  </a:lnTo>
                  <a:lnTo>
                    <a:pt x="12" y="20"/>
                  </a:lnTo>
                  <a:lnTo>
                    <a:pt x="17" y="17"/>
                  </a:lnTo>
                  <a:lnTo>
                    <a:pt x="20" y="17"/>
                  </a:lnTo>
                  <a:lnTo>
                    <a:pt x="23" y="14"/>
                  </a:lnTo>
                  <a:lnTo>
                    <a:pt x="22" y="8"/>
                  </a:lnTo>
                  <a:lnTo>
                    <a:pt x="23" y="6"/>
                  </a:lnTo>
                  <a:lnTo>
                    <a:pt x="24" y="0"/>
                  </a:lnTo>
                  <a:lnTo>
                    <a:pt x="32" y="0"/>
                  </a:lnTo>
                  <a:lnTo>
                    <a:pt x="44" y="4"/>
                  </a:lnTo>
                  <a:lnTo>
                    <a:pt x="48" y="4"/>
                  </a:lnTo>
                  <a:lnTo>
                    <a:pt x="48" y="2"/>
                  </a:lnTo>
                  <a:lnTo>
                    <a:pt x="58" y="3"/>
                  </a:lnTo>
                  <a:lnTo>
                    <a:pt x="60" y="2"/>
                  </a:lnTo>
                  <a:lnTo>
                    <a:pt x="60" y="2"/>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84" name="Freeform 92">
              <a:extLst>
                <a:ext uri="{FF2B5EF4-FFF2-40B4-BE49-F238E27FC236}">
                  <a16:creationId xmlns:a16="http://schemas.microsoft.com/office/drawing/2014/main" id="{978BF46A-788B-3E57-87E0-C95AA2E776A9}"/>
                </a:ext>
              </a:extLst>
            </p:cNvPr>
            <p:cNvSpPr>
              <a:spLocks/>
            </p:cNvSpPr>
            <p:nvPr/>
          </p:nvSpPr>
          <p:spPr bwMode="auto">
            <a:xfrm>
              <a:off x="1234045" y="3535674"/>
              <a:ext cx="157692" cy="40795"/>
            </a:xfrm>
            <a:custGeom>
              <a:avLst/>
              <a:gdLst>
                <a:gd name="T0" fmla="*/ 0 w 51"/>
                <a:gd name="T1" fmla="*/ 14 h 14"/>
                <a:gd name="T2" fmla="*/ 3 w 51"/>
                <a:gd name="T3" fmla="*/ 5 h 14"/>
                <a:gd name="T4" fmla="*/ 21 w 51"/>
                <a:gd name="T5" fmla="*/ 5 h 14"/>
                <a:gd name="T6" fmla="*/ 25 w 51"/>
                <a:gd name="T7" fmla="*/ 0 h 14"/>
                <a:gd name="T8" fmla="*/ 30 w 51"/>
                <a:gd name="T9" fmla="*/ 0 h 14"/>
                <a:gd name="T10" fmla="*/ 37 w 51"/>
                <a:gd name="T11" fmla="*/ 5 h 14"/>
                <a:gd name="T12" fmla="*/ 42 w 51"/>
                <a:gd name="T13" fmla="*/ 5 h 14"/>
                <a:gd name="T14" fmla="*/ 48 w 51"/>
                <a:gd name="T15" fmla="*/ 2 h 14"/>
                <a:gd name="T16" fmla="*/ 51 w 51"/>
                <a:gd name="T17" fmla="*/ 7 h 14"/>
                <a:gd name="T18" fmla="*/ 43 w 51"/>
                <a:gd name="T19" fmla="*/ 11 h 14"/>
                <a:gd name="T20" fmla="*/ 36 w 51"/>
                <a:gd name="T21" fmla="*/ 11 h 14"/>
                <a:gd name="T22" fmla="*/ 29 w 51"/>
                <a:gd name="T23" fmla="*/ 7 h 14"/>
                <a:gd name="T24" fmla="*/ 23 w 51"/>
                <a:gd name="T25" fmla="*/ 11 h 14"/>
                <a:gd name="T26" fmla="*/ 20 w 51"/>
                <a:gd name="T27" fmla="*/ 11 h 14"/>
                <a:gd name="T28" fmla="*/ 16 w 51"/>
                <a:gd name="T29" fmla="*/ 14 h 14"/>
                <a:gd name="T30" fmla="*/ 0 w 51"/>
                <a:gd name="T31" fmla="*/ 14 h 14"/>
                <a:gd name="T32" fmla="*/ 0 w 51"/>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4">
                  <a:moveTo>
                    <a:pt x="0" y="14"/>
                  </a:moveTo>
                  <a:lnTo>
                    <a:pt x="3" y="5"/>
                  </a:lnTo>
                  <a:lnTo>
                    <a:pt x="21" y="5"/>
                  </a:lnTo>
                  <a:lnTo>
                    <a:pt x="25" y="0"/>
                  </a:lnTo>
                  <a:lnTo>
                    <a:pt x="30" y="0"/>
                  </a:lnTo>
                  <a:lnTo>
                    <a:pt x="37" y="5"/>
                  </a:lnTo>
                  <a:lnTo>
                    <a:pt x="42" y="5"/>
                  </a:lnTo>
                  <a:lnTo>
                    <a:pt x="48" y="2"/>
                  </a:lnTo>
                  <a:lnTo>
                    <a:pt x="51" y="7"/>
                  </a:lnTo>
                  <a:lnTo>
                    <a:pt x="43" y="11"/>
                  </a:lnTo>
                  <a:lnTo>
                    <a:pt x="36" y="11"/>
                  </a:lnTo>
                  <a:lnTo>
                    <a:pt x="29" y="7"/>
                  </a:lnTo>
                  <a:lnTo>
                    <a:pt x="23" y="11"/>
                  </a:lnTo>
                  <a:lnTo>
                    <a:pt x="20" y="11"/>
                  </a:lnTo>
                  <a:lnTo>
                    <a:pt x="16" y="14"/>
                  </a:lnTo>
                  <a:lnTo>
                    <a:pt x="0" y="14"/>
                  </a:lnTo>
                  <a:lnTo>
                    <a:pt x="0" y="14"/>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85" name="Freeform 93">
              <a:extLst>
                <a:ext uri="{FF2B5EF4-FFF2-40B4-BE49-F238E27FC236}">
                  <a16:creationId xmlns:a16="http://schemas.microsoft.com/office/drawing/2014/main" id="{8CD644D5-8B9E-2B9E-AF43-17BFA9D1628D}"/>
                </a:ext>
              </a:extLst>
            </p:cNvPr>
            <p:cNvSpPr>
              <a:spLocks/>
            </p:cNvSpPr>
            <p:nvPr/>
          </p:nvSpPr>
          <p:spPr bwMode="auto">
            <a:xfrm>
              <a:off x="1243320" y="3605609"/>
              <a:ext cx="154603" cy="87418"/>
            </a:xfrm>
            <a:custGeom>
              <a:avLst/>
              <a:gdLst>
                <a:gd name="T0" fmla="*/ 50 w 50"/>
                <a:gd name="T1" fmla="*/ 1 h 30"/>
                <a:gd name="T2" fmla="*/ 49 w 50"/>
                <a:gd name="T3" fmla="*/ 7 h 30"/>
                <a:gd name="T4" fmla="*/ 48 w 50"/>
                <a:gd name="T5" fmla="*/ 9 h 30"/>
                <a:gd name="T6" fmla="*/ 49 w 50"/>
                <a:gd name="T7" fmla="*/ 15 h 30"/>
                <a:gd name="T8" fmla="*/ 46 w 50"/>
                <a:gd name="T9" fmla="*/ 18 h 30"/>
                <a:gd name="T10" fmla="*/ 43 w 50"/>
                <a:gd name="T11" fmla="*/ 18 h 30"/>
                <a:gd name="T12" fmla="*/ 38 w 50"/>
                <a:gd name="T13" fmla="*/ 21 h 30"/>
                <a:gd name="T14" fmla="*/ 33 w 50"/>
                <a:gd name="T15" fmla="*/ 21 h 30"/>
                <a:gd name="T16" fmla="*/ 26 w 50"/>
                <a:gd name="T17" fmla="*/ 30 h 30"/>
                <a:gd name="T18" fmla="*/ 17 w 50"/>
                <a:gd name="T19" fmla="*/ 22 h 30"/>
                <a:gd name="T20" fmla="*/ 10 w 50"/>
                <a:gd name="T21" fmla="*/ 21 h 30"/>
                <a:gd name="T22" fmla="*/ 6 w 50"/>
                <a:gd name="T23" fmla="*/ 15 h 30"/>
                <a:gd name="T24" fmla="*/ 6 w 50"/>
                <a:gd name="T25" fmla="*/ 12 h 30"/>
                <a:gd name="T26" fmla="*/ 1 w 50"/>
                <a:gd name="T27" fmla="*/ 9 h 30"/>
                <a:gd name="T28" fmla="*/ 0 w 50"/>
                <a:gd name="T29" fmla="*/ 4 h 30"/>
                <a:gd name="T30" fmla="*/ 9 w 50"/>
                <a:gd name="T31" fmla="*/ 1 h 30"/>
                <a:gd name="T32" fmla="*/ 14 w 50"/>
                <a:gd name="T33" fmla="*/ 2 h 30"/>
                <a:gd name="T34" fmla="*/ 19 w 50"/>
                <a:gd name="T35" fmla="*/ 0 h 30"/>
                <a:gd name="T36" fmla="*/ 50 w 50"/>
                <a:gd name="T37" fmla="*/ 1 h 30"/>
                <a:gd name="T38" fmla="*/ 50 w 50"/>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30">
                  <a:moveTo>
                    <a:pt x="50" y="1"/>
                  </a:moveTo>
                  <a:lnTo>
                    <a:pt x="49" y="7"/>
                  </a:lnTo>
                  <a:lnTo>
                    <a:pt x="48" y="9"/>
                  </a:lnTo>
                  <a:lnTo>
                    <a:pt x="49" y="15"/>
                  </a:lnTo>
                  <a:lnTo>
                    <a:pt x="46" y="18"/>
                  </a:lnTo>
                  <a:lnTo>
                    <a:pt x="43" y="18"/>
                  </a:lnTo>
                  <a:lnTo>
                    <a:pt x="38" y="21"/>
                  </a:lnTo>
                  <a:lnTo>
                    <a:pt x="33" y="21"/>
                  </a:lnTo>
                  <a:lnTo>
                    <a:pt x="26" y="30"/>
                  </a:lnTo>
                  <a:lnTo>
                    <a:pt x="17" y="22"/>
                  </a:lnTo>
                  <a:lnTo>
                    <a:pt x="10" y="21"/>
                  </a:lnTo>
                  <a:lnTo>
                    <a:pt x="6" y="15"/>
                  </a:lnTo>
                  <a:lnTo>
                    <a:pt x="6" y="12"/>
                  </a:lnTo>
                  <a:lnTo>
                    <a:pt x="1" y="9"/>
                  </a:lnTo>
                  <a:lnTo>
                    <a:pt x="0" y="4"/>
                  </a:lnTo>
                  <a:lnTo>
                    <a:pt x="9" y="1"/>
                  </a:lnTo>
                  <a:lnTo>
                    <a:pt x="14" y="2"/>
                  </a:lnTo>
                  <a:lnTo>
                    <a:pt x="19" y="0"/>
                  </a:lnTo>
                  <a:lnTo>
                    <a:pt x="50" y="1"/>
                  </a:lnTo>
                  <a:lnTo>
                    <a:pt x="50" y="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86" name="Freeform 94">
              <a:extLst>
                <a:ext uri="{FF2B5EF4-FFF2-40B4-BE49-F238E27FC236}">
                  <a16:creationId xmlns:a16="http://schemas.microsoft.com/office/drawing/2014/main" id="{461F24F6-1484-30D4-339F-EBD0A2AFBB92}"/>
                </a:ext>
              </a:extLst>
            </p:cNvPr>
            <p:cNvSpPr>
              <a:spLocks/>
            </p:cNvSpPr>
            <p:nvPr/>
          </p:nvSpPr>
          <p:spPr bwMode="auto">
            <a:xfrm>
              <a:off x="2585260" y="4179656"/>
              <a:ext cx="105128" cy="69935"/>
            </a:xfrm>
            <a:custGeom>
              <a:avLst/>
              <a:gdLst>
                <a:gd name="T0" fmla="*/ 34 w 34"/>
                <a:gd name="T1" fmla="*/ 0 h 24"/>
                <a:gd name="T2" fmla="*/ 34 w 34"/>
                <a:gd name="T3" fmla="*/ 23 h 24"/>
                <a:gd name="T4" fmla="*/ 9 w 34"/>
                <a:gd name="T5" fmla="*/ 23 h 24"/>
                <a:gd name="T6" fmla="*/ 4 w 34"/>
                <a:gd name="T7" fmla="*/ 24 h 24"/>
                <a:gd name="T8" fmla="*/ 0 w 34"/>
                <a:gd name="T9" fmla="*/ 21 h 24"/>
                <a:gd name="T10" fmla="*/ 6 w 34"/>
                <a:gd name="T11" fmla="*/ 0 h 24"/>
                <a:gd name="T12" fmla="*/ 34 w 34"/>
                <a:gd name="T13" fmla="*/ 0 h 24"/>
                <a:gd name="T14" fmla="*/ 34 w 34"/>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4">
                  <a:moveTo>
                    <a:pt x="34" y="0"/>
                  </a:moveTo>
                  <a:lnTo>
                    <a:pt x="34" y="23"/>
                  </a:lnTo>
                  <a:lnTo>
                    <a:pt x="9" y="23"/>
                  </a:lnTo>
                  <a:lnTo>
                    <a:pt x="4" y="24"/>
                  </a:lnTo>
                  <a:lnTo>
                    <a:pt x="0" y="21"/>
                  </a:lnTo>
                  <a:lnTo>
                    <a:pt x="6" y="0"/>
                  </a:lnTo>
                  <a:lnTo>
                    <a:pt x="34" y="0"/>
                  </a:lnTo>
                  <a:lnTo>
                    <a:pt x="34" y="0"/>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87" name="Freeform 132">
              <a:extLst>
                <a:ext uri="{FF2B5EF4-FFF2-40B4-BE49-F238E27FC236}">
                  <a16:creationId xmlns:a16="http://schemas.microsoft.com/office/drawing/2014/main" id="{406D7B97-1AA8-3030-DA93-F7234F791872}"/>
                </a:ext>
              </a:extLst>
            </p:cNvPr>
            <p:cNvSpPr>
              <a:spLocks/>
            </p:cNvSpPr>
            <p:nvPr/>
          </p:nvSpPr>
          <p:spPr bwMode="auto">
            <a:xfrm>
              <a:off x="3862267" y="3998990"/>
              <a:ext cx="414332" cy="565304"/>
            </a:xfrm>
            <a:custGeom>
              <a:avLst/>
              <a:gdLst>
                <a:gd name="T0" fmla="*/ 134 w 134"/>
                <a:gd name="T1" fmla="*/ 31 h 194"/>
                <a:gd name="T2" fmla="*/ 119 w 134"/>
                <a:gd name="T3" fmla="*/ 52 h 194"/>
                <a:gd name="T4" fmla="*/ 120 w 134"/>
                <a:gd name="T5" fmla="*/ 121 h 194"/>
                <a:gd name="T6" fmla="*/ 129 w 134"/>
                <a:gd name="T7" fmla="*/ 137 h 194"/>
                <a:gd name="T8" fmla="*/ 117 w 134"/>
                <a:gd name="T9" fmla="*/ 145 h 194"/>
                <a:gd name="T10" fmla="*/ 114 w 134"/>
                <a:gd name="T11" fmla="*/ 153 h 194"/>
                <a:gd name="T12" fmla="*/ 107 w 134"/>
                <a:gd name="T13" fmla="*/ 154 h 194"/>
                <a:gd name="T14" fmla="*/ 105 w 134"/>
                <a:gd name="T15" fmla="*/ 168 h 194"/>
                <a:gd name="T16" fmla="*/ 99 w 134"/>
                <a:gd name="T17" fmla="*/ 175 h 194"/>
                <a:gd name="T18" fmla="*/ 96 w 134"/>
                <a:gd name="T19" fmla="*/ 188 h 194"/>
                <a:gd name="T20" fmla="*/ 89 w 134"/>
                <a:gd name="T21" fmla="*/ 194 h 194"/>
                <a:gd name="T22" fmla="*/ 65 w 134"/>
                <a:gd name="T23" fmla="*/ 175 h 194"/>
                <a:gd name="T24" fmla="*/ 64 w 134"/>
                <a:gd name="T25" fmla="*/ 164 h 194"/>
                <a:gd name="T26" fmla="*/ 3 w 134"/>
                <a:gd name="T27" fmla="*/ 125 h 194"/>
                <a:gd name="T28" fmla="*/ 5 w 134"/>
                <a:gd name="T29" fmla="*/ 111 h 194"/>
                <a:gd name="T30" fmla="*/ 0 w 134"/>
                <a:gd name="T31" fmla="*/ 104 h 194"/>
                <a:gd name="T32" fmla="*/ 0 w 134"/>
                <a:gd name="T33" fmla="*/ 103 h 194"/>
                <a:gd name="T34" fmla="*/ 5 w 134"/>
                <a:gd name="T35" fmla="*/ 95 h 194"/>
                <a:gd name="T36" fmla="*/ 14 w 134"/>
                <a:gd name="T37" fmla="*/ 83 h 194"/>
                <a:gd name="T38" fmla="*/ 20 w 134"/>
                <a:gd name="T39" fmla="*/ 68 h 194"/>
                <a:gd name="T40" fmla="*/ 12 w 134"/>
                <a:gd name="T41" fmla="*/ 47 h 194"/>
                <a:gd name="T42" fmla="*/ 10 w 134"/>
                <a:gd name="T43" fmla="*/ 37 h 194"/>
                <a:gd name="T44" fmla="*/ 2 w 134"/>
                <a:gd name="T45" fmla="*/ 24 h 194"/>
                <a:gd name="T46" fmla="*/ 12 w 134"/>
                <a:gd name="T47" fmla="*/ 13 h 194"/>
                <a:gd name="T48" fmla="*/ 23 w 134"/>
                <a:gd name="T49" fmla="*/ 0 h 194"/>
                <a:gd name="T50" fmla="*/ 31 w 134"/>
                <a:gd name="T51" fmla="*/ 3 h 194"/>
                <a:gd name="T52" fmla="*/ 32 w 134"/>
                <a:gd name="T53" fmla="*/ 14 h 194"/>
                <a:gd name="T54" fmla="*/ 37 w 134"/>
                <a:gd name="T55" fmla="*/ 20 h 194"/>
                <a:gd name="T56" fmla="*/ 49 w 134"/>
                <a:gd name="T57" fmla="*/ 20 h 194"/>
                <a:gd name="T58" fmla="*/ 71 w 134"/>
                <a:gd name="T59" fmla="*/ 37 h 194"/>
                <a:gd name="T60" fmla="*/ 76 w 134"/>
                <a:gd name="T61" fmla="*/ 37 h 194"/>
                <a:gd name="T62" fmla="*/ 80 w 134"/>
                <a:gd name="T63" fmla="*/ 36 h 194"/>
                <a:gd name="T64" fmla="*/ 84 w 134"/>
                <a:gd name="T65" fmla="*/ 38 h 194"/>
                <a:gd name="T66" fmla="*/ 95 w 134"/>
                <a:gd name="T67" fmla="*/ 40 h 194"/>
                <a:gd name="T68" fmla="*/ 100 w 134"/>
                <a:gd name="T69" fmla="*/ 32 h 194"/>
                <a:gd name="T70" fmla="*/ 115 w 134"/>
                <a:gd name="T71" fmla="*/ 24 h 194"/>
                <a:gd name="T72" fmla="*/ 122 w 134"/>
                <a:gd name="T73" fmla="*/ 31 h 194"/>
                <a:gd name="T74" fmla="*/ 134 w 134"/>
                <a:gd name="T75" fmla="*/ 31 h 194"/>
                <a:gd name="T76" fmla="*/ 134 w 134"/>
                <a:gd name="T77" fmla="*/ 3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4" h="194">
                  <a:moveTo>
                    <a:pt x="134" y="31"/>
                  </a:moveTo>
                  <a:lnTo>
                    <a:pt x="119" y="52"/>
                  </a:lnTo>
                  <a:lnTo>
                    <a:pt x="120" y="121"/>
                  </a:lnTo>
                  <a:lnTo>
                    <a:pt x="129" y="137"/>
                  </a:lnTo>
                  <a:lnTo>
                    <a:pt x="117" y="145"/>
                  </a:lnTo>
                  <a:lnTo>
                    <a:pt x="114" y="153"/>
                  </a:lnTo>
                  <a:lnTo>
                    <a:pt x="107" y="154"/>
                  </a:lnTo>
                  <a:lnTo>
                    <a:pt x="105" y="168"/>
                  </a:lnTo>
                  <a:lnTo>
                    <a:pt x="99" y="175"/>
                  </a:lnTo>
                  <a:lnTo>
                    <a:pt x="96" y="188"/>
                  </a:lnTo>
                  <a:lnTo>
                    <a:pt x="89" y="194"/>
                  </a:lnTo>
                  <a:lnTo>
                    <a:pt x="65" y="175"/>
                  </a:lnTo>
                  <a:lnTo>
                    <a:pt x="64" y="164"/>
                  </a:lnTo>
                  <a:lnTo>
                    <a:pt x="3" y="125"/>
                  </a:lnTo>
                  <a:lnTo>
                    <a:pt x="5" y="111"/>
                  </a:lnTo>
                  <a:lnTo>
                    <a:pt x="0" y="104"/>
                  </a:lnTo>
                  <a:lnTo>
                    <a:pt x="0" y="103"/>
                  </a:lnTo>
                  <a:lnTo>
                    <a:pt x="5" y="95"/>
                  </a:lnTo>
                  <a:lnTo>
                    <a:pt x="14" y="83"/>
                  </a:lnTo>
                  <a:lnTo>
                    <a:pt x="20" y="68"/>
                  </a:lnTo>
                  <a:lnTo>
                    <a:pt x="12" y="47"/>
                  </a:lnTo>
                  <a:lnTo>
                    <a:pt x="10" y="37"/>
                  </a:lnTo>
                  <a:lnTo>
                    <a:pt x="2" y="24"/>
                  </a:lnTo>
                  <a:lnTo>
                    <a:pt x="12" y="13"/>
                  </a:lnTo>
                  <a:lnTo>
                    <a:pt x="23" y="0"/>
                  </a:lnTo>
                  <a:lnTo>
                    <a:pt x="31" y="3"/>
                  </a:lnTo>
                  <a:lnTo>
                    <a:pt x="32" y="14"/>
                  </a:lnTo>
                  <a:lnTo>
                    <a:pt x="37" y="20"/>
                  </a:lnTo>
                  <a:lnTo>
                    <a:pt x="49" y="20"/>
                  </a:lnTo>
                  <a:lnTo>
                    <a:pt x="71" y="37"/>
                  </a:lnTo>
                  <a:lnTo>
                    <a:pt x="76" y="37"/>
                  </a:lnTo>
                  <a:lnTo>
                    <a:pt x="80" y="36"/>
                  </a:lnTo>
                  <a:lnTo>
                    <a:pt x="84" y="38"/>
                  </a:lnTo>
                  <a:lnTo>
                    <a:pt x="95" y="40"/>
                  </a:lnTo>
                  <a:lnTo>
                    <a:pt x="100" y="32"/>
                  </a:lnTo>
                  <a:lnTo>
                    <a:pt x="115" y="24"/>
                  </a:lnTo>
                  <a:lnTo>
                    <a:pt x="122" y="31"/>
                  </a:lnTo>
                  <a:lnTo>
                    <a:pt x="134" y="31"/>
                  </a:lnTo>
                  <a:lnTo>
                    <a:pt x="134" y="31"/>
                  </a:lnTo>
                  <a:close/>
                </a:path>
              </a:pathLst>
            </a:custGeom>
            <a:solidFill>
              <a:srgbClr val="1653B9"/>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88" name="Freeform 139">
              <a:extLst>
                <a:ext uri="{FF2B5EF4-FFF2-40B4-BE49-F238E27FC236}">
                  <a16:creationId xmlns:a16="http://schemas.microsoft.com/office/drawing/2014/main" id="{4FD2F6F4-F52A-FDDB-5552-F29A56C2830E}"/>
                </a:ext>
              </a:extLst>
            </p:cNvPr>
            <p:cNvSpPr>
              <a:spLocks/>
            </p:cNvSpPr>
            <p:nvPr/>
          </p:nvSpPr>
          <p:spPr bwMode="auto">
            <a:xfrm>
              <a:off x="1509237" y="3832898"/>
              <a:ext cx="204075" cy="233113"/>
            </a:xfrm>
            <a:custGeom>
              <a:avLst/>
              <a:gdLst>
                <a:gd name="T0" fmla="*/ 51 w 66"/>
                <a:gd name="T1" fmla="*/ 16 h 80"/>
                <a:gd name="T2" fmla="*/ 51 w 66"/>
                <a:gd name="T3" fmla="*/ 21 h 80"/>
                <a:gd name="T4" fmla="*/ 52 w 66"/>
                <a:gd name="T5" fmla="*/ 31 h 80"/>
                <a:gd name="T6" fmla="*/ 48 w 66"/>
                <a:gd name="T7" fmla="*/ 39 h 80"/>
                <a:gd name="T8" fmla="*/ 53 w 66"/>
                <a:gd name="T9" fmla="*/ 44 h 80"/>
                <a:gd name="T10" fmla="*/ 58 w 66"/>
                <a:gd name="T11" fmla="*/ 45 h 80"/>
                <a:gd name="T12" fmla="*/ 65 w 66"/>
                <a:gd name="T13" fmla="*/ 54 h 80"/>
                <a:gd name="T14" fmla="*/ 66 w 66"/>
                <a:gd name="T15" fmla="*/ 61 h 80"/>
                <a:gd name="T16" fmla="*/ 64 w 66"/>
                <a:gd name="T17" fmla="*/ 63 h 80"/>
                <a:gd name="T18" fmla="*/ 63 w 66"/>
                <a:gd name="T19" fmla="*/ 79 h 80"/>
                <a:gd name="T20" fmla="*/ 59 w 66"/>
                <a:gd name="T21" fmla="*/ 80 h 80"/>
                <a:gd name="T22" fmla="*/ 42 w 66"/>
                <a:gd name="T23" fmla="*/ 70 h 80"/>
                <a:gd name="T24" fmla="*/ 26 w 66"/>
                <a:gd name="T25" fmla="*/ 56 h 80"/>
                <a:gd name="T26" fmla="*/ 12 w 66"/>
                <a:gd name="T27" fmla="*/ 45 h 80"/>
                <a:gd name="T28" fmla="*/ 0 w 66"/>
                <a:gd name="T29" fmla="*/ 33 h 80"/>
                <a:gd name="T30" fmla="*/ 5 w 66"/>
                <a:gd name="T31" fmla="*/ 27 h 80"/>
                <a:gd name="T32" fmla="*/ 5 w 66"/>
                <a:gd name="T33" fmla="*/ 21 h 80"/>
                <a:gd name="T34" fmla="*/ 14 w 66"/>
                <a:gd name="T35" fmla="*/ 11 h 80"/>
                <a:gd name="T36" fmla="*/ 21 w 66"/>
                <a:gd name="T37" fmla="*/ 3 h 80"/>
                <a:gd name="T38" fmla="*/ 25 w 66"/>
                <a:gd name="T39" fmla="*/ 2 h 80"/>
                <a:gd name="T40" fmla="*/ 29 w 66"/>
                <a:gd name="T41" fmla="*/ 0 h 80"/>
                <a:gd name="T42" fmla="*/ 36 w 66"/>
                <a:gd name="T43" fmla="*/ 11 h 80"/>
                <a:gd name="T44" fmla="*/ 35 w 66"/>
                <a:gd name="T45" fmla="*/ 19 h 80"/>
                <a:gd name="T46" fmla="*/ 38 w 66"/>
                <a:gd name="T47" fmla="*/ 23 h 80"/>
                <a:gd name="T48" fmla="*/ 43 w 66"/>
                <a:gd name="T49" fmla="*/ 23 h 80"/>
                <a:gd name="T50" fmla="*/ 46 w 66"/>
                <a:gd name="T51" fmla="*/ 15 h 80"/>
                <a:gd name="T52" fmla="*/ 51 w 66"/>
                <a:gd name="T53" fmla="*/ 16 h 80"/>
                <a:gd name="T54" fmla="*/ 51 w 66"/>
                <a:gd name="T55"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80">
                  <a:moveTo>
                    <a:pt x="51" y="16"/>
                  </a:moveTo>
                  <a:lnTo>
                    <a:pt x="51" y="21"/>
                  </a:lnTo>
                  <a:lnTo>
                    <a:pt x="52" y="31"/>
                  </a:lnTo>
                  <a:lnTo>
                    <a:pt x="48" y="39"/>
                  </a:lnTo>
                  <a:lnTo>
                    <a:pt x="53" y="44"/>
                  </a:lnTo>
                  <a:lnTo>
                    <a:pt x="58" y="45"/>
                  </a:lnTo>
                  <a:lnTo>
                    <a:pt x="65" y="54"/>
                  </a:lnTo>
                  <a:lnTo>
                    <a:pt x="66" y="61"/>
                  </a:lnTo>
                  <a:lnTo>
                    <a:pt x="64" y="63"/>
                  </a:lnTo>
                  <a:lnTo>
                    <a:pt x="63" y="79"/>
                  </a:lnTo>
                  <a:lnTo>
                    <a:pt x="59" y="80"/>
                  </a:lnTo>
                  <a:lnTo>
                    <a:pt x="42" y="70"/>
                  </a:lnTo>
                  <a:lnTo>
                    <a:pt x="26" y="56"/>
                  </a:lnTo>
                  <a:lnTo>
                    <a:pt x="12" y="45"/>
                  </a:lnTo>
                  <a:lnTo>
                    <a:pt x="0" y="33"/>
                  </a:lnTo>
                  <a:lnTo>
                    <a:pt x="5" y="27"/>
                  </a:lnTo>
                  <a:lnTo>
                    <a:pt x="5" y="21"/>
                  </a:lnTo>
                  <a:lnTo>
                    <a:pt x="14" y="11"/>
                  </a:lnTo>
                  <a:lnTo>
                    <a:pt x="21" y="3"/>
                  </a:lnTo>
                  <a:lnTo>
                    <a:pt x="25" y="2"/>
                  </a:lnTo>
                  <a:lnTo>
                    <a:pt x="29" y="0"/>
                  </a:lnTo>
                  <a:lnTo>
                    <a:pt x="36" y="11"/>
                  </a:lnTo>
                  <a:lnTo>
                    <a:pt x="35" y="19"/>
                  </a:lnTo>
                  <a:lnTo>
                    <a:pt x="38" y="23"/>
                  </a:lnTo>
                  <a:lnTo>
                    <a:pt x="43" y="23"/>
                  </a:lnTo>
                  <a:lnTo>
                    <a:pt x="46" y="15"/>
                  </a:lnTo>
                  <a:lnTo>
                    <a:pt x="51" y="16"/>
                  </a:lnTo>
                  <a:lnTo>
                    <a:pt x="51" y="16"/>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89" name="Freeform 140">
              <a:extLst>
                <a:ext uri="{FF2B5EF4-FFF2-40B4-BE49-F238E27FC236}">
                  <a16:creationId xmlns:a16="http://schemas.microsoft.com/office/drawing/2014/main" id="{821A47A5-4514-BA67-56DB-A881487D861A}"/>
                </a:ext>
              </a:extLst>
            </p:cNvPr>
            <p:cNvSpPr>
              <a:spLocks/>
            </p:cNvSpPr>
            <p:nvPr/>
          </p:nvSpPr>
          <p:spPr bwMode="auto">
            <a:xfrm>
              <a:off x="2572890" y="2466258"/>
              <a:ext cx="803924" cy="751798"/>
            </a:xfrm>
            <a:custGeom>
              <a:avLst/>
              <a:gdLst>
                <a:gd name="T0" fmla="*/ 251 w 260"/>
                <a:gd name="T1" fmla="*/ 30 h 258"/>
                <a:gd name="T2" fmla="*/ 247 w 260"/>
                <a:gd name="T3" fmla="*/ 40 h 258"/>
                <a:gd name="T4" fmla="*/ 250 w 260"/>
                <a:gd name="T5" fmla="*/ 48 h 258"/>
                <a:gd name="T6" fmla="*/ 246 w 260"/>
                <a:gd name="T7" fmla="*/ 60 h 258"/>
                <a:gd name="T8" fmla="*/ 252 w 260"/>
                <a:gd name="T9" fmla="*/ 75 h 258"/>
                <a:gd name="T10" fmla="*/ 256 w 260"/>
                <a:gd name="T11" fmla="*/ 143 h 258"/>
                <a:gd name="T12" fmla="*/ 259 w 260"/>
                <a:gd name="T13" fmla="*/ 212 h 258"/>
                <a:gd name="T14" fmla="*/ 260 w 260"/>
                <a:gd name="T15" fmla="*/ 251 h 258"/>
                <a:gd name="T16" fmla="*/ 242 w 260"/>
                <a:gd name="T17" fmla="*/ 251 h 258"/>
                <a:gd name="T18" fmla="*/ 242 w 260"/>
                <a:gd name="T19" fmla="*/ 258 h 258"/>
                <a:gd name="T20" fmla="*/ 175 w 260"/>
                <a:gd name="T21" fmla="*/ 222 h 258"/>
                <a:gd name="T22" fmla="*/ 108 w 260"/>
                <a:gd name="T23" fmla="*/ 186 h 258"/>
                <a:gd name="T24" fmla="*/ 92 w 260"/>
                <a:gd name="T25" fmla="*/ 196 h 258"/>
                <a:gd name="T26" fmla="*/ 80 w 260"/>
                <a:gd name="T27" fmla="*/ 203 h 258"/>
                <a:gd name="T28" fmla="*/ 71 w 260"/>
                <a:gd name="T29" fmla="*/ 193 h 258"/>
                <a:gd name="T30" fmla="*/ 45 w 260"/>
                <a:gd name="T31" fmla="*/ 184 h 258"/>
                <a:gd name="T32" fmla="*/ 38 w 260"/>
                <a:gd name="T33" fmla="*/ 172 h 258"/>
                <a:gd name="T34" fmla="*/ 24 w 260"/>
                <a:gd name="T35" fmla="*/ 163 h 258"/>
                <a:gd name="T36" fmla="*/ 17 w 260"/>
                <a:gd name="T37" fmla="*/ 167 h 258"/>
                <a:gd name="T38" fmla="*/ 11 w 260"/>
                <a:gd name="T39" fmla="*/ 157 h 258"/>
                <a:gd name="T40" fmla="*/ 10 w 260"/>
                <a:gd name="T41" fmla="*/ 149 h 258"/>
                <a:gd name="T42" fmla="*/ 0 w 260"/>
                <a:gd name="T43" fmla="*/ 135 h 258"/>
                <a:gd name="T44" fmla="*/ 6 w 260"/>
                <a:gd name="T45" fmla="*/ 126 h 258"/>
                <a:gd name="T46" fmla="*/ 5 w 260"/>
                <a:gd name="T47" fmla="*/ 115 h 258"/>
                <a:gd name="T48" fmla="*/ 6 w 260"/>
                <a:gd name="T49" fmla="*/ 104 h 258"/>
                <a:gd name="T50" fmla="*/ 6 w 260"/>
                <a:gd name="T51" fmla="*/ 95 h 258"/>
                <a:gd name="T52" fmla="*/ 8 w 260"/>
                <a:gd name="T53" fmla="*/ 80 h 258"/>
                <a:gd name="T54" fmla="*/ 6 w 260"/>
                <a:gd name="T55" fmla="*/ 72 h 258"/>
                <a:gd name="T56" fmla="*/ 1 w 260"/>
                <a:gd name="T57" fmla="*/ 55 h 258"/>
                <a:gd name="T58" fmla="*/ 9 w 260"/>
                <a:gd name="T59" fmla="*/ 50 h 258"/>
                <a:gd name="T60" fmla="*/ 10 w 260"/>
                <a:gd name="T61" fmla="*/ 42 h 258"/>
                <a:gd name="T62" fmla="*/ 8 w 260"/>
                <a:gd name="T63" fmla="*/ 35 h 258"/>
                <a:gd name="T64" fmla="*/ 19 w 260"/>
                <a:gd name="T65" fmla="*/ 27 h 258"/>
                <a:gd name="T66" fmla="*/ 23 w 260"/>
                <a:gd name="T67" fmla="*/ 20 h 258"/>
                <a:gd name="T68" fmla="*/ 31 w 260"/>
                <a:gd name="T69" fmla="*/ 15 h 258"/>
                <a:gd name="T70" fmla="*/ 32 w 260"/>
                <a:gd name="T71" fmla="*/ 0 h 258"/>
                <a:gd name="T72" fmla="*/ 50 w 260"/>
                <a:gd name="T73" fmla="*/ 7 h 258"/>
                <a:gd name="T74" fmla="*/ 58 w 260"/>
                <a:gd name="T75" fmla="*/ 6 h 258"/>
                <a:gd name="T76" fmla="*/ 71 w 260"/>
                <a:gd name="T77" fmla="*/ 9 h 258"/>
                <a:gd name="T78" fmla="*/ 92 w 260"/>
                <a:gd name="T79" fmla="*/ 18 h 258"/>
                <a:gd name="T80" fmla="*/ 100 w 260"/>
                <a:gd name="T81" fmla="*/ 35 h 258"/>
                <a:gd name="T82" fmla="*/ 115 w 260"/>
                <a:gd name="T83" fmla="*/ 38 h 258"/>
                <a:gd name="T84" fmla="*/ 138 w 260"/>
                <a:gd name="T85" fmla="*/ 46 h 258"/>
                <a:gd name="T86" fmla="*/ 156 w 260"/>
                <a:gd name="T87" fmla="*/ 55 h 258"/>
                <a:gd name="T88" fmla="*/ 163 w 260"/>
                <a:gd name="T89" fmla="*/ 50 h 258"/>
                <a:gd name="T90" fmla="*/ 171 w 260"/>
                <a:gd name="T91" fmla="*/ 42 h 258"/>
                <a:gd name="T92" fmla="*/ 166 w 260"/>
                <a:gd name="T93" fmla="*/ 27 h 258"/>
                <a:gd name="T94" fmla="*/ 170 w 260"/>
                <a:gd name="T95" fmla="*/ 18 h 258"/>
                <a:gd name="T96" fmla="*/ 181 w 260"/>
                <a:gd name="T97" fmla="*/ 9 h 258"/>
                <a:gd name="T98" fmla="*/ 192 w 260"/>
                <a:gd name="T99" fmla="*/ 6 h 258"/>
                <a:gd name="T100" fmla="*/ 214 w 260"/>
                <a:gd name="T101" fmla="*/ 10 h 258"/>
                <a:gd name="T102" fmla="*/ 220 w 260"/>
                <a:gd name="T103" fmla="*/ 18 h 258"/>
                <a:gd name="T104" fmla="*/ 226 w 260"/>
                <a:gd name="T105" fmla="*/ 19 h 258"/>
                <a:gd name="T106" fmla="*/ 232 w 260"/>
                <a:gd name="T107" fmla="*/ 22 h 258"/>
                <a:gd name="T108" fmla="*/ 247 w 260"/>
                <a:gd name="T109" fmla="*/ 24 h 258"/>
                <a:gd name="T110" fmla="*/ 251 w 260"/>
                <a:gd name="T111" fmla="*/ 30 h 258"/>
                <a:gd name="T112" fmla="*/ 251 w 260"/>
                <a:gd name="T113" fmla="*/ 3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0" h="258">
                  <a:moveTo>
                    <a:pt x="251" y="30"/>
                  </a:moveTo>
                  <a:lnTo>
                    <a:pt x="247" y="40"/>
                  </a:lnTo>
                  <a:lnTo>
                    <a:pt x="250" y="48"/>
                  </a:lnTo>
                  <a:lnTo>
                    <a:pt x="246" y="60"/>
                  </a:lnTo>
                  <a:lnTo>
                    <a:pt x="252" y="75"/>
                  </a:lnTo>
                  <a:lnTo>
                    <a:pt x="256" y="143"/>
                  </a:lnTo>
                  <a:lnTo>
                    <a:pt x="259" y="212"/>
                  </a:lnTo>
                  <a:lnTo>
                    <a:pt x="260" y="251"/>
                  </a:lnTo>
                  <a:lnTo>
                    <a:pt x="242" y="251"/>
                  </a:lnTo>
                  <a:lnTo>
                    <a:pt x="242" y="258"/>
                  </a:lnTo>
                  <a:lnTo>
                    <a:pt x="175" y="222"/>
                  </a:lnTo>
                  <a:lnTo>
                    <a:pt x="108" y="186"/>
                  </a:lnTo>
                  <a:lnTo>
                    <a:pt x="92" y="196"/>
                  </a:lnTo>
                  <a:lnTo>
                    <a:pt x="80" y="203"/>
                  </a:lnTo>
                  <a:lnTo>
                    <a:pt x="71" y="193"/>
                  </a:lnTo>
                  <a:lnTo>
                    <a:pt x="45" y="184"/>
                  </a:lnTo>
                  <a:lnTo>
                    <a:pt x="38" y="172"/>
                  </a:lnTo>
                  <a:lnTo>
                    <a:pt x="24" y="163"/>
                  </a:lnTo>
                  <a:lnTo>
                    <a:pt x="17" y="167"/>
                  </a:lnTo>
                  <a:lnTo>
                    <a:pt x="11" y="157"/>
                  </a:lnTo>
                  <a:lnTo>
                    <a:pt x="10" y="149"/>
                  </a:lnTo>
                  <a:lnTo>
                    <a:pt x="0" y="135"/>
                  </a:lnTo>
                  <a:lnTo>
                    <a:pt x="6" y="126"/>
                  </a:lnTo>
                  <a:lnTo>
                    <a:pt x="5" y="115"/>
                  </a:lnTo>
                  <a:lnTo>
                    <a:pt x="6" y="104"/>
                  </a:lnTo>
                  <a:lnTo>
                    <a:pt x="6" y="95"/>
                  </a:lnTo>
                  <a:lnTo>
                    <a:pt x="8" y="80"/>
                  </a:lnTo>
                  <a:lnTo>
                    <a:pt x="6" y="72"/>
                  </a:lnTo>
                  <a:lnTo>
                    <a:pt x="1" y="55"/>
                  </a:lnTo>
                  <a:lnTo>
                    <a:pt x="9" y="50"/>
                  </a:lnTo>
                  <a:lnTo>
                    <a:pt x="10" y="42"/>
                  </a:lnTo>
                  <a:lnTo>
                    <a:pt x="8" y="35"/>
                  </a:lnTo>
                  <a:lnTo>
                    <a:pt x="19" y="27"/>
                  </a:lnTo>
                  <a:lnTo>
                    <a:pt x="23" y="20"/>
                  </a:lnTo>
                  <a:lnTo>
                    <a:pt x="31" y="15"/>
                  </a:lnTo>
                  <a:lnTo>
                    <a:pt x="32" y="0"/>
                  </a:lnTo>
                  <a:lnTo>
                    <a:pt x="50" y="7"/>
                  </a:lnTo>
                  <a:lnTo>
                    <a:pt x="58" y="6"/>
                  </a:lnTo>
                  <a:lnTo>
                    <a:pt x="71" y="9"/>
                  </a:lnTo>
                  <a:lnTo>
                    <a:pt x="92" y="18"/>
                  </a:lnTo>
                  <a:lnTo>
                    <a:pt x="100" y="35"/>
                  </a:lnTo>
                  <a:lnTo>
                    <a:pt x="115" y="38"/>
                  </a:lnTo>
                  <a:lnTo>
                    <a:pt x="138" y="46"/>
                  </a:lnTo>
                  <a:lnTo>
                    <a:pt x="156" y="55"/>
                  </a:lnTo>
                  <a:lnTo>
                    <a:pt x="163" y="50"/>
                  </a:lnTo>
                  <a:lnTo>
                    <a:pt x="171" y="42"/>
                  </a:lnTo>
                  <a:lnTo>
                    <a:pt x="166" y="27"/>
                  </a:lnTo>
                  <a:lnTo>
                    <a:pt x="170" y="18"/>
                  </a:lnTo>
                  <a:lnTo>
                    <a:pt x="181" y="9"/>
                  </a:lnTo>
                  <a:lnTo>
                    <a:pt x="192" y="6"/>
                  </a:lnTo>
                  <a:lnTo>
                    <a:pt x="214" y="10"/>
                  </a:lnTo>
                  <a:lnTo>
                    <a:pt x="220" y="18"/>
                  </a:lnTo>
                  <a:lnTo>
                    <a:pt x="226" y="19"/>
                  </a:lnTo>
                  <a:lnTo>
                    <a:pt x="232" y="22"/>
                  </a:lnTo>
                  <a:lnTo>
                    <a:pt x="247" y="24"/>
                  </a:lnTo>
                  <a:lnTo>
                    <a:pt x="251" y="30"/>
                  </a:lnTo>
                  <a:lnTo>
                    <a:pt x="251" y="30"/>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90" name="Freeform 142">
              <a:extLst>
                <a:ext uri="{FF2B5EF4-FFF2-40B4-BE49-F238E27FC236}">
                  <a16:creationId xmlns:a16="http://schemas.microsoft.com/office/drawing/2014/main" id="{106C7895-19EA-279F-5E07-9093D8255C76}"/>
                </a:ext>
              </a:extLst>
            </p:cNvPr>
            <p:cNvSpPr>
              <a:spLocks/>
            </p:cNvSpPr>
            <p:nvPr/>
          </p:nvSpPr>
          <p:spPr bwMode="auto">
            <a:xfrm>
              <a:off x="3451026" y="5893058"/>
              <a:ext cx="117497" cy="110731"/>
            </a:xfrm>
            <a:custGeom>
              <a:avLst/>
              <a:gdLst>
                <a:gd name="T0" fmla="*/ 16 w 38"/>
                <a:gd name="T1" fmla="*/ 36 h 38"/>
                <a:gd name="T2" fmla="*/ 10 w 38"/>
                <a:gd name="T3" fmla="*/ 38 h 38"/>
                <a:gd name="T4" fmla="*/ 0 w 38"/>
                <a:gd name="T5" fmla="*/ 23 h 38"/>
                <a:gd name="T6" fmla="*/ 9 w 38"/>
                <a:gd name="T7" fmla="*/ 11 h 38"/>
                <a:gd name="T8" fmla="*/ 19 w 38"/>
                <a:gd name="T9" fmla="*/ 4 h 38"/>
                <a:gd name="T10" fmla="*/ 27 w 38"/>
                <a:gd name="T11" fmla="*/ 0 h 38"/>
                <a:gd name="T12" fmla="*/ 33 w 38"/>
                <a:gd name="T13" fmla="*/ 6 h 38"/>
                <a:gd name="T14" fmla="*/ 38 w 38"/>
                <a:gd name="T15" fmla="*/ 12 h 38"/>
                <a:gd name="T16" fmla="*/ 33 w 38"/>
                <a:gd name="T17" fmla="*/ 21 h 38"/>
                <a:gd name="T18" fmla="*/ 29 w 38"/>
                <a:gd name="T19" fmla="*/ 27 h 38"/>
                <a:gd name="T20" fmla="*/ 20 w 38"/>
                <a:gd name="T21" fmla="*/ 30 h 38"/>
                <a:gd name="T22" fmla="*/ 16 w 38"/>
                <a:gd name="T23" fmla="*/ 36 h 38"/>
                <a:gd name="T24" fmla="*/ 16 w 38"/>
                <a:gd name="T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16" y="36"/>
                  </a:moveTo>
                  <a:lnTo>
                    <a:pt x="10" y="38"/>
                  </a:lnTo>
                  <a:lnTo>
                    <a:pt x="0" y="23"/>
                  </a:lnTo>
                  <a:lnTo>
                    <a:pt x="9" y="11"/>
                  </a:lnTo>
                  <a:lnTo>
                    <a:pt x="19" y="4"/>
                  </a:lnTo>
                  <a:lnTo>
                    <a:pt x="27" y="0"/>
                  </a:lnTo>
                  <a:lnTo>
                    <a:pt x="33" y="6"/>
                  </a:lnTo>
                  <a:lnTo>
                    <a:pt x="38" y="12"/>
                  </a:lnTo>
                  <a:lnTo>
                    <a:pt x="33" y="21"/>
                  </a:lnTo>
                  <a:lnTo>
                    <a:pt x="29" y="27"/>
                  </a:lnTo>
                  <a:lnTo>
                    <a:pt x="20" y="30"/>
                  </a:lnTo>
                  <a:lnTo>
                    <a:pt x="16" y="36"/>
                  </a:lnTo>
                  <a:lnTo>
                    <a:pt x="16" y="36"/>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91" name="Freeform 146">
              <a:extLst>
                <a:ext uri="{FF2B5EF4-FFF2-40B4-BE49-F238E27FC236}">
                  <a16:creationId xmlns:a16="http://schemas.microsoft.com/office/drawing/2014/main" id="{220765CB-0AC4-8955-77C9-475FB5A28996}"/>
                </a:ext>
              </a:extLst>
            </p:cNvPr>
            <p:cNvSpPr>
              <a:spLocks/>
            </p:cNvSpPr>
            <p:nvPr/>
          </p:nvSpPr>
          <p:spPr bwMode="auto">
            <a:xfrm>
              <a:off x="1237138" y="2323474"/>
              <a:ext cx="810110" cy="792593"/>
            </a:xfrm>
            <a:custGeom>
              <a:avLst/>
              <a:gdLst>
                <a:gd name="T0" fmla="*/ 252 w 262"/>
                <a:gd name="T1" fmla="*/ 23 h 272"/>
                <a:gd name="T2" fmla="*/ 259 w 262"/>
                <a:gd name="T3" fmla="*/ 55 h 272"/>
                <a:gd name="T4" fmla="*/ 259 w 262"/>
                <a:gd name="T5" fmla="*/ 67 h 272"/>
                <a:gd name="T6" fmla="*/ 231 w 262"/>
                <a:gd name="T7" fmla="*/ 76 h 272"/>
                <a:gd name="T8" fmla="*/ 221 w 262"/>
                <a:gd name="T9" fmla="*/ 92 h 272"/>
                <a:gd name="T10" fmla="*/ 196 w 262"/>
                <a:gd name="T11" fmla="*/ 109 h 272"/>
                <a:gd name="T12" fmla="*/ 167 w 262"/>
                <a:gd name="T13" fmla="*/ 118 h 272"/>
                <a:gd name="T14" fmla="*/ 140 w 262"/>
                <a:gd name="T15" fmla="*/ 154 h 272"/>
                <a:gd name="T16" fmla="*/ 137 w 262"/>
                <a:gd name="T17" fmla="*/ 164 h 272"/>
                <a:gd name="T18" fmla="*/ 122 w 262"/>
                <a:gd name="T19" fmla="*/ 169 h 272"/>
                <a:gd name="T20" fmla="*/ 109 w 262"/>
                <a:gd name="T21" fmla="*/ 166 h 272"/>
                <a:gd name="T22" fmla="*/ 90 w 262"/>
                <a:gd name="T23" fmla="*/ 184 h 272"/>
                <a:gd name="T24" fmla="*/ 76 w 262"/>
                <a:gd name="T25" fmla="*/ 209 h 272"/>
                <a:gd name="T26" fmla="*/ 47 w 262"/>
                <a:gd name="T27" fmla="*/ 255 h 272"/>
                <a:gd name="T28" fmla="*/ 38 w 262"/>
                <a:gd name="T29" fmla="*/ 271 h 272"/>
                <a:gd name="T30" fmla="*/ 0 w 262"/>
                <a:gd name="T31" fmla="*/ 272 h 272"/>
                <a:gd name="T32" fmla="*/ 8 w 262"/>
                <a:gd name="T33" fmla="*/ 258 h 272"/>
                <a:gd name="T34" fmla="*/ 13 w 262"/>
                <a:gd name="T35" fmla="*/ 242 h 272"/>
                <a:gd name="T36" fmla="*/ 28 w 262"/>
                <a:gd name="T37" fmla="*/ 217 h 272"/>
                <a:gd name="T38" fmla="*/ 38 w 262"/>
                <a:gd name="T39" fmla="*/ 203 h 272"/>
                <a:gd name="T40" fmla="*/ 45 w 262"/>
                <a:gd name="T41" fmla="*/ 181 h 272"/>
                <a:gd name="T42" fmla="*/ 67 w 262"/>
                <a:gd name="T43" fmla="*/ 155 h 272"/>
                <a:gd name="T44" fmla="*/ 76 w 262"/>
                <a:gd name="T45" fmla="*/ 147 h 272"/>
                <a:gd name="T46" fmla="*/ 104 w 262"/>
                <a:gd name="T47" fmla="*/ 132 h 272"/>
                <a:gd name="T48" fmla="*/ 126 w 262"/>
                <a:gd name="T49" fmla="*/ 110 h 272"/>
                <a:gd name="T50" fmla="*/ 129 w 262"/>
                <a:gd name="T51" fmla="*/ 70 h 272"/>
                <a:gd name="T52" fmla="*/ 142 w 262"/>
                <a:gd name="T53" fmla="*/ 48 h 272"/>
                <a:gd name="T54" fmla="*/ 170 w 262"/>
                <a:gd name="T55" fmla="*/ 31 h 272"/>
                <a:gd name="T56" fmla="*/ 187 w 262"/>
                <a:gd name="T57" fmla="*/ 0 h 272"/>
                <a:gd name="T58" fmla="*/ 207 w 262"/>
                <a:gd name="T59" fmla="*/ 8 h 272"/>
                <a:gd name="T60" fmla="*/ 239 w 262"/>
                <a:gd name="T61" fmla="*/ 11 h 272"/>
                <a:gd name="T62" fmla="*/ 246 w 262"/>
                <a:gd name="T63" fmla="*/ 1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272">
                  <a:moveTo>
                    <a:pt x="246" y="11"/>
                  </a:moveTo>
                  <a:lnTo>
                    <a:pt x="252" y="23"/>
                  </a:lnTo>
                  <a:lnTo>
                    <a:pt x="253" y="35"/>
                  </a:lnTo>
                  <a:lnTo>
                    <a:pt x="259" y="55"/>
                  </a:lnTo>
                  <a:lnTo>
                    <a:pt x="262" y="59"/>
                  </a:lnTo>
                  <a:lnTo>
                    <a:pt x="259" y="67"/>
                  </a:lnTo>
                  <a:lnTo>
                    <a:pt x="239" y="69"/>
                  </a:lnTo>
                  <a:lnTo>
                    <a:pt x="231" y="76"/>
                  </a:lnTo>
                  <a:lnTo>
                    <a:pt x="222" y="78"/>
                  </a:lnTo>
                  <a:lnTo>
                    <a:pt x="221" y="92"/>
                  </a:lnTo>
                  <a:lnTo>
                    <a:pt x="202" y="100"/>
                  </a:lnTo>
                  <a:lnTo>
                    <a:pt x="196" y="109"/>
                  </a:lnTo>
                  <a:lnTo>
                    <a:pt x="182" y="115"/>
                  </a:lnTo>
                  <a:lnTo>
                    <a:pt x="167" y="118"/>
                  </a:lnTo>
                  <a:lnTo>
                    <a:pt x="140" y="132"/>
                  </a:lnTo>
                  <a:lnTo>
                    <a:pt x="140" y="154"/>
                  </a:lnTo>
                  <a:lnTo>
                    <a:pt x="137" y="154"/>
                  </a:lnTo>
                  <a:lnTo>
                    <a:pt x="137" y="164"/>
                  </a:lnTo>
                  <a:lnTo>
                    <a:pt x="127" y="165"/>
                  </a:lnTo>
                  <a:lnTo>
                    <a:pt x="122" y="169"/>
                  </a:lnTo>
                  <a:lnTo>
                    <a:pt x="115" y="169"/>
                  </a:lnTo>
                  <a:lnTo>
                    <a:pt x="109" y="166"/>
                  </a:lnTo>
                  <a:lnTo>
                    <a:pt x="95" y="169"/>
                  </a:lnTo>
                  <a:lnTo>
                    <a:pt x="90" y="184"/>
                  </a:lnTo>
                  <a:lnTo>
                    <a:pt x="84" y="185"/>
                  </a:lnTo>
                  <a:lnTo>
                    <a:pt x="76" y="209"/>
                  </a:lnTo>
                  <a:lnTo>
                    <a:pt x="53" y="229"/>
                  </a:lnTo>
                  <a:lnTo>
                    <a:pt x="47" y="255"/>
                  </a:lnTo>
                  <a:lnTo>
                    <a:pt x="39" y="264"/>
                  </a:lnTo>
                  <a:lnTo>
                    <a:pt x="38" y="271"/>
                  </a:lnTo>
                  <a:lnTo>
                    <a:pt x="1" y="272"/>
                  </a:lnTo>
                  <a:lnTo>
                    <a:pt x="0" y="272"/>
                  </a:lnTo>
                  <a:lnTo>
                    <a:pt x="1" y="264"/>
                  </a:lnTo>
                  <a:lnTo>
                    <a:pt x="8" y="258"/>
                  </a:lnTo>
                  <a:lnTo>
                    <a:pt x="13" y="249"/>
                  </a:lnTo>
                  <a:lnTo>
                    <a:pt x="13" y="242"/>
                  </a:lnTo>
                  <a:lnTo>
                    <a:pt x="19" y="229"/>
                  </a:lnTo>
                  <a:lnTo>
                    <a:pt x="28" y="217"/>
                  </a:lnTo>
                  <a:lnTo>
                    <a:pt x="33" y="214"/>
                  </a:lnTo>
                  <a:lnTo>
                    <a:pt x="38" y="203"/>
                  </a:lnTo>
                  <a:lnTo>
                    <a:pt x="39" y="192"/>
                  </a:lnTo>
                  <a:lnTo>
                    <a:pt x="45" y="181"/>
                  </a:lnTo>
                  <a:lnTo>
                    <a:pt x="56" y="174"/>
                  </a:lnTo>
                  <a:lnTo>
                    <a:pt x="67" y="155"/>
                  </a:lnTo>
                  <a:lnTo>
                    <a:pt x="68" y="154"/>
                  </a:lnTo>
                  <a:lnTo>
                    <a:pt x="76" y="147"/>
                  </a:lnTo>
                  <a:lnTo>
                    <a:pt x="91" y="144"/>
                  </a:lnTo>
                  <a:lnTo>
                    <a:pt x="104" y="132"/>
                  </a:lnTo>
                  <a:lnTo>
                    <a:pt x="112" y="127"/>
                  </a:lnTo>
                  <a:lnTo>
                    <a:pt x="126" y="110"/>
                  </a:lnTo>
                  <a:lnTo>
                    <a:pt x="122" y="87"/>
                  </a:lnTo>
                  <a:lnTo>
                    <a:pt x="129" y="70"/>
                  </a:lnTo>
                  <a:lnTo>
                    <a:pt x="132" y="61"/>
                  </a:lnTo>
                  <a:lnTo>
                    <a:pt x="142" y="48"/>
                  </a:lnTo>
                  <a:lnTo>
                    <a:pt x="159" y="39"/>
                  </a:lnTo>
                  <a:lnTo>
                    <a:pt x="170" y="31"/>
                  </a:lnTo>
                  <a:lnTo>
                    <a:pt x="182" y="12"/>
                  </a:lnTo>
                  <a:lnTo>
                    <a:pt x="187" y="0"/>
                  </a:lnTo>
                  <a:lnTo>
                    <a:pt x="199" y="0"/>
                  </a:lnTo>
                  <a:lnTo>
                    <a:pt x="207" y="8"/>
                  </a:lnTo>
                  <a:lnTo>
                    <a:pt x="223" y="7"/>
                  </a:lnTo>
                  <a:lnTo>
                    <a:pt x="239" y="11"/>
                  </a:lnTo>
                  <a:lnTo>
                    <a:pt x="246" y="11"/>
                  </a:lnTo>
                  <a:lnTo>
                    <a:pt x="246" y="1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92" name="Freeform 148">
              <a:extLst>
                <a:ext uri="{FF2B5EF4-FFF2-40B4-BE49-F238E27FC236}">
                  <a16:creationId xmlns:a16="http://schemas.microsoft.com/office/drawing/2014/main" id="{A6702FC6-7541-9B21-7B95-EC54107DF97A}"/>
                </a:ext>
              </a:extLst>
            </p:cNvPr>
            <p:cNvSpPr>
              <a:spLocks/>
            </p:cNvSpPr>
            <p:nvPr/>
          </p:nvSpPr>
          <p:spPr bwMode="auto">
            <a:xfrm>
              <a:off x="4301333" y="4972249"/>
              <a:ext cx="395778" cy="751798"/>
            </a:xfrm>
            <a:custGeom>
              <a:avLst/>
              <a:gdLst>
                <a:gd name="T0" fmla="*/ 123 w 128"/>
                <a:gd name="T1" fmla="*/ 29 h 258"/>
                <a:gd name="T2" fmla="*/ 124 w 128"/>
                <a:gd name="T3" fmla="*/ 51 h 258"/>
                <a:gd name="T4" fmla="*/ 128 w 128"/>
                <a:gd name="T5" fmla="*/ 60 h 258"/>
                <a:gd name="T6" fmla="*/ 126 w 128"/>
                <a:gd name="T7" fmla="*/ 70 h 258"/>
                <a:gd name="T8" fmla="*/ 123 w 128"/>
                <a:gd name="T9" fmla="*/ 75 h 258"/>
                <a:gd name="T10" fmla="*/ 117 w 128"/>
                <a:gd name="T11" fmla="*/ 64 h 258"/>
                <a:gd name="T12" fmla="*/ 114 w 128"/>
                <a:gd name="T13" fmla="*/ 70 h 258"/>
                <a:gd name="T14" fmla="*/ 117 w 128"/>
                <a:gd name="T15" fmla="*/ 84 h 258"/>
                <a:gd name="T16" fmla="*/ 114 w 128"/>
                <a:gd name="T17" fmla="*/ 92 h 258"/>
                <a:gd name="T18" fmla="*/ 109 w 128"/>
                <a:gd name="T19" fmla="*/ 96 h 258"/>
                <a:gd name="T20" fmla="*/ 107 w 128"/>
                <a:gd name="T21" fmla="*/ 112 h 258"/>
                <a:gd name="T22" fmla="*/ 100 w 128"/>
                <a:gd name="T23" fmla="*/ 134 h 258"/>
                <a:gd name="T24" fmla="*/ 89 w 128"/>
                <a:gd name="T25" fmla="*/ 161 h 258"/>
                <a:gd name="T26" fmla="*/ 77 w 128"/>
                <a:gd name="T27" fmla="*/ 197 h 258"/>
                <a:gd name="T28" fmla="*/ 68 w 128"/>
                <a:gd name="T29" fmla="*/ 223 h 258"/>
                <a:gd name="T30" fmla="*/ 59 w 128"/>
                <a:gd name="T31" fmla="*/ 246 h 258"/>
                <a:gd name="T32" fmla="*/ 45 w 128"/>
                <a:gd name="T33" fmla="*/ 250 h 258"/>
                <a:gd name="T34" fmla="*/ 30 w 128"/>
                <a:gd name="T35" fmla="*/ 258 h 258"/>
                <a:gd name="T36" fmla="*/ 21 w 128"/>
                <a:gd name="T37" fmla="*/ 253 h 258"/>
                <a:gd name="T38" fmla="*/ 9 w 128"/>
                <a:gd name="T39" fmla="*/ 246 h 258"/>
                <a:gd name="T40" fmla="*/ 5 w 128"/>
                <a:gd name="T41" fmla="*/ 237 h 258"/>
                <a:gd name="T42" fmla="*/ 5 w 128"/>
                <a:gd name="T43" fmla="*/ 220 h 258"/>
                <a:gd name="T44" fmla="*/ 0 w 128"/>
                <a:gd name="T45" fmla="*/ 204 h 258"/>
                <a:gd name="T46" fmla="*/ 0 w 128"/>
                <a:gd name="T47" fmla="*/ 191 h 258"/>
                <a:gd name="T48" fmla="*/ 4 w 128"/>
                <a:gd name="T49" fmla="*/ 177 h 258"/>
                <a:gd name="T50" fmla="*/ 12 w 128"/>
                <a:gd name="T51" fmla="*/ 174 h 258"/>
                <a:gd name="T52" fmla="*/ 12 w 128"/>
                <a:gd name="T53" fmla="*/ 167 h 258"/>
                <a:gd name="T54" fmla="*/ 21 w 128"/>
                <a:gd name="T55" fmla="*/ 153 h 258"/>
                <a:gd name="T56" fmla="*/ 23 w 128"/>
                <a:gd name="T57" fmla="*/ 140 h 258"/>
                <a:gd name="T58" fmla="*/ 20 w 128"/>
                <a:gd name="T59" fmla="*/ 131 h 258"/>
                <a:gd name="T60" fmla="*/ 18 w 128"/>
                <a:gd name="T61" fmla="*/ 120 h 258"/>
                <a:gd name="T62" fmla="*/ 18 w 128"/>
                <a:gd name="T63" fmla="*/ 102 h 258"/>
                <a:gd name="T64" fmla="*/ 24 w 128"/>
                <a:gd name="T65" fmla="*/ 91 h 258"/>
                <a:gd name="T66" fmla="*/ 27 w 128"/>
                <a:gd name="T67" fmla="*/ 80 h 258"/>
                <a:gd name="T68" fmla="*/ 35 w 128"/>
                <a:gd name="T69" fmla="*/ 79 h 258"/>
                <a:gd name="T70" fmla="*/ 45 w 128"/>
                <a:gd name="T71" fmla="*/ 75 h 258"/>
                <a:gd name="T72" fmla="*/ 51 w 128"/>
                <a:gd name="T73" fmla="*/ 71 h 258"/>
                <a:gd name="T74" fmla="*/ 58 w 128"/>
                <a:gd name="T75" fmla="*/ 71 h 258"/>
                <a:gd name="T76" fmla="*/ 69 w 128"/>
                <a:gd name="T77" fmla="*/ 60 h 258"/>
                <a:gd name="T78" fmla="*/ 83 w 128"/>
                <a:gd name="T79" fmla="*/ 49 h 258"/>
                <a:gd name="T80" fmla="*/ 88 w 128"/>
                <a:gd name="T81" fmla="*/ 39 h 258"/>
                <a:gd name="T82" fmla="*/ 86 w 128"/>
                <a:gd name="T83" fmla="*/ 31 h 258"/>
                <a:gd name="T84" fmla="*/ 94 w 128"/>
                <a:gd name="T85" fmla="*/ 33 h 258"/>
                <a:gd name="T86" fmla="*/ 103 w 128"/>
                <a:gd name="T87" fmla="*/ 20 h 258"/>
                <a:gd name="T88" fmla="*/ 104 w 128"/>
                <a:gd name="T89" fmla="*/ 9 h 258"/>
                <a:gd name="T90" fmla="*/ 110 w 128"/>
                <a:gd name="T91" fmla="*/ 0 h 258"/>
                <a:gd name="T92" fmla="*/ 115 w 128"/>
                <a:gd name="T93" fmla="*/ 9 h 258"/>
                <a:gd name="T94" fmla="*/ 120 w 128"/>
                <a:gd name="T95" fmla="*/ 16 h 258"/>
                <a:gd name="T96" fmla="*/ 123 w 128"/>
                <a:gd name="T97" fmla="*/ 29 h 258"/>
                <a:gd name="T98" fmla="*/ 123 w 128"/>
                <a:gd name="T99" fmla="*/ 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258">
                  <a:moveTo>
                    <a:pt x="123" y="29"/>
                  </a:moveTo>
                  <a:lnTo>
                    <a:pt x="124" y="51"/>
                  </a:lnTo>
                  <a:lnTo>
                    <a:pt x="128" y="60"/>
                  </a:lnTo>
                  <a:lnTo>
                    <a:pt x="126" y="70"/>
                  </a:lnTo>
                  <a:lnTo>
                    <a:pt x="123" y="75"/>
                  </a:lnTo>
                  <a:lnTo>
                    <a:pt x="117" y="64"/>
                  </a:lnTo>
                  <a:lnTo>
                    <a:pt x="114" y="70"/>
                  </a:lnTo>
                  <a:lnTo>
                    <a:pt x="117" y="84"/>
                  </a:lnTo>
                  <a:lnTo>
                    <a:pt x="114" y="92"/>
                  </a:lnTo>
                  <a:lnTo>
                    <a:pt x="109" y="96"/>
                  </a:lnTo>
                  <a:lnTo>
                    <a:pt x="107" y="112"/>
                  </a:lnTo>
                  <a:lnTo>
                    <a:pt x="100" y="134"/>
                  </a:lnTo>
                  <a:lnTo>
                    <a:pt x="89" y="161"/>
                  </a:lnTo>
                  <a:lnTo>
                    <a:pt x="77" y="197"/>
                  </a:lnTo>
                  <a:lnTo>
                    <a:pt x="68" y="223"/>
                  </a:lnTo>
                  <a:lnTo>
                    <a:pt x="59" y="246"/>
                  </a:lnTo>
                  <a:lnTo>
                    <a:pt x="45" y="250"/>
                  </a:lnTo>
                  <a:lnTo>
                    <a:pt x="30" y="258"/>
                  </a:lnTo>
                  <a:lnTo>
                    <a:pt x="21" y="253"/>
                  </a:lnTo>
                  <a:lnTo>
                    <a:pt x="9" y="246"/>
                  </a:lnTo>
                  <a:lnTo>
                    <a:pt x="5" y="237"/>
                  </a:lnTo>
                  <a:lnTo>
                    <a:pt x="5" y="220"/>
                  </a:lnTo>
                  <a:lnTo>
                    <a:pt x="0" y="204"/>
                  </a:lnTo>
                  <a:lnTo>
                    <a:pt x="0" y="191"/>
                  </a:lnTo>
                  <a:lnTo>
                    <a:pt x="4" y="177"/>
                  </a:lnTo>
                  <a:lnTo>
                    <a:pt x="12" y="174"/>
                  </a:lnTo>
                  <a:lnTo>
                    <a:pt x="12" y="167"/>
                  </a:lnTo>
                  <a:lnTo>
                    <a:pt x="21" y="153"/>
                  </a:lnTo>
                  <a:lnTo>
                    <a:pt x="23" y="140"/>
                  </a:lnTo>
                  <a:lnTo>
                    <a:pt x="20" y="131"/>
                  </a:lnTo>
                  <a:lnTo>
                    <a:pt x="18" y="120"/>
                  </a:lnTo>
                  <a:lnTo>
                    <a:pt x="18" y="102"/>
                  </a:lnTo>
                  <a:lnTo>
                    <a:pt x="24" y="91"/>
                  </a:lnTo>
                  <a:lnTo>
                    <a:pt x="27" y="80"/>
                  </a:lnTo>
                  <a:lnTo>
                    <a:pt x="35" y="79"/>
                  </a:lnTo>
                  <a:lnTo>
                    <a:pt x="45" y="75"/>
                  </a:lnTo>
                  <a:lnTo>
                    <a:pt x="51" y="71"/>
                  </a:lnTo>
                  <a:lnTo>
                    <a:pt x="58" y="71"/>
                  </a:lnTo>
                  <a:lnTo>
                    <a:pt x="69" y="60"/>
                  </a:lnTo>
                  <a:lnTo>
                    <a:pt x="83" y="49"/>
                  </a:lnTo>
                  <a:lnTo>
                    <a:pt x="88" y="39"/>
                  </a:lnTo>
                  <a:lnTo>
                    <a:pt x="86" y="31"/>
                  </a:lnTo>
                  <a:lnTo>
                    <a:pt x="94" y="33"/>
                  </a:lnTo>
                  <a:lnTo>
                    <a:pt x="103" y="20"/>
                  </a:lnTo>
                  <a:lnTo>
                    <a:pt x="104" y="9"/>
                  </a:lnTo>
                  <a:lnTo>
                    <a:pt x="110" y="0"/>
                  </a:lnTo>
                  <a:lnTo>
                    <a:pt x="115" y="9"/>
                  </a:lnTo>
                  <a:lnTo>
                    <a:pt x="120" y="16"/>
                  </a:lnTo>
                  <a:lnTo>
                    <a:pt x="123" y="29"/>
                  </a:lnTo>
                  <a:lnTo>
                    <a:pt x="123" y="29"/>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93" name="Freeform 151">
              <a:extLst>
                <a:ext uri="{FF2B5EF4-FFF2-40B4-BE49-F238E27FC236}">
                  <a16:creationId xmlns:a16="http://schemas.microsoft.com/office/drawing/2014/main" id="{B8D59B1F-915B-B542-222A-80EEE4C9A737}"/>
                </a:ext>
              </a:extLst>
            </p:cNvPr>
            <p:cNvSpPr>
              <a:spLocks/>
            </p:cNvSpPr>
            <p:nvPr/>
          </p:nvSpPr>
          <p:spPr bwMode="auto">
            <a:xfrm>
              <a:off x="1478317" y="2920834"/>
              <a:ext cx="844123" cy="824646"/>
            </a:xfrm>
            <a:custGeom>
              <a:avLst/>
              <a:gdLst>
                <a:gd name="T0" fmla="*/ 273 w 273"/>
                <a:gd name="T1" fmla="*/ 154 h 283"/>
                <a:gd name="T2" fmla="*/ 263 w 273"/>
                <a:gd name="T3" fmla="*/ 179 h 283"/>
                <a:gd name="T4" fmla="*/ 225 w 273"/>
                <a:gd name="T5" fmla="*/ 184 h 283"/>
                <a:gd name="T6" fmla="*/ 209 w 273"/>
                <a:gd name="T7" fmla="*/ 191 h 283"/>
                <a:gd name="T8" fmla="*/ 194 w 273"/>
                <a:gd name="T9" fmla="*/ 187 h 283"/>
                <a:gd name="T10" fmla="*/ 169 w 273"/>
                <a:gd name="T11" fmla="*/ 199 h 283"/>
                <a:gd name="T12" fmla="*/ 153 w 273"/>
                <a:gd name="T13" fmla="*/ 213 h 283"/>
                <a:gd name="T14" fmla="*/ 144 w 273"/>
                <a:gd name="T15" fmla="*/ 221 h 283"/>
                <a:gd name="T16" fmla="*/ 131 w 273"/>
                <a:gd name="T17" fmla="*/ 224 h 283"/>
                <a:gd name="T18" fmla="*/ 115 w 273"/>
                <a:gd name="T19" fmla="*/ 252 h 283"/>
                <a:gd name="T20" fmla="*/ 111 w 273"/>
                <a:gd name="T21" fmla="*/ 267 h 283"/>
                <a:gd name="T22" fmla="*/ 105 w 273"/>
                <a:gd name="T23" fmla="*/ 281 h 283"/>
                <a:gd name="T24" fmla="*/ 98 w 273"/>
                <a:gd name="T25" fmla="*/ 275 h 283"/>
                <a:gd name="T26" fmla="*/ 91 w 273"/>
                <a:gd name="T27" fmla="*/ 277 h 283"/>
                <a:gd name="T28" fmla="*/ 75 w 273"/>
                <a:gd name="T29" fmla="*/ 282 h 283"/>
                <a:gd name="T30" fmla="*/ 68 w 273"/>
                <a:gd name="T31" fmla="*/ 281 h 283"/>
                <a:gd name="T32" fmla="*/ 64 w 273"/>
                <a:gd name="T33" fmla="*/ 270 h 283"/>
                <a:gd name="T34" fmla="*/ 58 w 273"/>
                <a:gd name="T35" fmla="*/ 270 h 283"/>
                <a:gd name="T36" fmla="*/ 62 w 273"/>
                <a:gd name="T37" fmla="*/ 258 h 283"/>
                <a:gd name="T38" fmla="*/ 54 w 273"/>
                <a:gd name="T39" fmla="*/ 245 h 283"/>
                <a:gd name="T40" fmla="*/ 47 w 273"/>
                <a:gd name="T41" fmla="*/ 240 h 283"/>
                <a:gd name="T42" fmla="*/ 37 w 273"/>
                <a:gd name="T43" fmla="*/ 246 h 283"/>
                <a:gd name="T44" fmla="*/ 26 w 273"/>
                <a:gd name="T45" fmla="*/ 248 h 283"/>
                <a:gd name="T46" fmla="*/ 18 w 273"/>
                <a:gd name="T47" fmla="*/ 243 h 283"/>
                <a:gd name="T48" fmla="*/ 11 w 273"/>
                <a:gd name="T49" fmla="*/ 245 h 283"/>
                <a:gd name="T50" fmla="*/ 11 w 273"/>
                <a:gd name="T51" fmla="*/ 233 h 283"/>
                <a:gd name="T52" fmla="*/ 4 w 273"/>
                <a:gd name="T53" fmla="*/ 220 h 283"/>
                <a:gd name="T54" fmla="*/ 0 w 273"/>
                <a:gd name="T55" fmla="*/ 197 h 283"/>
                <a:gd name="T56" fmla="*/ 9 w 273"/>
                <a:gd name="T57" fmla="*/ 182 h 283"/>
                <a:gd name="T58" fmla="*/ 25 w 273"/>
                <a:gd name="T59" fmla="*/ 187 h 283"/>
                <a:gd name="T60" fmla="*/ 41 w 273"/>
                <a:gd name="T61" fmla="*/ 184 h 283"/>
                <a:gd name="T62" fmla="*/ 110 w 273"/>
                <a:gd name="T63" fmla="*/ 180 h 283"/>
                <a:gd name="T64" fmla="*/ 111 w 273"/>
                <a:gd name="T65" fmla="*/ 164 h 283"/>
                <a:gd name="T66" fmla="*/ 97 w 273"/>
                <a:gd name="T67" fmla="*/ 0 h 283"/>
                <a:gd name="T68" fmla="*/ 177 w 273"/>
                <a:gd name="T69" fmla="*/ 41 h 283"/>
                <a:gd name="T70" fmla="*/ 236 w 273"/>
                <a:gd name="T71" fmla="*/ 92 h 283"/>
                <a:gd name="T72" fmla="*/ 255 w 273"/>
                <a:gd name="T73" fmla="*/ 101 h 283"/>
                <a:gd name="T74" fmla="*/ 273 w 273"/>
                <a:gd name="T75" fmla="*/ 11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3" h="283">
                  <a:moveTo>
                    <a:pt x="273" y="110"/>
                  </a:moveTo>
                  <a:lnTo>
                    <a:pt x="273" y="154"/>
                  </a:lnTo>
                  <a:lnTo>
                    <a:pt x="264" y="167"/>
                  </a:lnTo>
                  <a:lnTo>
                    <a:pt x="263" y="179"/>
                  </a:lnTo>
                  <a:lnTo>
                    <a:pt x="248" y="182"/>
                  </a:lnTo>
                  <a:lnTo>
                    <a:pt x="225" y="184"/>
                  </a:lnTo>
                  <a:lnTo>
                    <a:pt x="219" y="190"/>
                  </a:lnTo>
                  <a:lnTo>
                    <a:pt x="209" y="191"/>
                  </a:lnTo>
                  <a:lnTo>
                    <a:pt x="198" y="191"/>
                  </a:lnTo>
                  <a:lnTo>
                    <a:pt x="194" y="187"/>
                  </a:lnTo>
                  <a:lnTo>
                    <a:pt x="185" y="190"/>
                  </a:lnTo>
                  <a:lnTo>
                    <a:pt x="169" y="199"/>
                  </a:lnTo>
                  <a:lnTo>
                    <a:pt x="166" y="204"/>
                  </a:lnTo>
                  <a:lnTo>
                    <a:pt x="153" y="213"/>
                  </a:lnTo>
                  <a:lnTo>
                    <a:pt x="151" y="218"/>
                  </a:lnTo>
                  <a:lnTo>
                    <a:pt x="144" y="221"/>
                  </a:lnTo>
                  <a:lnTo>
                    <a:pt x="135" y="219"/>
                  </a:lnTo>
                  <a:lnTo>
                    <a:pt x="131" y="224"/>
                  </a:lnTo>
                  <a:lnTo>
                    <a:pt x="129" y="236"/>
                  </a:lnTo>
                  <a:lnTo>
                    <a:pt x="115" y="252"/>
                  </a:lnTo>
                  <a:lnTo>
                    <a:pt x="115" y="258"/>
                  </a:lnTo>
                  <a:lnTo>
                    <a:pt x="111" y="267"/>
                  </a:lnTo>
                  <a:lnTo>
                    <a:pt x="112" y="278"/>
                  </a:lnTo>
                  <a:lnTo>
                    <a:pt x="105" y="281"/>
                  </a:lnTo>
                  <a:lnTo>
                    <a:pt x="101" y="283"/>
                  </a:lnTo>
                  <a:lnTo>
                    <a:pt x="98" y="275"/>
                  </a:lnTo>
                  <a:lnTo>
                    <a:pt x="94" y="277"/>
                  </a:lnTo>
                  <a:lnTo>
                    <a:pt x="91" y="277"/>
                  </a:lnTo>
                  <a:lnTo>
                    <a:pt x="88" y="282"/>
                  </a:lnTo>
                  <a:lnTo>
                    <a:pt x="75" y="282"/>
                  </a:lnTo>
                  <a:lnTo>
                    <a:pt x="70" y="279"/>
                  </a:lnTo>
                  <a:lnTo>
                    <a:pt x="68" y="281"/>
                  </a:lnTo>
                  <a:lnTo>
                    <a:pt x="63" y="276"/>
                  </a:lnTo>
                  <a:lnTo>
                    <a:pt x="64" y="270"/>
                  </a:lnTo>
                  <a:lnTo>
                    <a:pt x="62" y="267"/>
                  </a:lnTo>
                  <a:lnTo>
                    <a:pt x="58" y="270"/>
                  </a:lnTo>
                  <a:lnTo>
                    <a:pt x="59" y="263"/>
                  </a:lnTo>
                  <a:lnTo>
                    <a:pt x="62" y="258"/>
                  </a:lnTo>
                  <a:lnTo>
                    <a:pt x="55" y="250"/>
                  </a:lnTo>
                  <a:lnTo>
                    <a:pt x="54" y="245"/>
                  </a:lnTo>
                  <a:lnTo>
                    <a:pt x="50" y="241"/>
                  </a:lnTo>
                  <a:lnTo>
                    <a:pt x="47" y="240"/>
                  </a:lnTo>
                  <a:lnTo>
                    <a:pt x="43" y="243"/>
                  </a:lnTo>
                  <a:lnTo>
                    <a:pt x="37" y="246"/>
                  </a:lnTo>
                  <a:lnTo>
                    <a:pt x="32" y="250"/>
                  </a:lnTo>
                  <a:lnTo>
                    <a:pt x="26" y="248"/>
                  </a:lnTo>
                  <a:lnTo>
                    <a:pt x="21" y="243"/>
                  </a:lnTo>
                  <a:lnTo>
                    <a:pt x="18" y="243"/>
                  </a:lnTo>
                  <a:lnTo>
                    <a:pt x="14" y="245"/>
                  </a:lnTo>
                  <a:lnTo>
                    <a:pt x="11" y="245"/>
                  </a:lnTo>
                  <a:lnTo>
                    <a:pt x="10" y="238"/>
                  </a:lnTo>
                  <a:lnTo>
                    <a:pt x="11" y="233"/>
                  </a:lnTo>
                  <a:lnTo>
                    <a:pt x="10" y="225"/>
                  </a:lnTo>
                  <a:lnTo>
                    <a:pt x="4" y="220"/>
                  </a:lnTo>
                  <a:lnTo>
                    <a:pt x="1" y="209"/>
                  </a:lnTo>
                  <a:lnTo>
                    <a:pt x="0" y="197"/>
                  </a:lnTo>
                  <a:lnTo>
                    <a:pt x="6" y="193"/>
                  </a:lnTo>
                  <a:lnTo>
                    <a:pt x="9" y="182"/>
                  </a:lnTo>
                  <a:lnTo>
                    <a:pt x="14" y="182"/>
                  </a:lnTo>
                  <a:lnTo>
                    <a:pt x="25" y="187"/>
                  </a:lnTo>
                  <a:lnTo>
                    <a:pt x="35" y="184"/>
                  </a:lnTo>
                  <a:lnTo>
                    <a:pt x="41" y="184"/>
                  </a:lnTo>
                  <a:lnTo>
                    <a:pt x="44" y="181"/>
                  </a:lnTo>
                  <a:lnTo>
                    <a:pt x="110" y="180"/>
                  </a:lnTo>
                  <a:lnTo>
                    <a:pt x="114" y="167"/>
                  </a:lnTo>
                  <a:lnTo>
                    <a:pt x="111" y="164"/>
                  </a:lnTo>
                  <a:lnTo>
                    <a:pt x="104" y="82"/>
                  </a:lnTo>
                  <a:lnTo>
                    <a:pt x="97" y="0"/>
                  </a:lnTo>
                  <a:lnTo>
                    <a:pt x="122" y="0"/>
                  </a:lnTo>
                  <a:lnTo>
                    <a:pt x="177" y="41"/>
                  </a:lnTo>
                  <a:lnTo>
                    <a:pt x="232" y="83"/>
                  </a:lnTo>
                  <a:lnTo>
                    <a:pt x="236" y="92"/>
                  </a:lnTo>
                  <a:lnTo>
                    <a:pt x="246" y="97"/>
                  </a:lnTo>
                  <a:lnTo>
                    <a:pt x="255" y="101"/>
                  </a:lnTo>
                  <a:lnTo>
                    <a:pt x="255" y="113"/>
                  </a:lnTo>
                  <a:lnTo>
                    <a:pt x="273" y="110"/>
                  </a:lnTo>
                  <a:lnTo>
                    <a:pt x="273" y="110"/>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94" name="Freeform 155">
              <a:extLst>
                <a:ext uri="{FF2B5EF4-FFF2-40B4-BE49-F238E27FC236}">
                  <a16:creationId xmlns:a16="http://schemas.microsoft.com/office/drawing/2014/main" id="{9A16FBDF-4F89-143B-B491-B32670B213AF}"/>
                </a:ext>
              </a:extLst>
            </p:cNvPr>
            <p:cNvSpPr>
              <a:spLocks/>
            </p:cNvSpPr>
            <p:nvPr/>
          </p:nvSpPr>
          <p:spPr bwMode="auto">
            <a:xfrm>
              <a:off x="3655099" y="4876090"/>
              <a:ext cx="544196" cy="912064"/>
            </a:xfrm>
            <a:custGeom>
              <a:avLst/>
              <a:gdLst>
                <a:gd name="T0" fmla="*/ 20 w 176"/>
                <a:gd name="T1" fmla="*/ 313 h 313"/>
                <a:gd name="T2" fmla="*/ 18 w 176"/>
                <a:gd name="T3" fmla="*/ 296 h 313"/>
                <a:gd name="T4" fmla="*/ 21 w 176"/>
                <a:gd name="T5" fmla="*/ 267 h 313"/>
                <a:gd name="T6" fmla="*/ 11 w 176"/>
                <a:gd name="T7" fmla="*/ 227 h 313"/>
                <a:gd name="T8" fmla="*/ 34 w 176"/>
                <a:gd name="T9" fmla="*/ 192 h 313"/>
                <a:gd name="T10" fmla="*/ 39 w 176"/>
                <a:gd name="T11" fmla="*/ 179 h 313"/>
                <a:gd name="T12" fmla="*/ 38 w 176"/>
                <a:gd name="T13" fmla="*/ 159 h 313"/>
                <a:gd name="T14" fmla="*/ 43 w 176"/>
                <a:gd name="T15" fmla="*/ 122 h 313"/>
                <a:gd name="T16" fmla="*/ 27 w 176"/>
                <a:gd name="T17" fmla="*/ 114 h 313"/>
                <a:gd name="T18" fmla="*/ 16 w 176"/>
                <a:gd name="T19" fmla="*/ 106 h 313"/>
                <a:gd name="T20" fmla="*/ 1 w 176"/>
                <a:gd name="T21" fmla="*/ 99 h 313"/>
                <a:gd name="T22" fmla="*/ 51 w 176"/>
                <a:gd name="T23" fmla="*/ 70 h 313"/>
                <a:gd name="T24" fmla="*/ 65 w 176"/>
                <a:gd name="T25" fmla="*/ 77 h 313"/>
                <a:gd name="T26" fmla="*/ 72 w 176"/>
                <a:gd name="T27" fmla="*/ 90 h 313"/>
                <a:gd name="T28" fmla="*/ 69 w 176"/>
                <a:gd name="T29" fmla="*/ 112 h 313"/>
                <a:gd name="T30" fmla="*/ 85 w 176"/>
                <a:gd name="T31" fmla="*/ 110 h 313"/>
                <a:gd name="T32" fmla="*/ 92 w 176"/>
                <a:gd name="T33" fmla="*/ 82 h 313"/>
                <a:gd name="T34" fmla="*/ 80 w 176"/>
                <a:gd name="T35" fmla="*/ 62 h 313"/>
                <a:gd name="T36" fmla="*/ 77 w 176"/>
                <a:gd name="T37" fmla="*/ 40 h 313"/>
                <a:gd name="T38" fmla="*/ 88 w 176"/>
                <a:gd name="T39" fmla="*/ 22 h 313"/>
                <a:gd name="T40" fmla="*/ 112 w 176"/>
                <a:gd name="T41" fmla="*/ 24 h 313"/>
                <a:gd name="T42" fmla="*/ 130 w 176"/>
                <a:gd name="T43" fmla="*/ 19 h 313"/>
                <a:gd name="T44" fmla="*/ 158 w 176"/>
                <a:gd name="T45" fmla="*/ 11 h 313"/>
                <a:gd name="T46" fmla="*/ 175 w 176"/>
                <a:gd name="T47" fmla="*/ 9 h 313"/>
                <a:gd name="T48" fmla="*/ 175 w 176"/>
                <a:gd name="T49" fmla="*/ 44 h 313"/>
                <a:gd name="T50" fmla="*/ 176 w 176"/>
                <a:gd name="T51" fmla="*/ 83 h 313"/>
                <a:gd name="T52" fmla="*/ 164 w 176"/>
                <a:gd name="T53" fmla="*/ 110 h 313"/>
                <a:gd name="T54" fmla="*/ 137 w 176"/>
                <a:gd name="T55" fmla="*/ 129 h 313"/>
                <a:gd name="T56" fmla="*/ 98 w 176"/>
                <a:gd name="T57" fmla="*/ 159 h 313"/>
                <a:gd name="T58" fmla="*/ 79 w 176"/>
                <a:gd name="T59" fmla="*/ 176 h 313"/>
                <a:gd name="T60" fmla="*/ 70 w 176"/>
                <a:gd name="T61" fmla="*/ 194 h 313"/>
                <a:gd name="T62" fmla="*/ 80 w 176"/>
                <a:gd name="T63" fmla="*/ 219 h 313"/>
                <a:gd name="T64" fmla="*/ 83 w 176"/>
                <a:gd name="T65" fmla="*/ 224 h 313"/>
                <a:gd name="T66" fmla="*/ 78 w 176"/>
                <a:gd name="T67" fmla="*/ 252 h 313"/>
                <a:gd name="T68" fmla="*/ 78 w 176"/>
                <a:gd name="T69" fmla="*/ 263 h 313"/>
                <a:gd name="T70" fmla="*/ 58 w 176"/>
                <a:gd name="T71" fmla="*/ 276 h 313"/>
                <a:gd name="T72" fmla="*/ 30 w 176"/>
                <a:gd name="T73" fmla="*/ 293 h 313"/>
                <a:gd name="T74" fmla="*/ 35 w 176"/>
                <a:gd name="T75" fmla="*/ 302 h 313"/>
                <a:gd name="T76" fmla="*/ 33 w 176"/>
                <a:gd name="T7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313">
                  <a:moveTo>
                    <a:pt x="33" y="313"/>
                  </a:moveTo>
                  <a:lnTo>
                    <a:pt x="20" y="313"/>
                  </a:lnTo>
                  <a:lnTo>
                    <a:pt x="19" y="304"/>
                  </a:lnTo>
                  <a:lnTo>
                    <a:pt x="18" y="296"/>
                  </a:lnTo>
                  <a:lnTo>
                    <a:pt x="16" y="289"/>
                  </a:lnTo>
                  <a:lnTo>
                    <a:pt x="21" y="267"/>
                  </a:lnTo>
                  <a:lnTo>
                    <a:pt x="17" y="254"/>
                  </a:lnTo>
                  <a:lnTo>
                    <a:pt x="11" y="227"/>
                  </a:lnTo>
                  <a:lnTo>
                    <a:pt x="29" y="206"/>
                  </a:lnTo>
                  <a:lnTo>
                    <a:pt x="34" y="192"/>
                  </a:lnTo>
                  <a:lnTo>
                    <a:pt x="36" y="190"/>
                  </a:lnTo>
                  <a:lnTo>
                    <a:pt x="39" y="179"/>
                  </a:lnTo>
                  <a:lnTo>
                    <a:pt x="37" y="173"/>
                  </a:lnTo>
                  <a:lnTo>
                    <a:pt x="38" y="159"/>
                  </a:lnTo>
                  <a:lnTo>
                    <a:pt x="42" y="146"/>
                  </a:lnTo>
                  <a:lnTo>
                    <a:pt x="43" y="122"/>
                  </a:lnTo>
                  <a:lnTo>
                    <a:pt x="35" y="116"/>
                  </a:lnTo>
                  <a:lnTo>
                    <a:pt x="27" y="114"/>
                  </a:lnTo>
                  <a:lnTo>
                    <a:pt x="24" y="110"/>
                  </a:lnTo>
                  <a:lnTo>
                    <a:pt x="16" y="106"/>
                  </a:lnTo>
                  <a:lnTo>
                    <a:pt x="2" y="106"/>
                  </a:lnTo>
                  <a:lnTo>
                    <a:pt x="1" y="99"/>
                  </a:lnTo>
                  <a:lnTo>
                    <a:pt x="0" y="85"/>
                  </a:lnTo>
                  <a:lnTo>
                    <a:pt x="51" y="70"/>
                  </a:lnTo>
                  <a:lnTo>
                    <a:pt x="61" y="79"/>
                  </a:lnTo>
                  <a:lnTo>
                    <a:pt x="65" y="77"/>
                  </a:lnTo>
                  <a:lnTo>
                    <a:pt x="72" y="82"/>
                  </a:lnTo>
                  <a:lnTo>
                    <a:pt x="72" y="90"/>
                  </a:lnTo>
                  <a:lnTo>
                    <a:pt x="68" y="99"/>
                  </a:lnTo>
                  <a:lnTo>
                    <a:pt x="69" y="112"/>
                  </a:lnTo>
                  <a:lnTo>
                    <a:pt x="79" y="124"/>
                  </a:lnTo>
                  <a:lnTo>
                    <a:pt x="85" y="110"/>
                  </a:lnTo>
                  <a:lnTo>
                    <a:pt x="93" y="107"/>
                  </a:lnTo>
                  <a:lnTo>
                    <a:pt x="92" y="82"/>
                  </a:lnTo>
                  <a:lnTo>
                    <a:pt x="85" y="68"/>
                  </a:lnTo>
                  <a:lnTo>
                    <a:pt x="80" y="62"/>
                  </a:lnTo>
                  <a:lnTo>
                    <a:pt x="78" y="62"/>
                  </a:lnTo>
                  <a:lnTo>
                    <a:pt x="77" y="40"/>
                  </a:lnTo>
                  <a:lnTo>
                    <a:pt x="81" y="22"/>
                  </a:lnTo>
                  <a:lnTo>
                    <a:pt x="88" y="22"/>
                  </a:lnTo>
                  <a:lnTo>
                    <a:pt x="107" y="27"/>
                  </a:lnTo>
                  <a:lnTo>
                    <a:pt x="112" y="24"/>
                  </a:lnTo>
                  <a:lnTo>
                    <a:pt x="124" y="24"/>
                  </a:lnTo>
                  <a:lnTo>
                    <a:pt x="130" y="19"/>
                  </a:lnTo>
                  <a:lnTo>
                    <a:pt x="140" y="19"/>
                  </a:lnTo>
                  <a:lnTo>
                    <a:pt x="158" y="11"/>
                  </a:lnTo>
                  <a:lnTo>
                    <a:pt x="172" y="0"/>
                  </a:lnTo>
                  <a:lnTo>
                    <a:pt x="175" y="9"/>
                  </a:lnTo>
                  <a:lnTo>
                    <a:pt x="173" y="27"/>
                  </a:lnTo>
                  <a:lnTo>
                    <a:pt x="175" y="44"/>
                  </a:lnTo>
                  <a:lnTo>
                    <a:pt x="174" y="74"/>
                  </a:lnTo>
                  <a:lnTo>
                    <a:pt x="176" y="83"/>
                  </a:lnTo>
                  <a:lnTo>
                    <a:pt x="171" y="97"/>
                  </a:lnTo>
                  <a:lnTo>
                    <a:pt x="164" y="110"/>
                  </a:lnTo>
                  <a:lnTo>
                    <a:pt x="152" y="122"/>
                  </a:lnTo>
                  <a:lnTo>
                    <a:pt x="137" y="129"/>
                  </a:lnTo>
                  <a:lnTo>
                    <a:pt x="118" y="139"/>
                  </a:lnTo>
                  <a:lnTo>
                    <a:pt x="98" y="159"/>
                  </a:lnTo>
                  <a:lnTo>
                    <a:pt x="92" y="162"/>
                  </a:lnTo>
                  <a:lnTo>
                    <a:pt x="79" y="176"/>
                  </a:lnTo>
                  <a:lnTo>
                    <a:pt x="73" y="180"/>
                  </a:lnTo>
                  <a:lnTo>
                    <a:pt x="70" y="194"/>
                  </a:lnTo>
                  <a:lnTo>
                    <a:pt x="77" y="208"/>
                  </a:lnTo>
                  <a:lnTo>
                    <a:pt x="80" y="219"/>
                  </a:lnTo>
                  <a:lnTo>
                    <a:pt x="80" y="225"/>
                  </a:lnTo>
                  <a:lnTo>
                    <a:pt x="83" y="224"/>
                  </a:lnTo>
                  <a:lnTo>
                    <a:pt x="81" y="243"/>
                  </a:lnTo>
                  <a:lnTo>
                    <a:pt x="78" y="252"/>
                  </a:lnTo>
                  <a:lnTo>
                    <a:pt x="81" y="255"/>
                  </a:lnTo>
                  <a:lnTo>
                    <a:pt x="78" y="263"/>
                  </a:lnTo>
                  <a:lnTo>
                    <a:pt x="72" y="270"/>
                  </a:lnTo>
                  <a:lnTo>
                    <a:pt x="58" y="276"/>
                  </a:lnTo>
                  <a:lnTo>
                    <a:pt x="37" y="286"/>
                  </a:lnTo>
                  <a:lnTo>
                    <a:pt x="30" y="293"/>
                  </a:lnTo>
                  <a:lnTo>
                    <a:pt x="30" y="301"/>
                  </a:lnTo>
                  <a:lnTo>
                    <a:pt x="35" y="302"/>
                  </a:lnTo>
                  <a:lnTo>
                    <a:pt x="33" y="313"/>
                  </a:lnTo>
                  <a:lnTo>
                    <a:pt x="33" y="313"/>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95" name="Freeform 156">
              <a:extLst>
                <a:ext uri="{FF2B5EF4-FFF2-40B4-BE49-F238E27FC236}">
                  <a16:creationId xmlns:a16="http://schemas.microsoft.com/office/drawing/2014/main" id="{35BF354A-310F-B343-3445-A2474347D805}"/>
                </a:ext>
              </a:extLst>
            </p:cNvPr>
            <p:cNvSpPr>
              <a:spLocks/>
            </p:cNvSpPr>
            <p:nvPr/>
          </p:nvSpPr>
          <p:spPr bwMode="auto">
            <a:xfrm>
              <a:off x="1234045" y="2786789"/>
              <a:ext cx="621496" cy="708088"/>
            </a:xfrm>
            <a:custGeom>
              <a:avLst/>
              <a:gdLst>
                <a:gd name="T0" fmla="*/ 201 w 201"/>
                <a:gd name="T1" fmla="*/ 46 h 243"/>
                <a:gd name="T2" fmla="*/ 176 w 201"/>
                <a:gd name="T3" fmla="*/ 46 h 243"/>
                <a:gd name="T4" fmla="*/ 183 w 201"/>
                <a:gd name="T5" fmla="*/ 128 h 243"/>
                <a:gd name="T6" fmla="*/ 190 w 201"/>
                <a:gd name="T7" fmla="*/ 210 h 243"/>
                <a:gd name="T8" fmla="*/ 193 w 201"/>
                <a:gd name="T9" fmla="*/ 213 h 243"/>
                <a:gd name="T10" fmla="*/ 189 w 201"/>
                <a:gd name="T11" fmla="*/ 226 h 243"/>
                <a:gd name="T12" fmla="*/ 123 w 201"/>
                <a:gd name="T13" fmla="*/ 227 h 243"/>
                <a:gd name="T14" fmla="*/ 120 w 201"/>
                <a:gd name="T15" fmla="*/ 230 h 243"/>
                <a:gd name="T16" fmla="*/ 114 w 201"/>
                <a:gd name="T17" fmla="*/ 230 h 243"/>
                <a:gd name="T18" fmla="*/ 104 w 201"/>
                <a:gd name="T19" fmla="*/ 233 h 243"/>
                <a:gd name="T20" fmla="*/ 93 w 201"/>
                <a:gd name="T21" fmla="*/ 228 h 243"/>
                <a:gd name="T22" fmla="*/ 88 w 201"/>
                <a:gd name="T23" fmla="*/ 228 h 243"/>
                <a:gd name="T24" fmla="*/ 85 w 201"/>
                <a:gd name="T25" fmla="*/ 239 h 243"/>
                <a:gd name="T26" fmla="*/ 79 w 201"/>
                <a:gd name="T27" fmla="*/ 243 h 243"/>
                <a:gd name="T28" fmla="*/ 69 w 201"/>
                <a:gd name="T29" fmla="*/ 230 h 243"/>
                <a:gd name="T30" fmla="*/ 58 w 201"/>
                <a:gd name="T31" fmla="*/ 216 h 243"/>
                <a:gd name="T32" fmla="*/ 48 w 201"/>
                <a:gd name="T33" fmla="*/ 210 h 243"/>
                <a:gd name="T34" fmla="*/ 40 w 201"/>
                <a:gd name="T35" fmla="*/ 205 h 243"/>
                <a:gd name="T36" fmla="*/ 30 w 201"/>
                <a:gd name="T37" fmla="*/ 205 h 243"/>
                <a:gd name="T38" fmla="*/ 22 w 201"/>
                <a:gd name="T39" fmla="*/ 210 h 243"/>
                <a:gd name="T40" fmla="*/ 14 w 201"/>
                <a:gd name="T41" fmla="*/ 208 h 243"/>
                <a:gd name="T42" fmla="*/ 8 w 201"/>
                <a:gd name="T43" fmla="*/ 214 h 243"/>
                <a:gd name="T44" fmla="*/ 7 w 201"/>
                <a:gd name="T45" fmla="*/ 204 h 243"/>
                <a:gd name="T46" fmla="*/ 12 w 201"/>
                <a:gd name="T47" fmla="*/ 194 h 243"/>
                <a:gd name="T48" fmla="*/ 14 w 201"/>
                <a:gd name="T49" fmla="*/ 176 h 243"/>
                <a:gd name="T50" fmla="*/ 13 w 201"/>
                <a:gd name="T51" fmla="*/ 158 h 243"/>
                <a:gd name="T52" fmla="*/ 11 w 201"/>
                <a:gd name="T53" fmla="*/ 148 h 243"/>
                <a:gd name="T54" fmla="*/ 13 w 201"/>
                <a:gd name="T55" fmla="*/ 139 h 243"/>
                <a:gd name="T56" fmla="*/ 9 w 201"/>
                <a:gd name="T57" fmla="*/ 130 h 243"/>
                <a:gd name="T58" fmla="*/ 0 w 201"/>
                <a:gd name="T59" fmla="*/ 122 h 243"/>
                <a:gd name="T60" fmla="*/ 4 w 201"/>
                <a:gd name="T61" fmla="*/ 116 h 243"/>
                <a:gd name="T62" fmla="*/ 69 w 201"/>
                <a:gd name="T63" fmla="*/ 116 h 243"/>
                <a:gd name="T64" fmla="*/ 66 w 201"/>
                <a:gd name="T65" fmla="*/ 87 h 243"/>
                <a:gd name="T66" fmla="*/ 70 w 201"/>
                <a:gd name="T67" fmla="*/ 78 h 243"/>
                <a:gd name="T68" fmla="*/ 86 w 201"/>
                <a:gd name="T69" fmla="*/ 76 h 243"/>
                <a:gd name="T70" fmla="*/ 86 w 201"/>
                <a:gd name="T71" fmla="*/ 27 h 243"/>
                <a:gd name="T72" fmla="*/ 140 w 201"/>
                <a:gd name="T73" fmla="*/ 29 h 243"/>
                <a:gd name="T74" fmla="*/ 140 w 201"/>
                <a:gd name="T75" fmla="*/ 0 h 243"/>
                <a:gd name="T76" fmla="*/ 201 w 201"/>
                <a:gd name="T77" fmla="*/ 46 h 243"/>
                <a:gd name="T78" fmla="*/ 201 w 201"/>
                <a:gd name="T79" fmla="*/ 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1" h="243">
                  <a:moveTo>
                    <a:pt x="201" y="46"/>
                  </a:moveTo>
                  <a:lnTo>
                    <a:pt x="176" y="46"/>
                  </a:lnTo>
                  <a:lnTo>
                    <a:pt x="183" y="128"/>
                  </a:lnTo>
                  <a:lnTo>
                    <a:pt x="190" y="210"/>
                  </a:lnTo>
                  <a:lnTo>
                    <a:pt x="193" y="213"/>
                  </a:lnTo>
                  <a:lnTo>
                    <a:pt x="189" y="226"/>
                  </a:lnTo>
                  <a:lnTo>
                    <a:pt x="123" y="227"/>
                  </a:lnTo>
                  <a:lnTo>
                    <a:pt x="120" y="230"/>
                  </a:lnTo>
                  <a:lnTo>
                    <a:pt x="114" y="230"/>
                  </a:lnTo>
                  <a:lnTo>
                    <a:pt x="104" y="233"/>
                  </a:lnTo>
                  <a:lnTo>
                    <a:pt x="93" y="228"/>
                  </a:lnTo>
                  <a:lnTo>
                    <a:pt x="88" y="228"/>
                  </a:lnTo>
                  <a:lnTo>
                    <a:pt x="85" y="239"/>
                  </a:lnTo>
                  <a:lnTo>
                    <a:pt x="79" y="243"/>
                  </a:lnTo>
                  <a:lnTo>
                    <a:pt x="69" y="230"/>
                  </a:lnTo>
                  <a:lnTo>
                    <a:pt x="58" y="216"/>
                  </a:lnTo>
                  <a:lnTo>
                    <a:pt x="48" y="210"/>
                  </a:lnTo>
                  <a:lnTo>
                    <a:pt x="40" y="205"/>
                  </a:lnTo>
                  <a:lnTo>
                    <a:pt x="30" y="205"/>
                  </a:lnTo>
                  <a:lnTo>
                    <a:pt x="22" y="210"/>
                  </a:lnTo>
                  <a:lnTo>
                    <a:pt x="14" y="208"/>
                  </a:lnTo>
                  <a:lnTo>
                    <a:pt x="8" y="214"/>
                  </a:lnTo>
                  <a:lnTo>
                    <a:pt x="7" y="204"/>
                  </a:lnTo>
                  <a:lnTo>
                    <a:pt x="12" y="194"/>
                  </a:lnTo>
                  <a:lnTo>
                    <a:pt x="14" y="176"/>
                  </a:lnTo>
                  <a:lnTo>
                    <a:pt x="13" y="158"/>
                  </a:lnTo>
                  <a:lnTo>
                    <a:pt x="11" y="148"/>
                  </a:lnTo>
                  <a:lnTo>
                    <a:pt x="13" y="139"/>
                  </a:lnTo>
                  <a:lnTo>
                    <a:pt x="9" y="130"/>
                  </a:lnTo>
                  <a:lnTo>
                    <a:pt x="0" y="122"/>
                  </a:lnTo>
                  <a:lnTo>
                    <a:pt x="4" y="116"/>
                  </a:lnTo>
                  <a:lnTo>
                    <a:pt x="69" y="116"/>
                  </a:lnTo>
                  <a:lnTo>
                    <a:pt x="66" y="87"/>
                  </a:lnTo>
                  <a:lnTo>
                    <a:pt x="70" y="78"/>
                  </a:lnTo>
                  <a:lnTo>
                    <a:pt x="86" y="76"/>
                  </a:lnTo>
                  <a:lnTo>
                    <a:pt x="86" y="27"/>
                  </a:lnTo>
                  <a:lnTo>
                    <a:pt x="140" y="29"/>
                  </a:lnTo>
                  <a:lnTo>
                    <a:pt x="140" y="0"/>
                  </a:lnTo>
                  <a:lnTo>
                    <a:pt x="201" y="46"/>
                  </a:lnTo>
                  <a:lnTo>
                    <a:pt x="201" y="46"/>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96" name="Freeform 157">
              <a:extLst>
                <a:ext uri="{FF2B5EF4-FFF2-40B4-BE49-F238E27FC236}">
                  <a16:creationId xmlns:a16="http://schemas.microsoft.com/office/drawing/2014/main" id="{896934EB-589A-C577-6480-CF8816856907}"/>
                </a:ext>
              </a:extLst>
            </p:cNvPr>
            <p:cNvSpPr>
              <a:spLocks/>
            </p:cNvSpPr>
            <p:nvPr/>
          </p:nvSpPr>
          <p:spPr bwMode="auto">
            <a:xfrm>
              <a:off x="3784962" y="4814897"/>
              <a:ext cx="157692" cy="422522"/>
            </a:xfrm>
            <a:custGeom>
              <a:avLst/>
              <a:gdLst>
                <a:gd name="T0" fmla="*/ 36 w 51"/>
                <a:gd name="T1" fmla="*/ 83 h 145"/>
                <a:gd name="T2" fmla="*/ 38 w 51"/>
                <a:gd name="T3" fmla="*/ 83 h 145"/>
                <a:gd name="T4" fmla="*/ 43 w 51"/>
                <a:gd name="T5" fmla="*/ 89 h 145"/>
                <a:gd name="T6" fmla="*/ 50 w 51"/>
                <a:gd name="T7" fmla="*/ 103 h 145"/>
                <a:gd name="T8" fmla="*/ 51 w 51"/>
                <a:gd name="T9" fmla="*/ 128 h 145"/>
                <a:gd name="T10" fmla="*/ 43 w 51"/>
                <a:gd name="T11" fmla="*/ 131 h 145"/>
                <a:gd name="T12" fmla="*/ 37 w 51"/>
                <a:gd name="T13" fmla="*/ 145 h 145"/>
                <a:gd name="T14" fmla="*/ 27 w 51"/>
                <a:gd name="T15" fmla="*/ 133 h 145"/>
                <a:gd name="T16" fmla="*/ 26 w 51"/>
                <a:gd name="T17" fmla="*/ 120 h 145"/>
                <a:gd name="T18" fmla="*/ 30 w 51"/>
                <a:gd name="T19" fmla="*/ 111 h 145"/>
                <a:gd name="T20" fmla="*/ 30 w 51"/>
                <a:gd name="T21" fmla="*/ 103 h 145"/>
                <a:gd name="T22" fmla="*/ 23 w 51"/>
                <a:gd name="T23" fmla="*/ 98 h 145"/>
                <a:gd name="T24" fmla="*/ 19 w 51"/>
                <a:gd name="T25" fmla="*/ 100 h 145"/>
                <a:gd name="T26" fmla="*/ 9 w 51"/>
                <a:gd name="T27" fmla="*/ 91 h 145"/>
                <a:gd name="T28" fmla="*/ 0 w 51"/>
                <a:gd name="T29" fmla="*/ 86 h 145"/>
                <a:gd name="T30" fmla="*/ 6 w 51"/>
                <a:gd name="T31" fmla="*/ 68 h 145"/>
                <a:gd name="T32" fmla="*/ 12 w 51"/>
                <a:gd name="T33" fmla="*/ 62 h 145"/>
                <a:gd name="T34" fmla="*/ 9 w 51"/>
                <a:gd name="T35" fmla="*/ 45 h 145"/>
                <a:gd name="T36" fmla="*/ 13 w 51"/>
                <a:gd name="T37" fmla="*/ 30 h 145"/>
                <a:gd name="T38" fmla="*/ 16 w 51"/>
                <a:gd name="T39" fmla="*/ 25 h 145"/>
                <a:gd name="T40" fmla="*/ 12 w 51"/>
                <a:gd name="T41" fmla="*/ 9 h 145"/>
                <a:gd name="T42" fmla="*/ 5 w 51"/>
                <a:gd name="T43" fmla="*/ 0 h 145"/>
                <a:gd name="T44" fmla="*/ 21 w 51"/>
                <a:gd name="T45" fmla="*/ 4 h 145"/>
                <a:gd name="T46" fmla="*/ 24 w 51"/>
                <a:gd name="T47" fmla="*/ 9 h 145"/>
                <a:gd name="T48" fmla="*/ 23 w 51"/>
                <a:gd name="T49" fmla="*/ 11 h 145"/>
                <a:gd name="T50" fmla="*/ 28 w 51"/>
                <a:gd name="T51" fmla="*/ 24 h 145"/>
                <a:gd name="T52" fmla="*/ 29 w 51"/>
                <a:gd name="T53" fmla="*/ 46 h 145"/>
                <a:gd name="T54" fmla="*/ 24 w 51"/>
                <a:gd name="T55" fmla="*/ 57 h 145"/>
                <a:gd name="T56" fmla="*/ 28 w 51"/>
                <a:gd name="T57" fmla="*/ 71 h 145"/>
                <a:gd name="T58" fmla="*/ 28 w 51"/>
                <a:gd name="T59" fmla="*/ 80 h 145"/>
                <a:gd name="T60" fmla="*/ 31 w 51"/>
                <a:gd name="T61" fmla="*/ 85 h 145"/>
                <a:gd name="T62" fmla="*/ 31 w 51"/>
                <a:gd name="T63" fmla="*/ 92 h 145"/>
                <a:gd name="T64" fmla="*/ 34 w 51"/>
                <a:gd name="T65" fmla="*/ 97 h 145"/>
                <a:gd name="T66" fmla="*/ 37 w 51"/>
                <a:gd name="T67" fmla="*/ 91 h 145"/>
                <a:gd name="T68" fmla="*/ 42 w 51"/>
                <a:gd name="T69" fmla="*/ 99 h 145"/>
                <a:gd name="T70" fmla="*/ 43 w 51"/>
                <a:gd name="T71" fmla="*/ 97 h 145"/>
                <a:gd name="T72" fmla="*/ 40 w 51"/>
                <a:gd name="T73" fmla="*/ 86 h 145"/>
                <a:gd name="T74" fmla="*/ 37 w 51"/>
                <a:gd name="T75" fmla="*/ 85 h 145"/>
                <a:gd name="T76" fmla="*/ 36 w 51"/>
                <a:gd name="T77" fmla="*/ 83 h 145"/>
                <a:gd name="T78" fmla="*/ 36 w 51"/>
                <a:gd name="T79" fmla="*/ 8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145">
                  <a:moveTo>
                    <a:pt x="36" y="83"/>
                  </a:moveTo>
                  <a:lnTo>
                    <a:pt x="38" y="83"/>
                  </a:lnTo>
                  <a:lnTo>
                    <a:pt x="43" y="89"/>
                  </a:lnTo>
                  <a:lnTo>
                    <a:pt x="50" y="103"/>
                  </a:lnTo>
                  <a:lnTo>
                    <a:pt x="51" y="128"/>
                  </a:lnTo>
                  <a:lnTo>
                    <a:pt x="43" y="131"/>
                  </a:lnTo>
                  <a:lnTo>
                    <a:pt x="37" y="145"/>
                  </a:lnTo>
                  <a:lnTo>
                    <a:pt x="27" y="133"/>
                  </a:lnTo>
                  <a:lnTo>
                    <a:pt x="26" y="120"/>
                  </a:lnTo>
                  <a:lnTo>
                    <a:pt x="30" y="111"/>
                  </a:lnTo>
                  <a:lnTo>
                    <a:pt x="30" y="103"/>
                  </a:lnTo>
                  <a:lnTo>
                    <a:pt x="23" y="98"/>
                  </a:lnTo>
                  <a:lnTo>
                    <a:pt x="19" y="100"/>
                  </a:lnTo>
                  <a:lnTo>
                    <a:pt x="9" y="91"/>
                  </a:lnTo>
                  <a:lnTo>
                    <a:pt x="0" y="86"/>
                  </a:lnTo>
                  <a:lnTo>
                    <a:pt x="6" y="68"/>
                  </a:lnTo>
                  <a:lnTo>
                    <a:pt x="12" y="62"/>
                  </a:lnTo>
                  <a:lnTo>
                    <a:pt x="9" y="45"/>
                  </a:lnTo>
                  <a:lnTo>
                    <a:pt x="13" y="30"/>
                  </a:lnTo>
                  <a:lnTo>
                    <a:pt x="16" y="25"/>
                  </a:lnTo>
                  <a:lnTo>
                    <a:pt x="12" y="9"/>
                  </a:lnTo>
                  <a:lnTo>
                    <a:pt x="5" y="0"/>
                  </a:lnTo>
                  <a:lnTo>
                    <a:pt x="21" y="4"/>
                  </a:lnTo>
                  <a:lnTo>
                    <a:pt x="24" y="9"/>
                  </a:lnTo>
                  <a:lnTo>
                    <a:pt x="23" y="11"/>
                  </a:lnTo>
                  <a:lnTo>
                    <a:pt x="28" y="24"/>
                  </a:lnTo>
                  <a:lnTo>
                    <a:pt x="29" y="46"/>
                  </a:lnTo>
                  <a:lnTo>
                    <a:pt x="24" y="57"/>
                  </a:lnTo>
                  <a:lnTo>
                    <a:pt x="28" y="71"/>
                  </a:lnTo>
                  <a:lnTo>
                    <a:pt x="28" y="80"/>
                  </a:lnTo>
                  <a:lnTo>
                    <a:pt x="31" y="85"/>
                  </a:lnTo>
                  <a:lnTo>
                    <a:pt x="31" y="92"/>
                  </a:lnTo>
                  <a:lnTo>
                    <a:pt x="34" y="97"/>
                  </a:lnTo>
                  <a:lnTo>
                    <a:pt x="37" y="91"/>
                  </a:lnTo>
                  <a:lnTo>
                    <a:pt x="42" y="99"/>
                  </a:lnTo>
                  <a:lnTo>
                    <a:pt x="43" y="97"/>
                  </a:lnTo>
                  <a:lnTo>
                    <a:pt x="40" y="86"/>
                  </a:lnTo>
                  <a:lnTo>
                    <a:pt x="37" y="85"/>
                  </a:lnTo>
                  <a:lnTo>
                    <a:pt x="36" y="83"/>
                  </a:lnTo>
                  <a:lnTo>
                    <a:pt x="36" y="83"/>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97" name="Freeform 160">
              <a:extLst>
                <a:ext uri="{FF2B5EF4-FFF2-40B4-BE49-F238E27FC236}">
                  <a16:creationId xmlns:a16="http://schemas.microsoft.com/office/drawing/2014/main" id="{62D9AE97-81CF-3FF8-C53C-C7BBBC2B763A}"/>
                </a:ext>
              </a:extLst>
            </p:cNvPr>
            <p:cNvSpPr>
              <a:spLocks/>
            </p:cNvSpPr>
            <p:nvPr/>
          </p:nvSpPr>
          <p:spPr bwMode="auto">
            <a:xfrm>
              <a:off x="2705848" y="5243248"/>
              <a:ext cx="680243" cy="670208"/>
            </a:xfrm>
            <a:custGeom>
              <a:avLst/>
              <a:gdLst>
                <a:gd name="T0" fmla="*/ 190 w 220"/>
                <a:gd name="T1" fmla="*/ 11 h 230"/>
                <a:gd name="T2" fmla="*/ 203 w 220"/>
                <a:gd name="T3" fmla="*/ 7 h 230"/>
                <a:gd name="T4" fmla="*/ 214 w 220"/>
                <a:gd name="T5" fmla="*/ 8 h 230"/>
                <a:gd name="T6" fmla="*/ 220 w 220"/>
                <a:gd name="T7" fmla="*/ 13 h 230"/>
                <a:gd name="T8" fmla="*/ 220 w 220"/>
                <a:gd name="T9" fmla="*/ 14 h 230"/>
                <a:gd name="T10" fmla="*/ 211 w 220"/>
                <a:gd name="T11" fmla="*/ 18 h 230"/>
                <a:gd name="T12" fmla="*/ 206 w 220"/>
                <a:gd name="T13" fmla="*/ 18 h 230"/>
                <a:gd name="T14" fmla="*/ 195 w 220"/>
                <a:gd name="T15" fmla="*/ 26 h 230"/>
                <a:gd name="T16" fmla="*/ 189 w 220"/>
                <a:gd name="T17" fmla="*/ 18 h 230"/>
                <a:gd name="T18" fmla="*/ 163 w 220"/>
                <a:gd name="T19" fmla="*/ 24 h 230"/>
                <a:gd name="T20" fmla="*/ 151 w 220"/>
                <a:gd name="T21" fmla="*/ 25 h 230"/>
                <a:gd name="T22" fmla="*/ 149 w 220"/>
                <a:gd name="T23" fmla="*/ 93 h 230"/>
                <a:gd name="T24" fmla="*/ 132 w 220"/>
                <a:gd name="T25" fmla="*/ 93 h 230"/>
                <a:gd name="T26" fmla="*/ 131 w 220"/>
                <a:gd name="T27" fmla="*/ 149 h 230"/>
                <a:gd name="T28" fmla="*/ 127 w 220"/>
                <a:gd name="T29" fmla="*/ 219 h 230"/>
                <a:gd name="T30" fmla="*/ 112 w 220"/>
                <a:gd name="T31" fmla="*/ 229 h 230"/>
                <a:gd name="T32" fmla="*/ 104 w 220"/>
                <a:gd name="T33" fmla="*/ 230 h 230"/>
                <a:gd name="T34" fmla="*/ 94 w 220"/>
                <a:gd name="T35" fmla="*/ 227 h 230"/>
                <a:gd name="T36" fmla="*/ 86 w 220"/>
                <a:gd name="T37" fmla="*/ 225 h 230"/>
                <a:gd name="T38" fmla="*/ 84 w 220"/>
                <a:gd name="T39" fmla="*/ 218 h 230"/>
                <a:gd name="T40" fmla="*/ 78 w 220"/>
                <a:gd name="T41" fmla="*/ 212 h 230"/>
                <a:gd name="T42" fmla="*/ 70 w 220"/>
                <a:gd name="T43" fmla="*/ 221 h 230"/>
                <a:gd name="T44" fmla="*/ 58 w 220"/>
                <a:gd name="T45" fmla="*/ 207 h 230"/>
                <a:gd name="T46" fmla="*/ 52 w 220"/>
                <a:gd name="T47" fmla="*/ 193 h 230"/>
                <a:gd name="T48" fmla="*/ 49 w 220"/>
                <a:gd name="T49" fmla="*/ 175 h 230"/>
                <a:gd name="T50" fmla="*/ 46 w 220"/>
                <a:gd name="T51" fmla="*/ 161 h 230"/>
                <a:gd name="T52" fmla="*/ 41 w 220"/>
                <a:gd name="T53" fmla="*/ 132 h 230"/>
                <a:gd name="T54" fmla="*/ 41 w 220"/>
                <a:gd name="T55" fmla="*/ 109 h 230"/>
                <a:gd name="T56" fmla="*/ 40 w 220"/>
                <a:gd name="T57" fmla="*/ 98 h 230"/>
                <a:gd name="T58" fmla="*/ 34 w 220"/>
                <a:gd name="T59" fmla="*/ 90 h 230"/>
                <a:gd name="T60" fmla="*/ 25 w 220"/>
                <a:gd name="T61" fmla="*/ 75 h 230"/>
                <a:gd name="T62" fmla="*/ 17 w 220"/>
                <a:gd name="T63" fmla="*/ 52 h 230"/>
                <a:gd name="T64" fmla="*/ 14 w 220"/>
                <a:gd name="T65" fmla="*/ 40 h 230"/>
                <a:gd name="T66" fmla="*/ 0 w 220"/>
                <a:gd name="T67" fmla="*/ 21 h 230"/>
                <a:gd name="T68" fmla="*/ 0 w 220"/>
                <a:gd name="T69" fmla="*/ 7 h 230"/>
                <a:gd name="T70" fmla="*/ 8 w 220"/>
                <a:gd name="T71" fmla="*/ 4 h 230"/>
                <a:gd name="T72" fmla="*/ 17 w 220"/>
                <a:gd name="T73" fmla="*/ 0 h 230"/>
                <a:gd name="T74" fmla="*/ 29 w 220"/>
                <a:gd name="T75" fmla="*/ 1 h 230"/>
                <a:gd name="T76" fmla="*/ 38 w 220"/>
                <a:gd name="T77" fmla="*/ 10 h 230"/>
                <a:gd name="T78" fmla="*/ 40 w 220"/>
                <a:gd name="T79" fmla="*/ 8 h 230"/>
                <a:gd name="T80" fmla="*/ 108 w 220"/>
                <a:gd name="T81" fmla="*/ 7 h 230"/>
                <a:gd name="T82" fmla="*/ 119 w 220"/>
                <a:gd name="T83" fmla="*/ 16 h 230"/>
                <a:gd name="T84" fmla="*/ 159 w 220"/>
                <a:gd name="T85" fmla="*/ 19 h 230"/>
                <a:gd name="T86" fmla="*/ 190 w 220"/>
                <a:gd name="T87" fmla="*/ 11 h 230"/>
                <a:gd name="T88" fmla="*/ 190 w 220"/>
                <a:gd name="T89" fmla="*/ 1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0" h="230">
                  <a:moveTo>
                    <a:pt x="190" y="11"/>
                  </a:moveTo>
                  <a:lnTo>
                    <a:pt x="203" y="7"/>
                  </a:lnTo>
                  <a:lnTo>
                    <a:pt x="214" y="8"/>
                  </a:lnTo>
                  <a:lnTo>
                    <a:pt x="220" y="13"/>
                  </a:lnTo>
                  <a:lnTo>
                    <a:pt x="220" y="14"/>
                  </a:lnTo>
                  <a:lnTo>
                    <a:pt x="211" y="18"/>
                  </a:lnTo>
                  <a:lnTo>
                    <a:pt x="206" y="18"/>
                  </a:lnTo>
                  <a:lnTo>
                    <a:pt x="195" y="26"/>
                  </a:lnTo>
                  <a:lnTo>
                    <a:pt x="189" y="18"/>
                  </a:lnTo>
                  <a:lnTo>
                    <a:pt x="163" y="24"/>
                  </a:lnTo>
                  <a:lnTo>
                    <a:pt x="151" y="25"/>
                  </a:lnTo>
                  <a:lnTo>
                    <a:pt x="149" y="93"/>
                  </a:lnTo>
                  <a:lnTo>
                    <a:pt x="132" y="93"/>
                  </a:lnTo>
                  <a:lnTo>
                    <a:pt x="131" y="149"/>
                  </a:lnTo>
                  <a:lnTo>
                    <a:pt x="127" y="219"/>
                  </a:lnTo>
                  <a:lnTo>
                    <a:pt x="112" y="229"/>
                  </a:lnTo>
                  <a:lnTo>
                    <a:pt x="104" y="230"/>
                  </a:lnTo>
                  <a:lnTo>
                    <a:pt x="94" y="227"/>
                  </a:lnTo>
                  <a:lnTo>
                    <a:pt x="86" y="225"/>
                  </a:lnTo>
                  <a:lnTo>
                    <a:pt x="84" y="218"/>
                  </a:lnTo>
                  <a:lnTo>
                    <a:pt x="78" y="212"/>
                  </a:lnTo>
                  <a:lnTo>
                    <a:pt x="70" y="221"/>
                  </a:lnTo>
                  <a:lnTo>
                    <a:pt x="58" y="207"/>
                  </a:lnTo>
                  <a:lnTo>
                    <a:pt x="52" y="193"/>
                  </a:lnTo>
                  <a:lnTo>
                    <a:pt x="49" y="175"/>
                  </a:lnTo>
                  <a:lnTo>
                    <a:pt x="46" y="161"/>
                  </a:lnTo>
                  <a:lnTo>
                    <a:pt x="41" y="132"/>
                  </a:lnTo>
                  <a:lnTo>
                    <a:pt x="41" y="109"/>
                  </a:lnTo>
                  <a:lnTo>
                    <a:pt x="40" y="98"/>
                  </a:lnTo>
                  <a:lnTo>
                    <a:pt x="34" y="90"/>
                  </a:lnTo>
                  <a:lnTo>
                    <a:pt x="25" y="75"/>
                  </a:lnTo>
                  <a:lnTo>
                    <a:pt x="17" y="52"/>
                  </a:lnTo>
                  <a:lnTo>
                    <a:pt x="14" y="40"/>
                  </a:lnTo>
                  <a:lnTo>
                    <a:pt x="0" y="21"/>
                  </a:lnTo>
                  <a:lnTo>
                    <a:pt x="0" y="7"/>
                  </a:lnTo>
                  <a:lnTo>
                    <a:pt x="8" y="4"/>
                  </a:lnTo>
                  <a:lnTo>
                    <a:pt x="17" y="0"/>
                  </a:lnTo>
                  <a:lnTo>
                    <a:pt x="29" y="1"/>
                  </a:lnTo>
                  <a:lnTo>
                    <a:pt x="38" y="10"/>
                  </a:lnTo>
                  <a:lnTo>
                    <a:pt x="40" y="8"/>
                  </a:lnTo>
                  <a:lnTo>
                    <a:pt x="108" y="7"/>
                  </a:lnTo>
                  <a:lnTo>
                    <a:pt x="119" y="16"/>
                  </a:lnTo>
                  <a:lnTo>
                    <a:pt x="159" y="19"/>
                  </a:lnTo>
                  <a:lnTo>
                    <a:pt x="190" y="11"/>
                  </a:lnTo>
                  <a:lnTo>
                    <a:pt x="190" y="1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98" name="Freeform 161">
              <a:extLst>
                <a:ext uri="{FF2B5EF4-FFF2-40B4-BE49-F238E27FC236}">
                  <a16:creationId xmlns:a16="http://schemas.microsoft.com/office/drawing/2014/main" id="{A5D20ED1-9A91-00C3-8E0E-BBB4EBE1371B}"/>
                </a:ext>
              </a:extLst>
            </p:cNvPr>
            <p:cNvSpPr>
              <a:spLocks/>
            </p:cNvSpPr>
            <p:nvPr/>
          </p:nvSpPr>
          <p:spPr bwMode="auto">
            <a:xfrm>
              <a:off x="2118365" y="3002423"/>
              <a:ext cx="797740" cy="655637"/>
            </a:xfrm>
            <a:custGeom>
              <a:avLst/>
              <a:gdLst>
                <a:gd name="T0" fmla="*/ 239 w 258"/>
                <a:gd name="T1" fmla="*/ 12 h 225"/>
                <a:gd name="T2" fmla="*/ 244 w 258"/>
                <a:gd name="T3" fmla="*/ 42 h 225"/>
                <a:gd name="T4" fmla="*/ 250 w 258"/>
                <a:gd name="T5" fmla="*/ 47 h 225"/>
                <a:gd name="T6" fmla="*/ 250 w 258"/>
                <a:gd name="T7" fmla="*/ 53 h 225"/>
                <a:gd name="T8" fmla="*/ 258 w 258"/>
                <a:gd name="T9" fmla="*/ 59 h 225"/>
                <a:gd name="T10" fmla="*/ 254 w 258"/>
                <a:gd name="T11" fmla="*/ 68 h 225"/>
                <a:gd name="T12" fmla="*/ 249 w 258"/>
                <a:gd name="T13" fmla="*/ 106 h 225"/>
                <a:gd name="T14" fmla="*/ 248 w 258"/>
                <a:gd name="T15" fmla="*/ 131 h 225"/>
                <a:gd name="T16" fmla="*/ 227 w 258"/>
                <a:gd name="T17" fmla="*/ 148 h 225"/>
                <a:gd name="T18" fmla="*/ 221 w 258"/>
                <a:gd name="T19" fmla="*/ 173 h 225"/>
                <a:gd name="T20" fmla="*/ 227 w 258"/>
                <a:gd name="T21" fmla="*/ 181 h 225"/>
                <a:gd name="T22" fmla="*/ 227 w 258"/>
                <a:gd name="T23" fmla="*/ 193 h 225"/>
                <a:gd name="T24" fmla="*/ 239 w 258"/>
                <a:gd name="T25" fmla="*/ 193 h 225"/>
                <a:gd name="T26" fmla="*/ 237 w 258"/>
                <a:gd name="T27" fmla="*/ 202 h 225"/>
                <a:gd name="T28" fmla="*/ 233 w 258"/>
                <a:gd name="T29" fmla="*/ 203 h 225"/>
                <a:gd name="T30" fmla="*/ 232 w 258"/>
                <a:gd name="T31" fmla="*/ 210 h 225"/>
                <a:gd name="T32" fmla="*/ 229 w 258"/>
                <a:gd name="T33" fmla="*/ 210 h 225"/>
                <a:gd name="T34" fmla="*/ 217 w 258"/>
                <a:gd name="T35" fmla="*/ 189 h 225"/>
                <a:gd name="T36" fmla="*/ 213 w 258"/>
                <a:gd name="T37" fmla="*/ 188 h 225"/>
                <a:gd name="T38" fmla="*/ 200 w 258"/>
                <a:gd name="T39" fmla="*/ 199 h 225"/>
                <a:gd name="T40" fmla="*/ 188 w 258"/>
                <a:gd name="T41" fmla="*/ 193 h 225"/>
                <a:gd name="T42" fmla="*/ 179 w 258"/>
                <a:gd name="T43" fmla="*/ 193 h 225"/>
                <a:gd name="T44" fmla="*/ 173 w 258"/>
                <a:gd name="T45" fmla="*/ 195 h 225"/>
                <a:gd name="T46" fmla="*/ 164 w 258"/>
                <a:gd name="T47" fmla="*/ 194 h 225"/>
                <a:gd name="T48" fmla="*/ 154 w 258"/>
                <a:gd name="T49" fmla="*/ 202 h 225"/>
                <a:gd name="T50" fmla="*/ 145 w 258"/>
                <a:gd name="T51" fmla="*/ 203 h 225"/>
                <a:gd name="T52" fmla="*/ 125 w 258"/>
                <a:gd name="T53" fmla="*/ 193 h 225"/>
                <a:gd name="T54" fmla="*/ 117 w 258"/>
                <a:gd name="T55" fmla="*/ 198 h 225"/>
                <a:gd name="T56" fmla="*/ 109 w 258"/>
                <a:gd name="T57" fmla="*/ 197 h 225"/>
                <a:gd name="T58" fmla="*/ 102 w 258"/>
                <a:gd name="T59" fmla="*/ 191 h 225"/>
                <a:gd name="T60" fmla="*/ 86 w 258"/>
                <a:gd name="T61" fmla="*/ 183 h 225"/>
                <a:gd name="T62" fmla="*/ 68 w 258"/>
                <a:gd name="T63" fmla="*/ 185 h 225"/>
                <a:gd name="T64" fmla="*/ 64 w 258"/>
                <a:gd name="T65" fmla="*/ 190 h 225"/>
                <a:gd name="T66" fmla="*/ 62 w 258"/>
                <a:gd name="T67" fmla="*/ 200 h 225"/>
                <a:gd name="T68" fmla="*/ 56 w 258"/>
                <a:gd name="T69" fmla="*/ 208 h 225"/>
                <a:gd name="T70" fmla="*/ 56 w 258"/>
                <a:gd name="T71" fmla="*/ 225 h 225"/>
                <a:gd name="T72" fmla="*/ 43 w 258"/>
                <a:gd name="T73" fmla="*/ 214 h 225"/>
                <a:gd name="T74" fmla="*/ 37 w 258"/>
                <a:gd name="T75" fmla="*/ 214 h 225"/>
                <a:gd name="T76" fmla="*/ 31 w 258"/>
                <a:gd name="T77" fmla="*/ 220 h 225"/>
                <a:gd name="T78" fmla="*/ 31 w 258"/>
                <a:gd name="T79" fmla="*/ 207 h 225"/>
                <a:gd name="T80" fmla="*/ 12 w 258"/>
                <a:gd name="T81" fmla="*/ 202 h 225"/>
                <a:gd name="T82" fmla="*/ 12 w 258"/>
                <a:gd name="T83" fmla="*/ 193 h 225"/>
                <a:gd name="T84" fmla="*/ 2 w 258"/>
                <a:gd name="T85" fmla="*/ 181 h 225"/>
                <a:gd name="T86" fmla="*/ 0 w 258"/>
                <a:gd name="T87" fmla="*/ 172 h 225"/>
                <a:gd name="T88" fmla="*/ 2 w 258"/>
                <a:gd name="T89" fmla="*/ 163 h 225"/>
                <a:gd name="T90" fmla="*/ 12 w 258"/>
                <a:gd name="T91" fmla="*/ 162 h 225"/>
                <a:gd name="T92" fmla="*/ 18 w 258"/>
                <a:gd name="T93" fmla="*/ 156 h 225"/>
                <a:gd name="T94" fmla="*/ 41 w 258"/>
                <a:gd name="T95" fmla="*/ 154 h 225"/>
                <a:gd name="T96" fmla="*/ 56 w 258"/>
                <a:gd name="T97" fmla="*/ 151 h 225"/>
                <a:gd name="T98" fmla="*/ 57 w 258"/>
                <a:gd name="T99" fmla="*/ 139 h 225"/>
                <a:gd name="T100" fmla="*/ 66 w 258"/>
                <a:gd name="T101" fmla="*/ 126 h 225"/>
                <a:gd name="T102" fmla="*/ 66 w 258"/>
                <a:gd name="T103" fmla="*/ 82 h 225"/>
                <a:gd name="T104" fmla="*/ 89 w 258"/>
                <a:gd name="T105" fmla="*/ 74 h 225"/>
                <a:gd name="T106" fmla="*/ 136 w 258"/>
                <a:gd name="T107" fmla="*/ 37 h 225"/>
                <a:gd name="T108" fmla="*/ 192 w 258"/>
                <a:gd name="T109" fmla="*/ 0 h 225"/>
                <a:gd name="T110" fmla="*/ 218 w 258"/>
                <a:gd name="T111" fmla="*/ 9 h 225"/>
                <a:gd name="T112" fmla="*/ 227 w 258"/>
                <a:gd name="T113" fmla="*/ 19 h 225"/>
                <a:gd name="T114" fmla="*/ 239 w 258"/>
                <a:gd name="T115" fmla="*/ 12 h 225"/>
                <a:gd name="T116" fmla="*/ 239 w 258"/>
                <a:gd name="T117" fmla="*/ 1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8" h="225">
                  <a:moveTo>
                    <a:pt x="239" y="12"/>
                  </a:moveTo>
                  <a:lnTo>
                    <a:pt x="244" y="42"/>
                  </a:lnTo>
                  <a:lnTo>
                    <a:pt x="250" y="47"/>
                  </a:lnTo>
                  <a:lnTo>
                    <a:pt x="250" y="53"/>
                  </a:lnTo>
                  <a:lnTo>
                    <a:pt x="258" y="59"/>
                  </a:lnTo>
                  <a:lnTo>
                    <a:pt x="254" y="68"/>
                  </a:lnTo>
                  <a:lnTo>
                    <a:pt x="249" y="106"/>
                  </a:lnTo>
                  <a:lnTo>
                    <a:pt x="248" y="131"/>
                  </a:lnTo>
                  <a:lnTo>
                    <a:pt x="227" y="148"/>
                  </a:lnTo>
                  <a:lnTo>
                    <a:pt x="221" y="173"/>
                  </a:lnTo>
                  <a:lnTo>
                    <a:pt x="227" y="181"/>
                  </a:lnTo>
                  <a:lnTo>
                    <a:pt x="227" y="193"/>
                  </a:lnTo>
                  <a:lnTo>
                    <a:pt x="239" y="193"/>
                  </a:lnTo>
                  <a:lnTo>
                    <a:pt x="237" y="202"/>
                  </a:lnTo>
                  <a:lnTo>
                    <a:pt x="233" y="203"/>
                  </a:lnTo>
                  <a:lnTo>
                    <a:pt x="232" y="210"/>
                  </a:lnTo>
                  <a:lnTo>
                    <a:pt x="229" y="210"/>
                  </a:lnTo>
                  <a:lnTo>
                    <a:pt x="217" y="189"/>
                  </a:lnTo>
                  <a:lnTo>
                    <a:pt x="213" y="188"/>
                  </a:lnTo>
                  <a:lnTo>
                    <a:pt x="200" y="199"/>
                  </a:lnTo>
                  <a:lnTo>
                    <a:pt x="188" y="193"/>
                  </a:lnTo>
                  <a:lnTo>
                    <a:pt x="179" y="193"/>
                  </a:lnTo>
                  <a:lnTo>
                    <a:pt x="173" y="195"/>
                  </a:lnTo>
                  <a:lnTo>
                    <a:pt x="164" y="194"/>
                  </a:lnTo>
                  <a:lnTo>
                    <a:pt x="154" y="202"/>
                  </a:lnTo>
                  <a:lnTo>
                    <a:pt x="145" y="203"/>
                  </a:lnTo>
                  <a:lnTo>
                    <a:pt x="125" y="193"/>
                  </a:lnTo>
                  <a:lnTo>
                    <a:pt x="117" y="198"/>
                  </a:lnTo>
                  <a:lnTo>
                    <a:pt x="109" y="197"/>
                  </a:lnTo>
                  <a:lnTo>
                    <a:pt x="102" y="191"/>
                  </a:lnTo>
                  <a:lnTo>
                    <a:pt x="86" y="183"/>
                  </a:lnTo>
                  <a:lnTo>
                    <a:pt x="68" y="185"/>
                  </a:lnTo>
                  <a:lnTo>
                    <a:pt x="64" y="190"/>
                  </a:lnTo>
                  <a:lnTo>
                    <a:pt x="62" y="200"/>
                  </a:lnTo>
                  <a:lnTo>
                    <a:pt x="56" y="208"/>
                  </a:lnTo>
                  <a:lnTo>
                    <a:pt x="56" y="225"/>
                  </a:lnTo>
                  <a:lnTo>
                    <a:pt x="43" y="214"/>
                  </a:lnTo>
                  <a:lnTo>
                    <a:pt x="37" y="214"/>
                  </a:lnTo>
                  <a:lnTo>
                    <a:pt x="31" y="220"/>
                  </a:lnTo>
                  <a:lnTo>
                    <a:pt x="31" y="207"/>
                  </a:lnTo>
                  <a:lnTo>
                    <a:pt x="12" y="202"/>
                  </a:lnTo>
                  <a:lnTo>
                    <a:pt x="12" y="193"/>
                  </a:lnTo>
                  <a:lnTo>
                    <a:pt x="2" y="181"/>
                  </a:lnTo>
                  <a:lnTo>
                    <a:pt x="0" y="172"/>
                  </a:lnTo>
                  <a:lnTo>
                    <a:pt x="2" y="163"/>
                  </a:lnTo>
                  <a:lnTo>
                    <a:pt x="12" y="162"/>
                  </a:lnTo>
                  <a:lnTo>
                    <a:pt x="18" y="156"/>
                  </a:lnTo>
                  <a:lnTo>
                    <a:pt x="41" y="154"/>
                  </a:lnTo>
                  <a:lnTo>
                    <a:pt x="56" y="151"/>
                  </a:lnTo>
                  <a:lnTo>
                    <a:pt x="57" y="139"/>
                  </a:lnTo>
                  <a:lnTo>
                    <a:pt x="66" y="126"/>
                  </a:lnTo>
                  <a:lnTo>
                    <a:pt x="66" y="82"/>
                  </a:lnTo>
                  <a:lnTo>
                    <a:pt x="89" y="74"/>
                  </a:lnTo>
                  <a:lnTo>
                    <a:pt x="136" y="37"/>
                  </a:lnTo>
                  <a:lnTo>
                    <a:pt x="192" y="0"/>
                  </a:lnTo>
                  <a:lnTo>
                    <a:pt x="218" y="9"/>
                  </a:lnTo>
                  <a:lnTo>
                    <a:pt x="227" y="19"/>
                  </a:lnTo>
                  <a:lnTo>
                    <a:pt x="239" y="12"/>
                  </a:lnTo>
                  <a:lnTo>
                    <a:pt x="239" y="12"/>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399" name="Freeform 162">
              <a:extLst>
                <a:ext uri="{FF2B5EF4-FFF2-40B4-BE49-F238E27FC236}">
                  <a16:creationId xmlns:a16="http://schemas.microsoft.com/office/drawing/2014/main" id="{914144C7-41B6-CBD2-F533-A4A6C4B44F32}"/>
                </a:ext>
              </a:extLst>
            </p:cNvPr>
            <p:cNvSpPr>
              <a:spLocks/>
            </p:cNvSpPr>
            <p:nvPr/>
          </p:nvSpPr>
          <p:spPr bwMode="auto">
            <a:xfrm>
              <a:off x="2242046" y="3535674"/>
              <a:ext cx="615312" cy="533250"/>
            </a:xfrm>
            <a:custGeom>
              <a:avLst/>
              <a:gdLst>
                <a:gd name="T0" fmla="*/ 192 w 199"/>
                <a:gd name="T1" fmla="*/ 27 h 183"/>
                <a:gd name="T2" fmla="*/ 199 w 199"/>
                <a:gd name="T3" fmla="*/ 34 h 183"/>
                <a:gd name="T4" fmla="*/ 197 w 199"/>
                <a:gd name="T5" fmla="*/ 38 h 183"/>
                <a:gd name="T6" fmla="*/ 196 w 199"/>
                <a:gd name="T7" fmla="*/ 44 h 183"/>
                <a:gd name="T8" fmla="*/ 182 w 199"/>
                <a:gd name="T9" fmla="*/ 59 h 183"/>
                <a:gd name="T10" fmla="*/ 178 w 199"/>
                <a:gd name="T11" fmla="*/ 70 h 183"/>
                <a:gd name="T12" fmla="*/ 176 w 199"/>
                <a:gd name="T13" fmla="*/ 81 h 183"/>
                <a:gd name="T14" fmla="*/ 172 w 199"/>
                <a:gd name="T15" fmla="*/ 85 h 183"/>
                <a:gd name="T16" fmla="*/ 169 w 199"/>
                <a:gd name="T17" fmla="*/ 99 h 183"/>
                <a:gd name="T18" fmla="*/ 160 w 199"/>
                <a:gd name="T19" fmla="*/ 106 h 183"/>
                <a:gd name="T20" fmla="*/ 157 w 199"/>
                <a:gd name="T21" fmla="*/ 116 h 183"/>
                <a:gd name="T22" fmla="*/ 153 w 199"/>
                <a:gd name="T23" fmla="*/ 123 h 183"/>
                <a:gd name="T24" fmla="*/ 152 w 199"/>
                <a:gd name="T25" fmla="*/ 131 h 183"/>
                <a:gd name="T26" fmla="*/ 141 w 199"/>
                <a:gd name="T27" fmla="*/ 138 h 183"/>
                <a:gd name="T28" fmla="*/ 131 w 199"/>
                <a:gd name="T29" fmla="*/ 130 h 183"/>
                <a:gd name="T30" fmla="*/ 125 w 199"/>
                <a:gd name="T31" fmla="*/ 130 h 183"/>
                <a:gd name="T32" fmla="*/ 115 w 199"/>
                <a:gd name="T33" fmla="*/ 142 h 183"/>
                <a:gd name="T34" fmla="*/ 110 w 199"/>
                <a:gd name="T35" fmla="*/ 142 h 183"/>
                <a:gd name="T36" fmla="*/ 102 w 199"/>
                <a:gd name="T37" fmla="*/ 159 h 183"/>
                <a:gd name="T38" fmla="*/ 98 w 199"/>
                <a:gd name="T39" fmla="*/ 173 h 183"/>
                <a:gd name="T40" fmla="*/ 80 w 199"/>
                <a:gd name="T41" fmla="*/ 180 h 183"/>
                <a:gd name="T42" fmla="*/ 74 w 199"/>
                <a:gd name="T43" fmla="*/ 179 h 183"/>
                <a:gd name="T44" fmla="*/ 68 w 199"/>
                <a:gd name="T45" fmla="*/ 183 h 183"/>
                <a:gd name="T46" fmla="*/ 54 w 199"/>
                <a:gd name="T47" fmla="*/ 183 h 183"/>
                <a:gd name="T48" fmla="*/ 45 w 199"/>
                <a:gd name="T49" fmla="*/ 171 h 183"/>
                <a:gd name="T50" fmla="*/ 39 w 199"/>
                <a:gd name="T51" fmla="*/ 157 h 183"/>
                <a:gd name="T52" fmla="*/ 28 w 199"/>
                <a:gd name="T53" fmla="*/ 145 h 183"/>
                <a:gd name="T54" fmla="*/ 15 w 199"/>
                <a:gd name="T55" fmla="*/ 145 h 183"/>
                <a:gd name="T56" fmla="*/ 0 w 199"/>
                <a:gd name="T57" fmla="*/ 145 h 183"/>
                <a:gd name="T58" fmla="*/ 2 w 199"/>
                <a:gd name="T59" fmla="*/ 114 h 183"/>
                <a:gd name="T60" fmla="*/ 1 w 199"/>
                <a:gd name="T61" fmla="*/ 102 h 183"/>
                <a:gd name="T62" fmla="*/ 4 w 199"/>
                <a:gd name="T63" fmla="*/ 90 h 183"/>
                <a:gd name="T64" fmla="*/ 9 w 199"/>
                <a:gd name="T65" fmla="*/ 85 h 183"/>
                <a:gd name="T66" fmla="*/ 17 w 199"/>
                <a:gd name="T67" fmla="*/ 73 h 183"/>
                <a:gd name="T68" fmla="*/ 16 w 199"/>
                <a:gd name="T69" fmla="*/ 67 h 183"/>
                <a:gd name="T70" fmla="*/ 19 w 199"/>
                <a:gd name="T71" fmla="*/ 60 h 183"/>
                <a:gd name="T72" fmla="*/ 15 w 199"/>
                <a:gd name="T73" fmla="*/ 48 h 183"/>
                <a:gd name="T74" fmla="*/ 16 w 199"/>
                <a:gd name="T75" fmla="*/ 42 h 183"/>
                <a:gd name="T76" fmla="*/ 16 w 199"/>
                <a:gd name="T77" fmla="*/ 25 h 183"/>
                <a:gd name="T78" fmla="*/ 22 w 199"/>
                <a:gd name="T79" fmla="*/ 17 h 183"/>
                <a:gd name="T80" fmla="*/ 24 w 199"/>
                <a:gd name="T81" fmla="*/ 7 h 183"/>
                <a:gd name="T82" fmla="*/ 28 w 199"/>
                <a:gd name="T83" fmla="*/ 2 h 183"/>
                <a:gd name="T84" fmla="*/ 46 w 199"/>
                <a:gd name="T85" fmla="*/ 0 h 183"/>
                <a:gd name="T86" fmla="*/ 62 w 199"/>
                <a:gd name="T87" fmla="*/ 8 h 183"/>
                <a:gd name="T88" fmla="*/ 69 w 199"/>
                <a:gd name="T89" fmla="*/ 14 h 183"/>
                <a:gd name="T90" fmla="*/ 77 w 199"/>
                <a:gd name="T91" fmla="*/ 15 h 183"/>
                <a:gd name="T92" fmla="*/ 85 w 199"/>
                <a:gd name="T93" fmla="*/ 10 h 183"/>
                <a:gd name="T94" fmla="*/ 105 w 199"/>
                <a:gd name="T95" fmla="*/ 20 h 183"/>
                <a:gd name="T96" fmla="*/ 114 w 199"/>
                <a:gd name="T97" fmla="*/ 19 h 183"/>
                <a:gd name="T98" fmla="*/ 124 w 199"/>
                <a:gd name="T99" fmla="*/ 11 h 183"/>
                <a:gd name="T100" fmla="*/ 133 w 199"/>
                <a:gd name="T101" fmla="*/ 12 h 183"/>
                <a:gd name="T102" fmla="*/ 139 w 199"/>
                <a:gd name="T103" fmla="*/ 10 h 183"/>
                <a:gd name="T104" fmla="*/ 148 w 199"/>
                <a:gd name="T105" fmla="*/ 10 h 183"/>
                <a:gd name="T106" fmla="*/ 160 w 199"/>
                <a:gd name="T107" fmla="*/ 16 h 183"/>
                <a:gd name="T108" fmla="*/ 173 w 199"/>
                <a:gd name="T109" fmla="*/ 5 h 183"/>
                <a:gd name="T110" fmla="*/ 177 w 199"/>
                <a:gd name="T111" fmla="*/ 6 h 183"/>
                <a:gd name="T112" fmla="*/ 189 w 199"/>
                <a:gd name="T113" fmla="*/ 27 h 183"/>
                <a:gd name="T114" fmla="*/ 192 w 199"/>
                <a:gd name="T115" fmla="*/ 27 h 183"/>
                <a:gd name="T116" fmla="*/ 192 w 199"/>
                <a:gd name="T117" fmla="*/ 2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183">
                  <a:moveTo>
                    <a:pt x="192" y="27"/>
                  </a:moveTo>
                  <a:lnTo>
                    <a:pt x="199" y="34"/>
                  </a:lnTo>
                  <a:lnTo>
                    <a:pt x="197" y="38"/>
                  </a:lnTo>
                  <a:lnTo>
                    <a:pt x="196" y="44"/>
                  </a:lnTo>
                  <a:lnTo>
                    <a:pt x="182" y="59"/>
                  </a:lnTo>
                  <a:lnTo>
                    <a:pt x="178" y="70"/>
                  </a:lnTo>
                  <a:lnTo>
                    <a:pt x="176" y="81"/>
                  </a:lnTo>
                  <a:lnTo>
                    <a:pt x="172" y="85"/>
                  </a:lnTo>
                  <a:lnTo>
                    <a:pt x="169" y="99"/>
                  </a:lnTo>
                  <a:lnTo>
                    <a:pt x="160" y="106"/>
                  </a:lnTo>
                  <a:lnTo>
                    <a:pt x="157" y="116"/>
                  </a:lnTo>
                  <a:lnTo>
                    <a:pt x="153" y="123"/>
                  </a:lnTo>
                  <a:lnTo>
                    <a:pt x="152" y="131"/>
                  </a:lnTo>
                  <a:lnTo>
                    <a:pt x="141" y="138"/>
                  </a:lnTo>
                  <a:lnTo>
                    <a:pt x="131" y="130"/>
                  </a:lnTo>
                  <a:lnTo>
                    <a:pt x="125" y="130"/>
                  </a:lnTo>
                  <a:lnTo>
                    <a:pt x="115" y="142"/>
                  </a:lnTo>
                  <a:lnTo>
                    <a:pt x="110" y="142"/>
                  </a:lnTo>
                  <a:lnTo>
                    <a:pt x="102" y="159"/>
                  </a:lnTo>
                  <a:lnTo>
                    <a:pt x="98" y="173"/>
                  </a:lnTo>
                  <a:lnTo>
                    <a:pt x="80" y="180"/>
                  </a:lnTo>
                  <a:lnTo>
                    <a:pt x="74" y="179"/>
                  </a:lnTo>
                  <a:lnTo>
                    <a:pt x="68" y="183"/>
                  </a:lnTo>
                  <a:lnTo>
                    <a:pt x="54" y="183"/>
                  </a:lnTo>
                  <a:lnTo>
                    <a:pt x="45" y="171"/>
                  </a:lnTo>
                  <a:lnTo>
                    <a:pt x="39" y="157"/>
                  </a:lnTo>
                  <a:lnTo>
                    <a:pt x="28" y="145"/>
                  </a:lnTo>
                  <a:lnTo>
                    <a:pt x="15" y="145"/>
                  </a:lnTo>
                  <a:lnTo>
                    <a:pt x="0" y="145"/>
                  </a:lnTo>
                  <a:lnTo>
                    <a:pt x="2" y="114"/>
                  </a:lnTo>
                  <a:lnTo>
                    <a:pt x="1" y="102"/>
                  </a:lnTo>
                  <a:lnTo>
                    <a:pt x="4" y="90"/>
                  </a:lnTo>
                  <a:lnTo>
                    <a:pt x="9" y="85"/>
                  </a:lnTo>
                  <a:lnTo>
                    <a:pt x="17" y="73"/>
                  </a:lnTo>
                  <a:lnTo>
                    <a:pt x="16" y="67"/>
                  </a:lnTo>
                  <a:lnTo>
                    <a:pt x="19" y="60"/>
                  </a:lnTo>
                  <a:lnTo>
                    <a:pt x="15" y="48"/>
                  </a:lnTo>
                  <a:lnTo>
                    <a:pt x="16" y="42"/>
                  </a:lnTo>
                  <a:lnTo>
                    <a:pt x="16" y="25"/>
                  </a:lnTo>
                  <a:lnTo>
                    <a:pt x="22" y="17"/>
                  </a:lnTo>
                  <a:lnTo>
                    <a:pt x="24" y="7"/>
                  </a:lnTo>
                  <a:lnTo>
                    <a:pt x="28" y="2"/>
                  </a:lnTo>
                  <a:lnTo>
                    <a:pt x="46" y="0"/>
                  </a:lnTo>
                  <a:lnTo>
                    <a:pt x="62" y="8"/>
                  </a:lnTo>
                  <a:lnTo>
                    <a:pt x="69" y="14"/>
                  </a:lnTo>
                  <a:lnTo>
                    <a:pt x="77" y="15"/>
                  </a:lnTo>
                  <a:lnTo>
                    <a:pt x="85" y="10"/>
                  </a:lnTo>
                  <a:lnTo>
                    <a:pt x="105" y="20"/>
                  </a:lnTo>
                  <a:lnTo>
                    <a:pt x="114" y="19"/>
                  </a:lnTo>
                  <a:lnTo>
                    <a:pt x="124" y="11"/>
                  </a:lnTo>
                  <a:lnTo>
                    <a:pt x="133" y="12"/>
                  </a:lnTo>
                  <a:lnTo>
                    <a:pt x="139" y="10"/>
                  </a:lnTo>
                  <a:lnTo>
                    <a:pt x="148" y="10"/>
                  </a:lnTo>
                  <a:lnTo>
                    <a:pt x="160" y="16"/>
                  </a:lnTo>
                  <a:lnTo>
                    <a:pt x="173" y="5"/>
                  </a:lnTo>
                  <a:lnTo>
                    <a:pt x="177" y="6"/>
                  </a:lnTo>
                  <a:lnTo>
                    <a:pt x="189" y="27"/>
                  </a:lnTo>
                  <a:lnTo>
                    <a:pt x="192" y="27"/>
                  </a:lnTo>
                  <a:lnTo>
                    <a:pt x="192" y="27"/>
                  </a:lnTo>
                  <a:close/>
                </a:path>
              </a:pathLst>
            </a:custGeom>
            <a:solidFill>
              <a:srgbClr val="1653B9"/>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400" name="Freeform 190">
              <a:extLst>
                <a:ext uri="{FF2B5EF4-FFF2-40B4-BE49-F238E27FC236}">
                  <a16:creationId xmlns:a16="http://schemas.microsoft.com/office/drawing/2014/main" id="{21129405-E9AE-C657-F4E3-CEDAA330E961}"/>
                </a:ext>
              </a:extLst>
            </p:cNvPr>
            <p:cNvSpPr>
              <a:spLocks/>
            </p:cNvSpPr>
            <p:nvPr/>
          </p:nvSpPr>
          <p:spPr bwMode="auto">
            <a:xfrm>
              <a:off x="3608723" y="4366150"/>
              <a:ext cx="95852" cy="99074"/>
            </a:xfrm>
            <a:custGeom>
              <a:avLst/>
              <a:gdLst>
                <a:gd name="T0" fmla="*/ 24 w 31"/>
                <a:gd name="T1" fmla="*/ 0 h 34"/>
                <a:gd name="T2" fmla="*/ 31 w 31"/>
                <a:gd name="T3" fmla="*/ 11 h 34"/>
                <a:gd name="T4" fmla="*/ 30 w 31"/>
                <a:gd name="T5" fmla="*/ 22 h 34"/>
                <a:gd name="T6" fmla="*/ 25 w 31"/>
                <a:gd name="T7" fmla="*/ 25 h 34"/>
                <a:gd name="T8" fmla="*/ 16 w 31"/>
                <a:gd name="T9" fmla="*/ 24 h 34"/>
                <a:gd name="T10" fmla="*/ 11 w 31"/>
                <a:gd name="T11" fmla="*/ 34 h 34"/>
                <a:gd name="T12" fmla="*/ 0 w 31"/>
                <a:gd name="T13" fmla="*/ 33 h 34"/>
                <a:gd name="T14" fmla="*/ 2 w 31"/>
                <a:gd name="T15" fmla="*/ 22 h 34"/>
                <a:gd name="T16" fmla="*/ 5 w 31"/>
                <a:gd name="T17" fmla="*/ 21 h 34"/>
                <a:gd name="T18" fmla="*/ 5 w 31"/>
                <a:gd name="T19" fmla="*/ 10 h 34"/>
                <a:gd name="T20" fmla="*/ 10 w 31"/>
                <a:gd name="T21" fmla="*/ 5 h 34"/>
                <a:gd name="T22" fmla="*/ 14 w 31"/>
                <a:gd name="T23" fmla="*/ 6 h 34"/>
                <a:gd name="T24" fmla="*/ 24 w 31"/>
                <a:gd name="T25" fmla="*/ 0 h 34"/>
                <a:gd name="T26" fmla="*/ 24 w 31"/>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4">
                  <a:moveTo>
                    <a:pt x="24" y="0"/>
                  </a:moveTo>
                  <a:lnTo>
                    <a:pt x="31" y="11"/>
                  </a:lnTo>
                  <a:lnTo>
                    <a:pt x="30" y="22"/>
                  </a:lnTo>
                  <a:lnTo>
                    <a:pt x="25" y="25"/>
                  </a:lnTo>
                  <a:lnTo>
                    <a:pt x="16" y="24"/>
                  </a:lnTo>
                  <a:lnTo>
                    <a:pt x="11" y="34"/>
                  </a:lnTo>
                  <a:lnTo>
                    <a:pt x="0" y="33"/>
                  </a:lnTo>
                  <a:lnTo>
                    <a:pt x="2" y="22"/>
                  </a:lnTo>
                  <a:lnTo>
                    <a:pt x="5" y="21"/>
                  </a:lnTo>
                  <a:lnTo>
                    <a:pt x="5" y="10"/>
                  </a:lnTo>
                  <a:lnTo>
                    <a:pt x="10" y="5"/>
                  </a:lnTo>
                  <a:lnTo>
                    <a:pt x="14" y="6"/>
                  </a:lnTo>
                  <a:lnTo>
                    <a:pt x="24" y="0"/>
                  </a:lnTo>
                  <a:lnTo>
                    <a:pt x="24" y="0"/>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401" name="Freeform 191">
              <a:extLst>
                <a:ext uri="{FF2B5EF4-FFF2-40B4-BE49-F238E27FC236}">
                  <a16:creationId xmlns:a16="http://schemas.microsoft.com/office/drawing/2014/main" id="{5CF46D06-AAFF-A2AB-2971-12161E3C43D2}"/>
                </a:ext>
              </a:extLst>
            </p:cNvPr>
            <p:cNvSpPr>
              <a:spLocks/>
            </p:cNvSpPr>
            <p:nvPr/>
          </p:nvSpPr>
          <p:spPr bwMode="auto">
            <a:xfrm>
              <a:off x="1234045" y="2772222"/>
              <a:ext cx="435973" cy="370069"/>
            </a:xfrm>
            <a:custGeom>
              <a:avLst/>
              <a:gdLst>
                <a:gd name="T0" fmla="*/ 141 w 141"/>
                <a:gd name="T1" fmla="*/ 0 h 127"/>
                <a:gd name="T2" fmla="*/ 140 w 141"/>
                <a:gd name="T3" fmla="*/ 1 h 127"/>
                <a:gd name="T4" fmla="*/ 140 w 141"/>
                <a:gd name="T5" fmla="*/ 5 h 127"/>
                <a:gd name="T6" fmla="*/ 140 w 141"/>
                <a:gd name="T7" fmla="*/ 34 h 127"/>
                <a:gd name="T8" fmla="*/ 86 w 141"/>
                <a:gd name="T9" fmla="*/ 32 h 127"/>
                <a:gd name="T10" fmla="*/ 86 w 141"/>
                <a:gd name="T11" fmla="*/ 81 h 127"/>
                <a:gd name="T12" fmla="*/ 70 w 141"/>
                <a:gd name="T13" fmla="*/ 83 h 127"/>
                <a:gd name="T14" fmla="*/ 66 w 141"/>
                <a:gd name="T15" fmla="*/ 92 h 127"/>
                <a:gd name="T16" fmla="*/ 69 w 141"/>
                <a:gd name="T17" fmla="*/ 121 h 127"/>
                <a:gd name="T18" fmla="*/ 4 w 141"/>
                <a:gd name="T19" fmla="*/ 121 h 127"/>
                <a:gd name="T20" fmla="*/ 0 w 141"/>
                <a:gd name="T21" fmla="*/ 127 h 127"/>
                <a:gd name="T22" fmla="*/ 1 w 141"/>
                <a:gd name="T23" fmla="*/ 118 h 127"/>
                <a:gd name="T24" fmla="*/ 2 w 141"/>
                <a:gd name="T25" fmla="*/ 118 h 127"/>
                <a:gd name="T26" fmla="*/ 39 w 141"/>
                <a:gd name="T27" fmla="*/ 117 h 127"/>
                <a:gd name="T28" fmla="*/ 40 w 141"/>
                <a:gd name="T29" fmla="*/ 110 h 127"/>
                <a:gd name="T30" fmla="*/ 48 w 141"/>
                <a:gd name="T31" fmla="*/ 101 h 127"/>
                <a:gd name="T32" fmla="*/ 54 w 141"/>
                <a:gd name="T33" fmla="*/ 75 h 127"/>
                <a:gd name="T34" fmla="*/ 77 w 141"/>
                <a:gd name="T35" fmla="*/ 55 h 127"/>
                <a:gd name="T36" fmla="*/ 85 w 141"/>
                <a:gd name="T37" fmla="*/ 31 h 127"/>
                <a:gd name="T38" fmla="*/ 91 w 141"/>
                <a:gd name="T39" fmla="*/ 30 h 127"/>
                <a:gd name="T40" fmla="*/ 96 w 141"/>
                <a:gd name="T41" fmla="*/ 15 h 127"/>
                <a:gd name="T42" fmla="*/ 110 w 141"/>
                <a:gd name="T43" fmla="*/ 12 h 127"/>
                <a:gd name="T44" fmla="*/ 116 w 141"/>
                <a:gd name="T45" fmla="*/ 15 h 127"/>
                <a:gd name="T46" fmla="*/ 123 w 141"/>
                <a:gd name="T47" fmla="*/ 15 h 127"/>
                <a:gd name="T48" fmla="*/ 128 w 141"/>
                <a:gd name="T49" fmla="*/ 11 h 127"/>
                <a:gd name="T50" fmla="*/ 138 w 141"/>
                <a:gd name="T51" fmla="*/ 10 h 127"/>
                <a:gd name="T52" fmla="*/ 138 w 141"/>
                <a:gd name="T53" fmla="*/ 0 h 127"/>
                <a:gd name="T54" fmla="*/ 141 w 141"/>
                <a:gd name="T55" fmla="*/ 0 h 127"/>
                <a:gd name="T56" fmla="*/ 141 w 141"/>
                <a:gd name="T5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127">
                  <a:moveTo>
                    <a:pt x="141" y="0"/>
                  </a:moveTo>
                  <a:lnTo>
                    <a:pt x="140" y="1"/>
                  </a:lnTo>
                  <a:lnTo>
                    <a:pt x="140" y="5"/>
                  </a:lnTo>
                  <a:lnTo>
                    <a:pt x="140" y="34"/>
                  </a:lnTo>
                  <a:lnTo>
                    <a:pt x="86" y="32"/>
                  </a:lnTo>
                  <a:lnTo>
                    <a:pt x="86" y="81"/>
                  </a:lnTo>
                  <a:lnTo>
                    <a:pt x="70" y="83"/>
                  </a:lnTo>
                  <a:lnTo>
                    <a:pt x="66" y="92"/>
                  </a:lnTo>
                  <a:lnTo>
                    <a:pt x="69" y="121"/>
                  </a:lnTo>
                  <a:lnTo>
                    <a:pt x="4" y="121"/>
                  </a:lnTo>
                  <a:lnTo>
                    <a:pt x="0" y="127"/>
                  </a:lnTo>
                  <a:lnTo>
                    <a:pt x="1" y="118"/>
                  </a:lnTo>
                  <a:lnTo>
                    <a:pt x="2" y="118"/>
                  </a:lnTo>
                  <a:lnTo>
                    <a:pt x="39" y="117"/>
                  </a:lnTo>
                  <a:lnTo>
                    <a:pt x="40" y="110"/>
                  </a:lnTo>
                  <a:lnTo>
                    <a:pt x="48" y="101"/>
                  </a:lnTo>
                  <a:lnTo>
                    <a:pt x="54" y="75"/>
                  </a:lnTo>
                  <a:lnTo>
                    <a:pt x="77" y="55"/>
                  </a:lnTo>
                  <a:lnTo>
                    <a:pt x="85" y="31"/>
                  </a:lnTo>
                  <a:lnTo>
                    <a:pt x="91" y="30"/>
                  </a:lnTo>
                  <a:lnTo>
                    <a:pt x="96" y="15"/>
                  </a:lnTo>
                  <a:lnTo>
                    <a:pt x="110" y="12"/>
                  </a:lnTo>
                  <a:lnTo>
                    <a:pt x="116" y="15"/>
                  </a:lnTo>
                  <a:lnTo>
                    <a:pt x="123" y="15"/>
                  </a:lnTo>
                  <a:lnTo>
                    <a:pt x="128" y="11"/>
                  </a:lnTo>
                  <a:lnTo>
                    <a:pt x="138" y="10"/>
                  </a:lnTo>
                  <a:lnTo>
                    <a:pt x="138" y="0"/>
                  </a:lnTo>
                  <a:lnTo>
                    <a:pt x="141" y="0"/>
                  </a:lnTo>
                  <a:lnTo>
                    <a:pt x="141" y="0"/>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402" name="Freeform 193">
              <a:extLst>
                <a:ext uri="{FF2B5EF4-FFF2-40B4-BE49-F238E27FC236}">
                  <a16:creationId xmlns:a16="http://schemas.microsoft.com/office/drawing/2014/main" id="{48C007B1-9185-5EF6-2513-C07A8804B7A3}"/>
                </a:ext>
              </a:extLst>
            </p:cNvPr>
            <p:cNvSpPr>
              <a:spLocks/>
            </p:cNvSpPr>
            <p:nvPr/>
          </p:nvSpPr>
          <p:spPr bwMode="auto">
            <a:xfrm>
              <a:off x="3234585" y="3084015"/>
              <a:ext cx="834846" cy="743056"/>
            </a:xfrm>
            <a:custGeom>
              <a:avLst/>
              <a:gdLst>
                <a:gd name="T0" fmla="*/ 238 w 270"/>
                <a:gd name="T1" fmla="*/ 161 h 255"/>
                <a:gd name="T2" fmla="*/ 223 w 270"/>
                <a:gd name="T3" fmla="*/ 189 h 255"/>
                <a:gd name="T4" fmla="*/ 214 w 270"/>
                <a:gd name="T5" fmla="*/ 211 h 255"/>
                <a:gd name="T6" fmla="*/ 202 w 270"/>
                <a:gd name="T7" fmla="*/ 237 h 255"/>
                <a:gd name="T8" fmla="*/ 200 w 270"/>
                <a:gd name="T9" fmla="*/ 239 h 255"/>
                <a:gd name="T10" fmla="*/ 197 w 270"/>
                <a:gd name="T11" fmla="*/ 222 h 255"/>
                <a:gd name="T12" fmla="*/ 186 w 270"/>
                <a:gd name="T13" fmla="*/ 202 h 255"/>
                <a:gd name="T14" fmla="*/ 180 w 270"/>
                <a:gd name="T15" fmla="*/ 186 h 255"/>
                <a:gd name="T16" fmla="*/ 169 w 270"/>
                <a:gd name="T17" fmla="*/ 191 h 255"/>
                <a:gd name="T18" fmla="*/ 175 w 270"/>
                <a:gd name="T19" fmla="*/ 208 h 255"/>
                <a:gd name="T20" fmla="*/ 158 w 270"/>
                <a:gd name="T21" fmla="*/ 232 h 255"/>
                <a:gd name="T22" fmla="*/ 135 w 270"/>
                <a:gd name="T23" fmla="*/ 223 h 255"/>
                <a:gd name="T24" fmla="*/ 128 w 270"/>
                <a:gd name="T25" fmla="*/ 233 h 255"/>
                <a:gd name="T26" fmla="*/ 119 w 270"/>
                <a:gd name="T27" fmla="*/ 240 h 255"/>
                <a:gd name="T28" fmla="*/ 100 w 270"/>
                <a:gd name="T29" fmla="*/ 237 h 255"/>
                <a:gd name="T30" fmla="*/ 82 w 270"/>
                <a:gd name="T31" fmla="*/ 239 h 255"/>
                <a:gd name="T32" fmla="*/ 69 w 270"/>
                <a:gd name="T33" fmla="*/ 226 h 255"/>
                <a:gd name="T34" fmla="*/ 53 w 270"/>
                <a:gd name="T35" fmla="*/ 224 h 255"/>
                <a:gd name="T36" fmla="*/ 45 w 270"/>
                <a:gd name="T37" fmla="*/ 249 h 255"/>
                <a:gd name="T38" fmla="*/ 34 w 270"/>
                <a:gd name="T39" fmla="*/ 255 h 255"/>
                <a:gd name="T40" fmla="*/ 27 w 270"/>
                <a:gd name="T41" fmla="*/ 248 h 255"/>
                <a:gd name="T42" fmla="*/ 28 w 270"/>
                <a:gd name="T43" fmla="*/ 235 h 255"/>
                <a:gd name="T44" fmla="*/ 18 w 270"/>
                <a:gd name="T45" fmla="*/ 215 h 255"/>
                <a:gd name="T46" fmla="*/ 16 w 270"/>
                <a:gd name="T47" fmla="*/ 202 h 255"/>
                <a:gd name="T48" fmla="*/ 9 w 270"/>
                <a:gd name="T49" fmla="*/ 185 h 255"/>
                <a:gd name="T50" fmla="*/ 0 w 270"/>
                <a:gd name="T51" fmla="*/ 180 h 255"/>
                <a:gd name="T52" fmla="*/ 6 w 270"/>
                <a:gd name="T53" fmla="*/ 165 h 255"/>
                <a:gd name="T54" fmla="*/ 9 w 270"/>
                <a:gd name="T55" fmla="*/ 151 h 255"/>
                <a:gd name="T56" fmla="*/ 9 w 270"/>
                <a:gd name="T57" fmla="*/ 135 h 255"/>
                <a:gd name="T58" fmla="*/ 31 w 270"/>
                <a:gd name="T59" fmla="*/ 122 h 255"/>
                <a:gd name="T60" fmla="*/ 28 w 270"/>
                <a:gd name="T61" fmla="*/ 39 h 255"/>
                <a:gd name="T62" fmla="*/ 45 w 270"/>
                <a:gd name="T63" fmla="*/ 0 h 255"/>
                <a:gd name="T64" fmla="*/ 175 w 270"/>
                <a:gd name="T65" fmla="*/ 0 h 255"/>
                <a:gd name="T66" fmla="*/ 246 w 270"/>
                <a:gd name="T67" fmla="*/ 20 h 255"/>
                <a:gd name="T68" fmla="*/ 246 w 270"/>
                <a:gd name="T69" fmla="*/ 43 h 255"/>
                <a:gd name="T70" fmla="*/ 260 w 270"/>
                <a:gd name="T71" fmla="*/ 70 h 255"/>
                <a:gd name="T72" fmla="*/ 262 w 270"/>
                <a:gd name="T73" fmla="*/ 88 h 255"/>
                <a:gd name="T74" fmla="*/ 245 w 270"/>
                <a:gd name="T75" fmla="*/ 97 h 255"/>
                <a:gd name="T76" fmla="*/ 238 w 270"/>
                <a:gd name="T77" fmla="*/ 137 h 255"/>
                <a:gd name="T78" fmla="*/ 240 w 270"/>
                <a:gd name="T79" fmla="*/ 14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0" h="255">
                  <a:moveTo>
                    <a:pt x="240" y="145"/>
                  </a:moveTo>
                  <a:lnTo>
                    <a:pt x="238" y="161"/>
                  </a:lnTo>
                  <a:lnTo>
                    <a:pt x="232" y="180"/>
                  </a:lnTo>
                  <a:lnTo>
                    <a:pt x="223" y="189"/>
                  </a:lnTo>
                  <a:lnTo>
                    <a:pt x="216" y="204"/>
                  </a:lnTo>
                  <a:lnTo>
                    <a:pt x="214" y="211"/>
                  </a:lnTo>
                  <a:lnTo>
                    <a:pt x="206" y="217"/>
                  </a:lnTo>
                  <a:lnTo>
                    <a:pt x="202" y="237"/>
                  </a:lnTo>
                  <a:lnTo>
                    <a:pt x="202" y="239"/>
                  </a:lnTo>
                  <a:lnTo>
                    <a:pt x="200" y="239"/>
                  </a:lnTo>
                  <a:lnTo>
                    <a:pt x="200" y="229"/>
                  </a:lnTo>
                  <a:lnTo>
                    <a:pt x="197" y="222"/>
                  </a:lnTo>
                  <a:lnTo>
                    <a:pt x="189" y="215"/>
                  </a:lnTo>
                  <a:lnTo>
                    <a:pt x="186" y="202"/>
                  </a:lnTo>
                  <a:lnTo>
                    <a:pt x="189" y="187"/>
                  </a:lnTo>
                  <a:lnTo>
                    <a:pt x="180" y="186"/>
                  </a:lnTo>
                  <a:lnTo>
                    <a:pt x="180" y="190"/>
                  </a:lnTo>
                  <a:lnTo>
                    <a:pt x="169" y="191"/>
                  </a:lnTo>
                  <a:lnTo>
                    <a:pt x="174" y="197"/>
                  </a:lnTo>
                  <a:lnTo>
                    <a:pt x="175" y="208"/>
                  </a:lnTo>
                  <a:lnTo>
                    <a:pt x="166" y="219"/>
                  </a:lnTo>
                  <a:lnTo>
                    <a:pt x="158" y="232"/>
                  </a:lnTo>
                  <a:lnTo>
                    <a:pt x="150" y="234"/>
                  </a:lnTo>
                  <a:lnTo>
                    <a:pt x="135" y="223"/>
                  </a:lnTo>
                  <a:lnTo>
                    <a:pt x="129" y="227"/>
                  </a:lnTo>
                  <a:lnTo>
                    <a:pt x="128" y="233"/>
                  </a:lnTo>
                  <a:lnTo>
                    <a:pt x="119" y="237"/>
                  </a:lnTo>
                  <a:lnTo>
                    <a:pt x="119" y="240"/>
                  </a:lnTo>
                  <a:lnTo>
                    <a:pt x="102" y="240"/>
                  </a:lnTo>
                  <a:lnTo>
                    <a:pt x="100" y="237"/>
                  </a:lnTo>
                  <a:lnTo>
                    <a:pt x="88" y="236"/>
                  </a:lnTo>
                  <a:lnTo>
                    <a:pt x="82" y="239"/>
                  </a:lnTo>
                  <a:lnTo>
                    <a:pt x="77" y="237"/>
                  </a:lnTo>
                  <a:lnTo>
                    <a:pt x="69" y="226"/>
                  </a:lnTo>
                  <a:lnTo>
                    <a:pt x="66" y="221"/>
                  </a:lnTo>
                  <a:lnTo>
                    <a:pt x="53" y="224"/>
                  </a:lnTo>
                  <a:lnTo>
                    <a:pt x="49" y="232"/>
                  </a:lnTo>
                  <a:lnTo>
                    <a:pt x="45" y="249"/>
                  </a:lnTo>
                  <a:lnTo>
                    <a:pt x="39" y="253"/>
                  </a:lnTo>
                  <a:lnTo>
                    <a:pt x="34" y="255"/>
                  </a:lnTo>
                  <a:lnTo>
                    <a:pt x="32" y="254"/>
                  </a:lnTo>
                  <a:lnTo>
                    <a:pt x="27" y="248"/>
                  </a:lnTo>
                  <a:lnTo>
                    <a:pt x="26" y="242"/>
                  </a:lnTo>
                  <a:lnTo>
                    <a:pt x="28" y="235"/>
                  </a:lnTo>
                  <a:lnTo>
                    <a:pt x="28" y="227"/>
                  </a:lnTo>
                  <a:lnTo>
                    <a:pt x="18" y="215"/>
                  </a:lnTo>
                  <a:lnTo>
                    <a:pt x="16" y="207"/>
                  </a:lnTo>
                  <a:lnTo>
                    <a:pt x="16" y="202"/>
                  </a:lnTo>
                  <a:lnTo>
                    <a:pt x="10" y="197"/>
                  </a:lnTo>
                  <a:lnTo>
                    <a:pt x="9" y="185"/>
                  </a:lnTo>
                  <a:lnTo>
                    <a:pt x="6" y="178"/>
                  </a:lnTo>
                  <a:lnTo>
                    <a:pt x="0" y="180"/>
                  </a:lnTo>
                  <a:lnTo>
                    <a:pt x="2" y="172"/>
                  </a:lnTo>
                  <a:lnTo>
                    <a:pt x="6" y="165"/>
                  </a:lnTo>
                  <a:lnTo>
                    <a:pt x="3" y="157"/>
                  </a:lnTo>
                  <a:lnTo>
                    <a:pt x="9" y="151"/>
                  </a:lnTo>
                  <a:lnTo>
                    <a:pt x="6" y="146"/>
                  </a:lnTo>
                  <a:lnTo>
                    <a:pt x="9" y="135"/>
                  </a:lnTo>
                  <a:lnTo>
                    <a:pt x="17" y="120"/>
                  </a:lnTo>
                  <a:lnTo>
                    <a:pt x="31" y="122"/>
                  </a:lnTo>
                  <a:lnTo>
                    <a:pt x="28" y="46"/>
                  </a:lnTo>
                  <a:lnTo>
                    <a:pt x="28" y="39"/>
                  </a:lnTo>
                  <a:lnTo>
                    <a:pt x="46" y="39"/>
                  </a:lnTo>
                  <a:lnTo>
                    <a:pt x="45" y="0"/>
                  </a:lnTo>
                  <a:lnTo>
                    <a:pt x="112" y="0"/>
                  </a:lnTo>
                  <a:lnTo>
                    <a:pt x="175" y="0"/>
                  </a:lnTo>
                  <a:lnTo>
                    <a:pt x="240" y="0"/>
                  </a:lnTo>
                  <a:lnTo>
                    <a:pt x="246" y="20"/>
                  </a:lnTo>
                  <a:lnTo>
                    <a:pt x="243" y="23"/>
                  </a:lnTo>
                  <a:lnTo>
                    <a:pt x="246" y="43"/>
                  </a:lnTo>
                  <a:lnTo>
                    <a:pt x="254" y="65"/>
                  </a:lnTo>
                  <a:lnTo>
                    <a:pt x="260" y="70"/>
                  </a:lnTo>
                  <a:lnTo>
                    <a:pt x="270" y="77"/>
                  </a:lnTo>
                  <a:lnTo>
                    <a:pt x="262" y="88"/>
                  </a:lnTo>
                  <a:lnTo>
                    <a:pt x="250" y="91"/>
                  </a:lnTo>
                  <a:lnTo>
                    <a:pt x="245" y="97"/>
                  </a:lnTo>
                  <a:lnTo>
                    <a:pt x="244" y="109"/>
                  </a:lnTo>
                  <a:lnTo>
                    <a:pt x="238" y="137"/>
                  </a:lnTo>
                  <a:lnTo>
                    <a:pt x="240" y="145"/>
                  </a:lnTo>
                  <a:lnTo>
                    <a:pt x="240" y="145"/>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403" name="Freeform 194">
              <a:extLst>
                <a:ext uri="{FF2B5EF4-FFF2-40B4-BE49-F238E27FC236}">
                  <a16:creationId xmlns:a16="http://schemas.microsoft.com/office/drawing/2014/main" id="{4862B980-6964-E6AC-8096-64F7C2DFD9E6}"/>
                </a:ext>
              </a:extLst>
            </p:cNvPr>
            <p:cNvSpPr>
              <a:spLocks/>
            </p:cNvSpPr>
            <p:nvPr/>
          </p:nvSpPr>
          <p:spPr bwMode="auto">
            <a:xfrm>
              <a:off x="3339715" y="3626007"/>
              <a:ext cx="593670" cy="483716"/>
            </a:xfrm>
            <a:custGeom>
              <a:avLst/>
              <a:gdLst>
                <a:gd name="T0" fmla="*/ 169 w 192"/>
                <a:gd name="T1" fmla="*/ 68 h 166"/>
                <a:gd name="T2" fmla="*/ 157 w 192"/>
                <a:gd name="T3" fmla="*/ 74 h 166"/>
                <a:gd name="T4" fmla="*/ 162 w 192"/>
                <a:gd name="T5" fmla="*/ 86 h 166"/>
                <a:gd name="T6" fmla="*/ 174 w 192"/>
                <a:gd name="T7" fmla="*/ 103 h 166"/>
                <a:gd name="T8" fmla="*/ 192 w 192"/>
                <a:gd name="T9" fmla="*/ 128 h 166"/>
                <a:gd name="T10" fmla="*/ 171 w 192"/>
                <a:gd name="T11" fmla="*/ 152 h 166"/>
                <a:gd name="T12" fmla="*/ 149 w 192"/>
                <a:gd name="T13" fmla="*/ 161 h 166"/>
                <a:gd name="T14" fmla="*/ 125 w 192"/>
                <a:gd name="T15" fmla="*/ 161 h 166"/>
                <a:gd name="T16" fmla="*/ 103 w 192"/>
                <a:gd name="T17" fmla="*/ 154 h 166"/>
                <a:gd name="T18" fmla="*/ 89 w 192"/>
                <a:gd name="T19" fmla="*/ 149 h 166"/>
                <a:gd name="T20" fmla="*/ 78 w 192"/>
                <a:gd name="T21" fmla="*/ 151 h 166"/>
                <a:gd name="T22" fmla="*/ 59 w 192"/>
                <a:gd name="T23" fmla="*/ 134 h 166"/>
                <a:gd name="T24" fmla="*/ 43 w 192"/>
                <a:gd name="T25" fmla="*/ 119 h 166"/>
                <a:gd name="T26" fmla="*/ 32 w 192"/>
                <a:gd name="T27" fmla="*/ 100 h 166"/>
                <a:gd name="T28" fmla="*/ 21 w 192"/>
                <a:gd name="T29" fmla="*/ 84 h 166"/>
                <a:gd name="T30" fmla="*/ 0 w 192"/>
                <a:gd name="T31" fmla="*/ 69 h 166"/>
                <a:gd name="T32" fmla="*/ 11 w 192"/>
                <a:gd name="T33" fmla="*/ 63 h 166"/>
                <a:gd name="T34" fmla="*/ 19 w 192"/>
                <a:gd name="T35" fmla="*/ 38 h 166"/>
                <a:gd name="T36" fmla="*/ 35 w 192"/>
                <a:gd name="T37" fmla="*/ 40 h 166"/>
                <a:gd name="T38" fmla="*/ 48 w 192"/>
                <a:gd name="T39" fmla="*/ 53 h 166"/>
                <a:gd name="T40" fmla="*/ 66 w 192"/>
                <a:gd name="T41" fmla="*/ 51 h 166"/>
                <a:gd name="T42" fmla="*/ 85 w 192"/>
                <a:gd name="T43" fmla="*/ 54 h 166"/>
                <a:gd name="T44" fmla="*/ 94 w 192"/>
                <a:gd name="T45" fmla="*/ 47 h 166"/>
                <a:gd name="T46" fmla="*/ 101 w 192"/>
                <a:gd name="T47" fmla="*/ 37 h 166"/>
                <a:gd name="T48" fmla="*/ 124 w 192"/>
                <a:gd name="T49" fmla="*/ 46 h 166"/>
                <a:gd name="T50" fmla="*/ 141 w 192"/>
                <a:gd name="T51" fmla="*/ 22 h 166"/>
                <a:gd name="T52" fmla="*/ 135 w 192"/>
                <a:gd name="T53" fmla="*/ 5 h 166"/>
                <a:gd name="T54" fmla="*/ 146 w 192"/>
                <a:gd name="T55" fmla="*/ 0 h 166"/>
                <a:gd name="T56" fmla="*/ 152 w 192"/>
                <a:gd name="T57" fmla="*/ 16 h 166"/>
                <a:gd name="T58" fmla="*/ 163 w 192"/>
                <a:gd name="T59" fmla="*/ 36 h 166"/>
                <a:gd name="T60" fmla="*/ 166 w 192"/>
                <a:gd name="T61" fmla="*/ 53 h 166"/>
                <a:gd name="T62" fmla="*/ 168 w 192"/>
                <a:gd name="T63" fmla="*/ 5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66">
                  <a:moveTo>
                    <a:pt x="168" y="53"/>
                  </a:moveTo>
                  <a:lnTo>
                    <a:pt x="169" y="68"/>
                  </a:lnTo>
                  <a:lnTo>
                    <a:pt x="166" y="74"/>
                  </a:lnTo>
                  <a:lnTo>
                    <a:pt x="157" y="74"/>
                  </a:lnTo>
                  <a:lnTo>
                    <a:pt x="152" y="85"/>
                  </a:lnTo>
                  <a:lnTo>
                    <a:pt x="162" y="86"/>
                  </a:lnTo>
                  <a:lnTo>
                    <a:pt x="171" y="96"/>
                  </a:lnTo>
                  <a:lnTo>
                    <a:pt x="174" y="103"/>
                  </a:lnTo>
                  <a:lnTo>
                    <a:pt x="182" y="108"/>
                  </a:lnTo>
                  <a:lnTo>
                    <a:pt x="192" y="128"/>
                  </a:lnTo>
                  <a:lnTo>
                    <a:pt x="181" y="141"/>
                  </a:lnTo>
                  <a:lnTo>
                    <a:pt x="171" y="152"/>
                  </a:lnTo>
                  <a:lnTo>
                    <a:pt x="160" y="161"/>
                  </a:lnTo>
                  <a:lnTo>
                    <a:pt x="149" y="161"/>
                  </a:lnTo>
                  <a:lnTo>
                    <a:pt x="135" y="165"/>
                  </a:lnTo>
                  <a:lnTo>
                    <a:pt x="125" y="161"/>
                  </a:lnTo>
                  <a:lnTo>
                    <a:pt x="118" y="166"/>
                  </a:lnTo>
                  <a:lnTo>
                    <a:pt x="103" y="154"/>
                  </a:lnTo>
                  <a:lnTo>
                    <a:pt x="98" y="145"/>
                  </a:lnTo>
                  <a:lnTo>
                    <a:pt x="89" y="149"/>
                  </a:lnTo>
                  <a:lnTo>
                    <a:pt x="82" y="148"/>
                  </a:lnTo>
                  <a:lnTo>
                    <a:pt x="78" y="151"/>
                  </a:lnTo>
                  <a:lnTo>
                    <a:pt x="69" y="149"/>
                  </a:lnTo>
                  <a:lnTo>
                    <a:pt x="59" y="134"/>
                  </a:lnTo>
                  <a:lnTo>
                    <a:pt x="57" y="128"/>
                  </a:lnTo>
                  <a:lnTo>
                    <a:pt x="43" y="119"/>
                  </a:lnTo>
                  <a:lnTo>
                    <a:pt x="40" y="108"/>
                  </a:lnTo>
                  <a:lnTo>
                    <a:pt x="32" y="100"/>
                  </a:lnTo>
                  <a:lnTo>
                    <a:pt x="21" y="91"/>
                  </a:lnTo>
                  <a:lnTo>
                    <a:pt x="21" y="84"/>
                  </a:lnTo>
                  <a:lnTo>
                    <a:pt x="12" y="76"/>
                  </a:lnTo>
                  <a:lnTo>
                    <a:pt x="0" y="69"/>
                  </a:lnTo>
                  <a:lnTo>
                    <a:pt x="5" y="67"/>
                  </a:lnTo>
                  <a:lnTo>
                    <a:pt x="11" y="63"/>
                  </a:lnTo>
                  <a:lnTo>
                    <a:pt x="15" y="46"/>
                  </a:lnTo>
                  <a:lnTo>
                    <a:pt x="19" y="38"/>
                  </a:lnTo>
                  <a:lnTo>
                    <a:pt x="32" y="35"/>
                  </a:lnTo>
                  <a:lnTo>
                    <a:pt x="35" y="40"/>
                  </a:lnTo>
                  <a:lnTo>
                    <a:pt x="43" y="51"/>
                  </a:lnTo>
                  <a:lnTo>
                    <a:pt x="48" y="53"/>
                  </a:lnTo>
                  <a:lnTo>
                    <a:pt x="54" y="50"/>
                  </a:lnTo>
                  <a:lnTo>
                    <a:pt x="66" y="51"/>
                  </a:lnTo>
                  <a:lnTo>
                    <a:pt x="68" y="54"/>
                  </a:lnTo>
                  <a:lnTo>
                    <a:pt x="85" y="54"/>
                  </a:lnTo>
                  <a:lnTo>
                    <a:pt x="85" y="51"/>
                  </a:lnTo>
                  <a:lnTo>
                    <a:pt x="94" y="47"/>
                  </a:lnTo>
                  <a:lnTo>
                    <a:pt x="95" y="41"/>
                  </a:lnTo>
                  <a:lnTo>
                    <a:pt x="101" y="37"/>
                  </a:lnTo>
                  <a:lnTo>
                    <a:pt x="116" y="48"/>
                  </a:lnTo>
                  <a:lnTo>
                    <a:pt x="124" y="46"/>
                  </a:lnTo>
                  <a:lnTo>
                    <a:pt x="132" y="33"/>
                  </a:lnTo>
                  <a:lnTo>
                    <a:pt x="141" y="22"/>
                  </a:lnTo>
                  <a:lnTo>
                    <a:pt x="140" y="11"/>
                  </a:lnTo>
                  <a:lnTo>
                    <a:pt x="135" y="5"/>
                  </a:lnTo>
                  <a:lnTo>
                    <a:pt x="146" y="4"/>
                  </a:lnTo>
                  <a:lnTo>
                    <a:pt x="146" y="0"/>
                  </a:lnTo>
                  <a:lnTo>
                    <a:pt x="155" y="1"/>
                  </a:lnTo>
                  <a:lnTo>
                    <a:pt x="152" y="16"/>
                  </a:lnTo>
                  <a:lnTo>
                    <a:pt x="155" y="29"/>
                  </a:lnTo>
                  <a:lnTo>
                    <a:pt x="163" y="36"/>
                  </a:lnTo>
                  <a:lnTo>
                    <a:pt x="166" y="43"/>
                  </a:lnTo>
                  <a:lnTo>
                    <a:pt x="166" y="53"/>
                  </a:lnTo>
                  <a:lnTo>
                    <a:pt x="168" y="53"/>
                  </a:lnTo>
                  <a:lnTo>
                    <a:pt x="168" y="53"/>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404" name="Freeform 195">
              <a:extLst>
                <a:ext uri="{FF2B5EF4-FFF2-40B4-BE49-F238E27FC236}">
                  <a16:creationId xmlns:a16="http://schemas.microsoft.com/office/drawing/2014/main" id="{7C4BE3DD-C70B-E181-566C-8DE756AF7622}"/>
                </a:ext>
              </a:extLst>
            </p:cNvPr>
            <p:cNvSpPr>
              <a:spLocks/>
            </p:cNvSpPr>
            <p:nvPr/>
          </p:nvSpPr>
          <p:spPr bwMode="auto">
            <a:xfrm>
              <a:off x="1200034" y="3384151"/>
              <a:ext cx="312293" cy="236030"/>
            </a:xfrm>
            <a:custGeom>
              <a:avLst/>
              <a:gdLst>
                <a:gd name="T0" fmla="*/ 90 w 101"/>
                <a:gd name="T1" fmla="*/ 38 h 81"/>
                <a:gd name="T2" fmla="*/ 91 w 101"/>
                <a:gd name="T3" fmla="*/ 50 h 81"/>
                <a:gd name="T4" fmla="*/ 94 w 101"/>
                <a:gd name="T5" fmla="*/ 61 h 81"/>
                <a:gd name="T6" fmla="*/ 100 w 101"/>
                <a:gd name="T7" fmla="*/ 66 h 81"/>
                <a:gd name="T8" fmla="*/ 101 w 101"/>
                <a:gd name="T9" fmla="*/ 74 h 81"/>
                <a:gd name="T10" fmla="*/ 100 w 101"/>
                <a:gd name="T11" fmla="*/ 79 h 81"/>
                <a:gd name="T12" fmla="*/ 98 w 101"/>
                <a:gd name="T13" fmla="*/ 80 h 81"/>
                <a:gd name="T14" fmla="*/ 88 w 101"/>
                <a:gd name="T15" fmla="*/ 79 h 81"/>
                <a:gd name="T16" fmla="*/ 88 w 101"/>
                <a:gd name="T17" fmla="*/ 81 h 81"/>
                <a:gd name="T18" fmla="*/ 84 w 101"/>
                <a:gd name="T19" fmla="*/ 81 h 81"/>
                <a:gd name="T20" fmla="*/ 72 w 101"/>
                <a:gd name="T21" fmla="*/ 77 h 81"/>
                <a:gd name="T22" fmla="*/ 64 w 101"/>
                <a:gd name="T23" fmla="*/ 77 h 81"/>
                <a:gd name="T24" fmla="*/ 33 w 101"/>
                <a:gd name="T25" fmla="*/ 76 h 81"/>
                <a:gd name="T26" fmla="*/ 28 w 101"/>
                <a:gd name="T27" fmla="*/ 78 h 81"/>
                <a:gd name="T28" fmla="*/ 23 w 101"/>
                <a:gd name="T29" fmla="*/ 77 h 81"/>
                <a:gd name="T30" fmla="*/ 14 w 101"/>
                <a:gd name="T31" fmla="*/ 80 h 81"/>
                <a:gd name="T32" fmla="*/ 11 w 101"/>
                <a:gd name="T33" fmla="*/ 66 h 81"/>
                <a:gd name="T34" fmla="*/ 27 w 101"/>
                <a:gd name="T35" fmla="*/ 66 h 81"/>
                <a:gd name="T36" fmla="*/ 31 w 101"/>
                <a:gd name="T37" fmla="*/ 63 h 81"/>
                <a:gd name="T38" fmla="*/ 34 w 101"/>
                <a:gd name="T39" fmla="*/ 63 h 81"/>
                <a:gd name="T40" fmla="*/ 40 w 101"/>
                <a:gd name="T41" fmla="*/ 59 h 81"/>
                <a:gd name="T42" fmla="*/ 47 w 101"/>
                <a:gd name="T43" fmla="*/ 63 h 81"/>
                <a:gd name="T44" fmla="*/ 54 w 101"/>
                <a:gd name="T45" fmla="*/ 63 h 81"/>
                <a:gd name="T46" fmla="*/ 62 w 101"/>
                <a:gd name="T47" fmla="*/ 59 h 81"/>
                <a:gd name="T48" fmla="*/ 59 w 101"/>
                <a:gd name="T49" fmla="*/ 54 h 81"/>
                <a:gd name="T50" fmla="*/ 53 w 101"/>
                <a:gd name="T51" fmla="*/ 57 h 81"/>
                <a:gd name="T52" fmla="*/ 48 w 101"/>
                <a:gd name="T53" fmla="*/ 57 h 81"/>
                <a:gd name="T54" fmla="*/ 41 w 101"/>
                <a:gd name="T55" fmla="*/ 52 h 81"/>
                <a:gd name="T56" fmla="*/ 36 w 101"/>
                <a:gd name="T57" fmla="*/ 52 h 81"/>
                <a:gd name="T58" fmla="*/ 32 w 101"/>
                <a:gd name="T59" fmla="*/ 57 h 81"/>
                <a:gd name="T60" fmla="*/ 14 w 101"/>
                <a:gd name="T61" fmla="*/ 57 h 81"/>
                <a:gd name="T62" fmla="*/ 7 w 101"/>
                <a:gd name="T63" fmla="*/ 42 h 81"/>
                <a:gd name="T64" fmla="*/ 0 w 101"/>
                <a:gd name="T65" fmla="*/ 36 h 81"/>
                <a:gd name="T66" fmla="*/ 7 w 101"/>
                <a:gd name="T67" fmla="*/ 32 h 81"/>
                <a:gd name="T68" fmla="*/ 15 w 101"/>
                <a:gd name="T69" fmla="*/ 19 h 81"/>
                <a:gd name="T70" fmla="*/ 19 w 101"/>
                <a:gd name="T71" fmla="*/ 9 h 81"/>
                <a:gd name="T72" fmla="*/ 25 w 101"/>
                <a:gd name="T73" fmla="*/ 3 h 81"/>
                <a:gd name="T74" fmla="*/ 33 w 101"/>
                <a:gd name="T75" fmla="*/ 5 h 81"/>
                <a:gd name="T76" fmla="*/ 41 w 101"/>
                <a:gd name="T77" fmla="*/ 0 h 81"/>
                <a:gd name="T78" fmla="*/ 51 w 101"/>
                <a:gd name="T79" fmla="*/ 0 h 81"/>
                <a:gd name="T80" fmla="*/ 59 w 101"/>
                <a:gd name="T81" fmla="*/ 5 h 81"/>
                <a:gd name="T82" fmla="*/ 69 w 101"/>
                <a:gd name="T83" fmla="*/ 11 h 81"/>
                <a:gd name="T84" fmla="*/ 80 w 101"/>
                <a:gd name="T85" fmla="*/ 25 h 81"/>
                <a:gd name="T86" fmla="*/ 90 w 101"/>
                <a:gd name="T87" fmla="*/ 38 h 81"/>
                <a:gd name="T88" fmla="*/ 90 w 101"/>
                <a:gd name="T89" fmla="*/ 3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 h="81">
                  <a:moveTo>
                    <a:pt x="90" y="38"/>
                  </a:moveTo>
                  <a:lnTo>
                    <a:pt x="91" y="50"/>
                  </a:lnTo>
                  <a:lnTo>
                    <a:pt x="94" y="61"/>
                  </a:lnTo>
                  <a:lnTo>
                    <a:pt x="100" y="66"/>
                  </a:lnTo>
                  <a:lnTo>
                    <a:pt x="101" y="74"/>
                  </a:lnTo>
                  <a:lnTo>
                    <a:pt x="100" y="79"/>
                  </a:lnTo>
                  <a:lnTo>
                    <a:pt x="98" y="80"/>
                  </a:lnTo>
                  <a:lnTo>
                    <a:pt x="88" y="79"/>
                  </a:lnTo>
                  <a:lnTo>
                    <a:pt x="88" y="81"/>
                  </a:lnTo>
                  <a:lnTo>
                    <a:pt x="84" y="81"/>
                  </a:lnTo>
                  <a:lnTo>
                    <a:pt x="72" y="77"/>
                  </a:lnTo>
                  <a:lnTo>
                    <a:pt x="64" y="77"/>
                  </a:lnTo>
                  <a:lnTo>
                    <a:pt x="33" y="76"/>
                  </a:lnTo>
                  <a:lnTo>
                    <a:pt x="28" y="78"/>
                  </a:lnTo>
                  <a:lnTo>
                    <a:pt x="23" y="77"/>
                  </a:lnTo>
                  <a:lnTo>
                    <a:pt x="14" y="80"/>
                  </a:lnTo>
                  <a:lnTo>
                    <a:pt x="11" y="66"/>
                  </a:lnTo>
                  <a:lnTo>
                    <a:pt x="27" y="66"/>
                  </a:lnTo>
                  <a:lnTo>
                    <a:pt x="31" y="63"/>
                  </a:lnTo>
                  <a:lnTo>
                    <a:pt x="34" y="63"/>
                  </a:lnTo>
                  <a:lnTo>
                    <a:pt x="40" y="59"/>
                  </a:lnTo>
                  <a:lnTo>
                    <a:pt x="47" y="63"/>
                  </a:lnTo>
                  <a:lnTo>
                    <a:pt x="54" y="63"/>
                  </a:lnTo>
                  <a:lnTo>
                    <a:pt x="62" y="59"/>
                  </a:lnTo>
                  <a:lnTo>
                    <a:pt x="59" y="54"/>
                  </a:lnTo>
                  <a:lnTo>
                    <a:pt x="53" y="57"/>
                  </a:lnTo>
                  <a:lnTo>
                    <a:pt x="48" y="57"/>
                  </a:lnTo>
                  <a:lnTo>
                    <a:pt x="41" y="52"/>
                  </a:lnTo>
                  <a:lnTo>
                    <a:pt x="36" y="52"/>
                  </a:lnTo>
                  <a:lnTo>
                    <a:pt x="32" y="57"/>
                  </a:lnTo>
                  <a:lnTo>
                    <a:pt x="14" y="57"/>
                  </a:lnTo>
                  <a:lnTo>
                    <a:pt x="7" y="42"/>
                  </a:lnTo>
                  <a:lnTo>
                    <a:pt x="0" y="36"/>
                  </a:lnTo>
                  <a:lnTo>
                    <a:pt x="7" y="32"/>
                  </a:lnTo>
                  <a:lnTo>
                    <a:pt x="15" y="19"/>
                  </a:lnTo>
                  <a:lnTo>
                    <a:pt x="19" y="9"/>
                  </a:lnTo>
                  <a:lnTo>
                    <a:pt x="25" y="3"/>
                  </a:lnTo>
                  <a:lnTo>
                    <a:pt x="33" y="5"/>
                  </a:lnTo>
                  <a:lnTo>
                    <a:pt x="41" y="0"/>
                  </a:lnTo>
                  <a:lnTo>
                    <a:pt x="51" y="0"/>
                  </a:lnTo>
                  <a:lnTo>
                    <a:pt x="59" y="5"/>
                  </a:lnTo>
                  <a:lnTo>
                    <a:pt x="69" y="11"/>
                  </a:lnTo>
                  <a:lnTo>
                    <a:pt x="80" y="25"/>
                  </a:lnTo>
                  <a:lnTo>
                    <a:pt x="90" y="38"/>
                  </a:lnTo>
                  <a:lnTo>
                    <a:pt x="90" y="38"/>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405" name="Freeform 196">
              <a:extLst>
                <a:ext uri="{FF2B5EF4-FFF2-40B4-BE49-F238E27FC236}">
                  <a16:creationId xmlns:a16="http://schemas.microsoft.com/office/drawing/2014/main" id="{3D811D2F-BA4D-2AD8-73C9-A2EC3C7FCE22}"/>
                </a:ext>
              </a:extLst>
            </p:cNvPr>
            <p:cNvSpPr>
              <a:spLocks/>
            </p:cNvSpPr>
            <p:nvPr/>
          </p:nvSpPr>
          <p:spPr bwMode="auto">
            <a:xfrm>
              <a:off x="1419568" y="3748393"/>
              <a:ext cx="154603" cy="180664"/>
            </a:xfrm>
            <a:custGeom>
              <a:avLst/>
              <a:gdLst>
                <a:gd name="T0" fmla="*/ 50 w 50"/>
                <a:gd name="T1" fmla="*/ 32 h 62"/>
                <a:gd name="T2" fmla="*/ 43 w 50"/>
                <a:gd name="T3" fmla="*/ 40 h 62"/>
                <a:gd name="T4" fmla="*/ 34 w 50"/>
                <a:gd name="T5" fmla="*/ 50 h 62"/>
                <a:gd name="T6" fmla="*/ 34 w 50"/>
                <a:gd name="T7" fmla="*/ 56 h 62"/>
                <a:gd name="T8" fmla="*/ 29 w 50"/>
                <a:gd name="T9" fmla="*/ 62 h 62"/>
                <a:gd name="T10" fmla="*/ 25 w 50"/>
                <a:gd name="T11" fmla="*/ 60 h 62"/>
                <a:gd name="T12" fmla="*/ 13 w 50"/>
                <a:gd name="T13" fmla="*/ 53 h 62"/>
                <a:gd name="T14" fmla="*/ 4 w 50"/>
                <a:gd name="T15" fmla="*/ 43 h 62"/>
                <a:gd name="T16" fmla="*/ 2 w 50"/>
                <a:gd name="T17" fmla="*/ 36 h 62"/>
                <a:gd name="T18" fmla="*/ 0 w 50"/>
                <a:gd name="T19" fmla="*/ 22 h 62"/>
                <a:gd name="T20" fmla="*/ 9 w 50"/>
                <a:gd name="T21" fmla="*/ 13 h 62"/>
                <a:gd name="T22" fmla="*/ 11 w 50"/>
                <a:gd name="T23" fmla="*/ 8 h 62"/>
                <a:gd name="T24" fmla="*/ 14 w 50"/>
                <a:gd name="T25" fmla="*/ 4 h 62"/>
                <a:gd name="T26" fmla="*/ 18 w 50"/>
                <a:gd name="T27" fmla="*/ 3 h 62"/>
                <a:gd name="T28" fmla="*/ 22 w 50"/>
                <a:gd name="T29" fmla="*/ 0 h 62"/>
                <a:gd name="T30" fmla="*/ 35 w 50"/>
                <a:gd name="T31" fmla="*/ 0 h 62"/>
                <a:gd name="T32" fmla="*/ 40 w 50"/>
                <a:gd name="T33" fmla="*/ 6 h 62"/>
                <a:gd name="T34" fmla="*/ 44 w 50"/>
                <a:gd name="T35" fmla="*/ 14 h 62"/>
                <a:gd name="T36" fmla="*/ 43 w 50"/>
                <a:gd name="T37" fmla="*/ 20 h 62"/>
                <a:gd name="T38" fmla="*/ 46 w 50"/>
                <a:gd name="T39" fmla="*/ 26 h 62"/>
                <a:gd name="T40" fmla="*/ 46 w 50"/>
                <a:gd name="T41" fmla="*/ 32 h 62"/>
                <a:gd name="T42" fmla="*/ 50 w 50"/>
                <a:gd name="T43" fmla="*/ 32 h 62"/>
                <a:gd name="T44" fmla="*/ 50 w 50"/>
                <a:gd name="T45"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62">
                  <a:moveTo>
                    <a:pt x="50" y="32"/>
                  </a:moveTo>
                  <a:lnTo>
                    <a:pt x="43" y="40"/>
                  </a:lnTo>
                  <a:lnTo>
                    <a:pt x="34" y="50"/>
                  </a:lnTo>
                  <a:lnTo>
                    <a:pt x="34" y="56"/>
                  </a:lnTo>
                  <a:lnTo>
                    <a:pt x="29" y="62"/>
                  </a:lnTo>
                  <a:lnTo>
                    <a:pt x="25" y="60"/>
                  </a:lnTo>
                  <a:lnTo>
                    <a:pt x="13" y="53"/>
                  </a:lnTo>
                  <a:lnTo>
                    <a:pt x="4" y="43"/>
                  </a:lnTo>
                  <a:lnTo>
                    <a:pt x="2" y="36"/>
                  </a:lnTo>
                  <a:lnTo>
                    <a:pt x="0" y="22"/>
                  </a:lnTo>
                  <a:lnTo>
                    <a:pt x="9" y="13"/>
                  </a:lnTo>
                  <a:lnTo>
                    <a:pt x="11" y="8"/>
                  </a:lnTo>
                  <a:lnTo>
                    <a:pt x="14" y="4"/>
                  </a:lnTo>
                  <a:lnTo>
                    <a:pt x="18" y="3"/>
                  </a:lnTo>
                  <a:lnTo>
                    <a:pt x="22" y="0"/>
                  </a:lnTo>
                  <a:lnTo>
                    <a:pt x="35" y="0"/>
                  </a:lnTo>
                  <a:lnTo>
                    <a:pt x="40" y="6"/>
                  </a:lnTo>
                  <a:lnTo>
                    <a:pt x="44" y="14"/>
                  </a:lnTo>
                  <a:lnTo>
                    <a:pt x="43" y="20"/>
                  </a:lnTo>
                  <a:lnTo>
                    <a:pt x="46" y="26"/>
                  </a:lnTo>
                  <a:lnTo>
                    <a:pt x="46" y="32"/>
                  </a:lnTo>
                  <a:lnTo>
                    <a:pt x="50" y="32"/>
                  </a:lnTo>
                  <a:lnTo>
                    <a:pt x="50" y="32"/>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406" name="Freeform 203">
              <a:extLst>
                <a:ext uri="{FF2B5EF4-FFF2-40B4-BE49-F238E27FC236}">
                  <a16:creationId xmlns:a16="http://schemas.microsoft.com/office/drawing/2014/main" id="{BEB80B5F-3A13-7A64-C483-838E03C22FAE}"/>
                </a:ext>
              </a:extLst>
            </p:cNvPr>
            <p:cNvSpPr>
              <a:spLocks/>
            </p:cNvSpPr>
            <p:nvPr/>
          </p:nvSpPr>
          <p:spPr bwMode="auto">
            <a:xfrm>
              <a:off x="3648915" y="5726962"/>
              <a:ext cx="68024" cy="90333"/>
            </a:xfrm>
            <a:custGeom>
              <a:avLst/>
              <a:gdLst>
                <a:gd name="T0" fmla="*/ 20 w 22"/>
                <a:gd name="T1" fmla="*/ 4 h 31"/>
                <a:gd name="T2" fmla="*/ 21 w 22"/>
                <a:gd name="T3" fmla="*/ 12 h 31"/>
                <a:gd name="T4" fmla="*/ 22 w 22"/>
                <a:gd name="T5" fmla="*/ 21 h 31"/>
                <a:gd name="T6" fmla="*/ 18 w 22"/>
                <a:gd name="T7" fmla="*/ 29 h 31"/>
                <a:gd name="T8" fmla="*/ 9 w 22"/>
                <a:gd name="T9" fmla="*/ 31 h 31"/>
                <a:gd name="T10" fmla="*/ 0 w 22"/>
                <a:gd name="T11" fmla="*/ 21 h 31"/>
                <a:gd name="T12" fmla="*/ 0 w 22"/>
                <a:gd name="T13" fmla="*/ 14 h 31"/>
                <a:gd name="T14" fmla="*/ 5 w 22"/>
                <a:gd name="T15" fmla="*/ 7 h 31"/>
                <a:gd name="T16" fmla="*/ 6 w 22"/>
                <a:gd name="T17" fmla="*/ 1 h 31"/>
                <a:gd name="T18" fmla="*/ 12 w 22"/>
                <a:gd name="T19" fmla="*/ 0 h 31"/>
                <a:gd name="T20" fmla="*/ 20 w 22"/>
                <a:gd name="T21" fmla="*/ 4 h 31"/>
                <a:gd name="T22" fmla="*/ 20 w 22"/>
                <a:gd name="T2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1">
                  <a:moveTo>
                    <a:pt x="20" y="4"/>
                  </a:moveTo>
                  <a:lnTo>
                    <a:pt x="21" y="12"/>
                  </a:lnTo>
                  <a:lnTo>
                    <a:pt x="22" y="21"/>
                  </a:lnTo>
                  <a:lnTo>
                    <a:pt x="18" y="29"/>
                  </a:lnTo>
                  <a:lnTo>
                    <a:pt x="9" y="31"/>
                  </a:lnTo>
                  <a:lnTo>
                    <a:pt x="0" y="21"/>
                  </a:lnTo>
                  <a:lnTo>
                    <a:pt x="0" y="14"/>
                  </a:lnTo>
                  <a:lnTo>
                    <a:pt x="5" y="7"/>
                  </a:lnTo>
                  <a:lnTo>
                    <a:pt x="6" y="1"/>
                  </a:lnTo>
                  <a:lnTo>
                    <a:pt x="12" y="0"/>
                  </a:lnTo>
                  <a:lnTo>
                    <a:pt x="20" y="4"/>
                  </a:lnTo>
                  <a:lnTo>
                    <a:pt x="20" y="4"/>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407" name="Freeform 206">
              <a:extLst>
                <a:ext uri="{FF2B5EF4-FFF2-40B4-BE49-F238E27FC236}">
                  <a16:creationId xmlns:a16="http://schemas.microsoft.com/office/drawing/2014/main" id="{FC8D4CDD-5C3F-9532-4A26-0642E9FA7B66}"/>
                </a:ext>
              </a:extLst>
            </p:cNvPr>
            <p:cNvSpPr>
              <a:spLocks/>
            </p:cNvSpPr>
            <p:nvPr/>
          </p:nvSpPr>
          <p:spPr bwMode="auto">
            <a:xfrm>
              <a:off x="2801701" y="3008252"/>
              <a:ext cx="528735" cy="885838"/>
            </a:xfrm>
            <a:custGeom>
              <a:avLst/>
              <a:gdLst>
                <a:gd name="T0" fmla="*/ 168 w 171"/>
                <a:gd name="T1" fmla="*/ 72 h 304"/>
                <a:gd name="T2" fmla="*/ 171 w 171"/>
                <a:gd name="T3" fmla="*/ 148 h 304"/>
                <a:gd name="T4" fmla="*/ 157 w 171"/>
                <a:gd name="T5" fmla="*/ 146 h 304"/>
                <a:gd name="T6" fmla="*/ 149 w 171"/>
                <a:gd name="T7" fmla="*/ 161 h 304"/>
                <a:gd name="T8" fmla="*/ 146 w 171"/>
                <a:gd name="T9" fmla="*/ 172 h 304"/>
                <a:gd name="T10" fmla="*/ 149 w 171"/>
                <a:gd name="T11" fmla="*/ 177 h 304"/>
                <a:gd name="T12" fmla="*/ 143 w 171"/>
                <a:gd name="T13" fmla="*/ 183 h 304"/>
                <a:gd name="T14" fmla="*/ 146 w 171"/>
                <a:gd name="T15" fmla="*/ 191 h 304"/>
                <a:gd name="T16" fmla="*/ 142 w 171"/>
                <a:gd name="T17" fmla="*/ 198 h 304"/>
                <a:gd name="T18" fmla="*/ 140 w 171"/>
                <a:gd name="T19" fmla="*/ 206 h 304"/>
                <a:gd name="T20" fmla="*/ 146 w 171"/>
                <a:gd name="T21" fmla="*/ 204 h 304"/>
                <a:gd name="T22" fmla="*/ 149 w 171"/>
                <a:gd name="T23" fmla="*/ 211 h 304"/>
                <a:gd name="T24" fmla="*/ 150 w 171"/>
                <a:gd name="T25" fmla="*/ 223 h 304"/>
                <a:gd name="T26" fmla="*/ 156 w 171"/>
                <a:gd name="T27" fmla="*/ 228 h 304"/>
                <a:gd name="T28" fmla="*/ 156 w 171"/>
                <a:gd name="T29" fmla="*/ 233 h 304"/>
                <a:gd name="T30" fmla="*/ 146 w 171"/>
                <a:gd name="T31" fmla="*/ 237 h 304"/>
                <a:gd name="T32" fmla="*/ 138 w 171"/>
                <a:gd name="T33" fmla="*/ 244 h 304"/>
                <a:gd name="T34" fmla="*/ 126 w 171"/>
                <a:gd name="T35" fmla="*/ 265 h 304"/>
                <a:gd name="T36" fmla="*/ 110 w 171"/>
                <a:gd name="T37" fmla="*/ 274 h 304"/>
                <a:gd name="T38" fmla="*/ 94 w 171"/>
                <a:gd name="T39" fmla="*/ 272 h 304"/>
                <a:gd name="T40" fmla="*/ 89 w 171"/>
                <a:gd name="T41" fmla="*/ 274 h 304"/>
                <a:gd name="T42" fmla="*/ 91 w 171"/>
                <a:gd name="T43" fmla="*/ 281 h 304"/>
                <a:gd name="T44" fmla="*/ 82 w 171"/>
                <a:gd name="T45" fmla="*/ 288 h 304"/>
                <a:gd name="T46" fmla="*/ 75 w 171"/>
                <a:gd name="T47" fmla="*/ 295 h 304"/>
                <a:gd name="T48" fmla="*/ 54 w 171"/>
                <a:gd name="T49" fmla="*/ 302 h 304"/>
                <a:gd name="T50" fmla="*/ 50 w 171"/>
                <a:gd name="T51" fmla="*/ 298 h 304"/>
                <a:gd name="T52" fmla="*/ 47 w 171"/>
                <a:gd name="T53" fmla="*/ 297 h 304"/>
                <a:gd name="T54" fmla="*/ 44 w 171"/>
                <a:gd name="T55" fmla="*/ 303 h 304"/>
                <a:gd name="T56" fmla="*/ 30 w 171"/>
                <a:gd name="T57" fmla="*/ 304 h 304"/>
                <a:gd name="T58" fmla="*/ 32 w 171"/>
                <a:gd name="T59" fmla="*/ 299 h 304"/>
                <a:gd name="T60" fmla="*/ 27 w 171"/>
                <a:gd name="T61" fmla="*/ 286 h 304"/>
                <a:gd name="T62" fmla="*/ 25 w 171"/>
                <a:gd name="T63" fmla="*/ 278 h 304"/>
                <a:gd name="T64" fmla="*/ 18 w 171"/>
                <a:gd name="T65" fmla="*/ 274 h 304"/>
                <a:gd name="T66" fmla="*/ 7 w 171"/>
                <a:gd name="T67" fmla="*/ 263 h 304"/>
                <a:gd name="T68" fmla="*/ 11 w 171"/>
                <a:gd name="T69" fmla="*/ 254 h 304"/>
                <a:gd name="T70" fmla="*/ 19 w 171"/>
                <a:gd name="T71" fmla="*/ 256 h 304"/>
                <a:gd name="T72" fmla="*/ 24 w 171"/>
                <a:gd name="T73" fmla="*/ 255 h 304"/>
                <a:gd name="T74" fmla="*/ 33 w 171"/>
                <a:gd name="T75" fmla="*/ 255 h 304"/>
                <a:gd name="T76" fmla="*/ 24 w 171"/>
                <a:gd name="T77" fmla="*/ 238 h 304"/>
                <a:gd name="T78" fmla="*/ 24 w 171"/>
                <a:gd name="T79" fmla="*/ 225 h 304"/>
                <a:gd name="T80" fmla="*/ 23 w 171"/>
                <a:gd name="T81" fmla="*/ 213 h 304"/>
                <a:gd name="T82" fmla="*/ 16 w 171"/>
                <a:gd name="T83" fmla="*/ 200 h 304"/>
                <a:gd name="T84" fmla="*/ 18 w 171"/>
                <a:gd name="T85" fmla="*/ 191 h 304"/>
                <a:gd name="T86" fmla="*/ 6 w 171"/>
                <a:gd name="T87" fmla="*/ 191 h 304"/>
                <a:gd name="T88" fmla="*/ 6 w 171"/>
                <a:gd name="T89" fmla="*/ 179 h 304"/>
                <a:gd name="T90" fmla="*/ 0 w 171"/>
                <a:gd name="T91" fmla="*/ 171 h 304"/>
                <a:gd name="T92" fmla="*/ 6 w 171"/>
                <a:gd name="T93" fmla="*/ 146 h 304"/>
                <a:gd name="T94" fmla="*/ 27 w 171"/>
                <a:gd name="T95" fmla="*/ 129 h 304"/>
                <a:gd name="T96" fmla="*/ 28 w 171"/>
                <a:gd name="T97" fmla="*/ 104 h 304"/>
                <a:gd name="T98" fmla="*/ 33 w 171"/>
                <a:gd name="T99" fmla="*/ 66 h 304"/>
                <a:gd name="T100" fmla="*/ 37 w 171"/>
                <a:gd name="T101" fmla="*/ 57 h 304"/>
                <a:gd name="T102" fmla="*/ 29 w 171"/>
                <a:gd name="T103" fmla="*/ 51 h 304"/>
                <a:gd name="T104" fmla="*/ 29 w 171"/>
                <a:gd name="T105" fmla="*/ 45 h 304"/>
                <a:gd name="T106" fmla="*/ 23 w 171"/>
                <a:gd name="T107" fmla="*/ 40 h 304"/>
                <a:gd name="T108" fmla="*/ 18 w 171"/>
                <a:gd name="T109" fmla="*/ 10 h 304"/>
                <a:gd name="T110" fmla="*/ 34 w 171"/>
                <a:gd name="T111" fmla="*/ 0 h 304"/>
                <a:gd name="T112" fmla="*/ 101 w 171"/>
                <a:gd name="T113" fmla="*/ 36 h 304"/>
                <a:gd name="T114" fmla="*/ 168 w 171"/>
                <a:gd name="T115" fmla="*/ 72 h 304"/>
                <a:gd name="T116" fmla="*/ 168 w 171"/>
                <a:gd name="T117" fmla="*/ 7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1" h="304">
                  <a:moveTo>
                    <a:pt x="168" y="72"/>
                  </a:moveTo>
                  <a:lnTo>
                    <a:pt x="171" y="148"/>
                  </a:lnTo>
                  <a:lnTo>
                    <a:pt x="157" y="146"/>
                  </a:lnTo>
                  <a:lnTo>
                    <a:pt x="149" y="161"/>
                  </a:lnTo>
                  <a:lnTo>
                    <a:pt x="146" y="172"/>
                  </a:lnTo>
                  <a:lnTo>
                    <a:pt x="149" y="177"/>
                  </a:lnTo>
                  <a:lnTo>
                    <a:pt x="143" y="183"/>
                  </a:lnTo>
                  <a:lnTo>
                    <a:pt x="146" y="191"/>
                  </a:lnTo>
                  <a:lnTo>
                    <a:pt x="142" y="198"/>
                  </a:lnTo>
                  <a:lnTo>
                    <a:pt x="140" y="206"/>
                  </a:lnTo>
                  <a:lnTo>
                    <a:pt x="146" y="204"/>
                  </a:lnTo>
                  <a:lnTo>
                    <a:pt x="149" y="211"/>
                  </a:lnTo>
                  <a:lnTo>
                    <a:pt x="150" y="223"/>
                  </a:lnTo>
                  <a:lnTo>
                    <a:pt x="156" y="228"/>
                  </a:lnTo>
                  <a:lnTo>
                    <a:pt x="156" y="233"/>
                  </a:lnTo>
                  <a:lnTo>
                    <a:pt x="146" y="237"/>
                  </a:lnTo>
                  <a:lnTo>
                    <a:pt x="138" y="244"/>
                  </a:lnTo>
                  <a:lnTo>
                    <a:pt x="126" y="265"/>
                  </a:lnTo>
                  <a:lnTo>
                    <a:pt x="110" y="274"/>
                  </a:lnTo>
                  <a:lnTo>
                    <a:pt x="94" y="272"/>
                  </a:lnTo>
                  <a:lnTo>
                    <a:pt x="89" y="274"/>
                  </a:lnTo>
                  <a:lnTo>
                    <a:pt x="91" y="281"/>
                  </a:lnTo>
                  <a:lnTo>
                    <a:pt x="82" y="288"/>
                  </a:lnTo>
                  <a:lnTo>
                    <a:pt x="75" y="295"/>
                  </a:lnTo>
                  <a:lnTo>
                    <a:pt x="54" y="302"/>
                  </a:lnTo>
                  <a:lnTo>
                    <a:pt x="50" y="298"/>
                  </a:lnTo>
                  <a:lnTo>
                    <a:pt x="47" y="297"/>
                  </a:lnTo>
                  <a:lnTo>
                    <a:pt x="44" y="303"/>
                  </a:lnTo>
                  <a:lnTo>
                    <a:pt x="30" y="304"/>
                  </a:lnTo>
                  <a:lnTo>
                    <a:pt x="32" y="299"/>
                  </a:lnTo>
                  <a:lnTo>
                    <a:pt x="27" y="286"/>
                  </a:lnTo>
                  <a:lnTo>
                    <a:pt x="25" y="278"/>
                  </a:lnTo>
                  <a:lnTo>
                    <a:pt x="18" y="274"/>
                  </a:lnTo>
                  <a:lnTo>
                    <a:pt x="7" y="263"/>
                  </a:lnTo>
                  <a:lnTo>
                    <a:pt x="11" y="254"/>
                  </a:lnTo>
                  <a:lnTo>
                    <a:pt x="19" y="256"/>
                  </a:lnTo>
                  <a:lnTo>
                    <a:pt x="24" y="255"/>
                  </a:lnTo>
                  <a:lnTo>
                    <a:pt x="33" y="255"/>
                  </a:lnTo>
                  <a:lnTo>
                    <a:pt x="24" y="238"/>
                  </a:lnTo>
                  <a:lnTo>
                    <a:pt x="24" y="225"/>
                  </a:lnTo>
                  <a:lnTo>
                    <a:pt x="23" y="213"/>
                  </a:lnTo>
                  <a:lnTo>
                    <a:pt x="16" y="200"/>
                  </a:lnTo>
                  <a:lnTo>
                    <a:pt x="18" y="191"/>
                  </a:lnTo>
                  <a:lnTo>
                    <a:pt x="6" y="191"/>
                  </a:lnTo>
                  <a:lnTo>
                    <a:pt x="6" y="179"/>
                  </a:lnTo>
                  <a:lnTo>
                    <a:pt x="0" y="171"/>
                  </a:lnTo>
                  <a:lnTo>
                    <a:pt x="6" y="146"/>
                  </a:lnTo>
                  <a:lnTo>
                    <a:pt x="27" y="129"/>
                  </a:lnTo>
                  <a:lnTo>
                    <a:pt x="28" y="104"/>
                  </a:lnTo>
                  <a:lnTo>
                    <a:pt x="33" y="66"/>
                  </a:lnTo>
                  <a:lnTo>
                    <a:pt x="37" y="57"/>
                  </a:lnTo>
                  <a:lnTo>
                    <a:pt x="29" y="51"/>
                  </a:lnTo>
                  <a:lnTo>
                    <a:pt x="29" y="45"/>
                  </a:lnTo>
                  <a:lnTo>
                    <a:pt x="23" y="40"/>
                  </a:lnTo>
                  <a:lnTo>
                    <a:pt x="18" y="10"/>
                  </a:lnTo>
                  <a:lnTo>
                    <a:pt x="34" y="0"/>
                  </a:lnTo>
                  <a:lnTo>
                    <a:pt x="101" y="36"/>
                  </a:lnTo>
                  <a:lnTo>
                    <a:pt x="168" y="72"/>
                  </a:lnTo>
                  <a:lnTo>
                    <a:pt x="168" y="72"/>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408" name="Freeform 207">
              <a:extLst>
                <a:ext uri="{FF2B5EF4-FFF2-40B4-BE49-F238E27FC236}">
                  <a16:creationId xmlns:a16="http://schemas.microsoft.com/office/drawing/2014/main" id="{D5D6AA8C-1C78-A956-62C2-E931866F5450}"/>
                </a:ext>
              </a:extLst>
            </p:cNvPr>
            <p:cNvSpPr>
              <a:spLocks/>
            </p:cNvSpPr>
            <p:nvPr/>
          </p:nvSpPr>
          <p:spPr bwMode="auto">
            <a:xfrm>
              <a:off x="2099815" y="3693025"/>
              <a:ext cx="102036" cy="282651"/>
            </a:xfrm>
            <a:custGeom>
              <a:avLst/>
              <a:gdLst>
                <a:gd name="T0" fmla="*/ 17 w 33"/>
                <a:gd name="T1" fmla="*/ 1 h 97"/>
                <a:gd name="T2" fmla="*/ 14 w 33"/>
                <a:gd name="T3" fmla="*/ 11 h 97"/>
                <a:gd name="T4" fmla="*/ 20 w 33"/>
                <a:gd name="T5" fmla="*/ 16 h 97"/>
                <a:gd name="T6" fmla="*/ 25 w 33"/>
                <a:gd name="T7" fmla="*/ 23 h 97"/>
                <a:gd name="T8" fmla="*/ 25 w 33"/>
                <a:gd name="T9" fmla="*/ 33 h 97"/>
                <a:gd name="T10" fmla="*/ 29 w 33"/>
                <a:gd name="T11" fmla="*/ 36 h 97"/>
                <a:gd name="T12" fmla="*/ 28 w 33"/>
                <a:gd name="T13" fmla="*/ 80 h 97"/>
                <a:gd name="T14" fmla="*/ 33 w 33"/>
                <a:gd name="T15" fmla="*/ 93 h 97"/>
                <a:gd name="T16" fmla="*/ 20 w 33"/>
                <a:gd name="T17" fmla="*/ 97 h 97"/>
                <a:gd name="T18" fmla="*/ 15 w 33"/>
                <a:gd name="T19" fmla="*/ 91 h 97"/>
                <a:gd name="T20" fmla="*/ 11 w 33"/>
                <a:gd name="T21" fmla="*/ 79 h 97"/>
                <a:gd name="T22" fmla="*/ 9 w 33"/>
                <a:gd name="T23" fmla="*/ 69 h 97"/>
                <a:gd name="T24" fmla="*/ 14 w 33"/>
                <a:gd name="T25" fmla="*/ 52 h 97"/>
                <a:gd name="T26" fmla="*/ 9 w 33"/>
                <a:gd name="T27" fmla="*/ 45 h 97"/>
                <a:gd name="T28" fmla="*/ 8 w 33"/>
                <a:gd name="T29" fmla="*/ 30 h 97"/>
                <a:gd name="T30" fmla="*/ 8 w 33"/>
                <a:gd name="T31" fmla="*/ 16 h 97"/>
                <a:gd name="T32" fmla="*/ 0 w 33"/>
                <a:gd name="T33" fmla="*/ 6 h 97"/>
                <a:gd name="T34" fmla="*/ 2 w 33"/>
                <a:gd name="T35" fmla="*/ 0 h 97"/>
                <a:gd name="T36" fmla="*/ 17 w 33"/>
                <a:gd name="T37" fmla="*/ 1 h 97"/>
                <a:gd name="T38" fmla="*/ 17 w 33"/>
                <a:gd name="T39"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97">
                  <a:moveTo>
                    <a:pt x="17" y="1"/>
                  </a:moveTo>
                  <a:lnTo>
                    <a:pt x="14" y="11"/>
                  </a:lnTo>
                  <a:lnTo>
                    <a:pt x="20" y="16"/>
                  </a:lnTo>
                  <a:lnTo>
                    <a:pt x="25" y="23"/>
                  </a:lnTo>
                  <a:lnTo>
                    <a:pt x="25" y="33"/>
                  </a:lnTo>
                  <a:lnTo>
                    <a:pt x="29" y="36"/>
                  </a:lnTo>
                  <a:lnTo>
                    <a:pt x="28" y="80"/>
                  </a:lnTo>
                  <a:lnTo>
                    <a:pt x="33" y="93"/>
                  </a:lnTo>
                  <a:lnTo>
                    <a:pt x="20" y="97"/>
                  </a:lnTo>
                  <a:lnTo>
                    <a:pt x="15" y="91"/>
                  </a:lnTo>
                  <a:lnTo>
                    <a:pt x="11" y="79"/>
                  </a:lnTo>
                  <a:lnTo>
                    <a:pt x="9" y="69"/>
                  </a:lnTo>
                  <a:lnTo>
                    <a:pt x="14" y="52"/>
                  </a:lnTo>
                  <a:lnTo>
                    <a:pt x="9" y="45"/>
                  </a:lnTo>
                  <a:lnTo>
                    <a:pt x="8" y="30"/>
                  </a:lnTo>
                  <a:lnTo>
                    <a:pt x="8" y="16"/>
                  </a:lnTo>
                  <a:lnTo>
                    <a:pt x="0" y="6"/>
                  </a:lnTo>
                  <a:lnTo>
                    <a:pt x="2" y="0"/>
                  </a:lnTo>
                  <a:lnTo>
                    <a:pt x="17" y="1"/>
                  </a:lnTo>
                  <a:lnTo>
                    <a:pt x="17" y="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409" name="Freeform 212">
              <a:extLst>
                <a:ext uri="{FF2B5EF4-FFF2-40B4-BE49-F238E27FC236}">
                  <a16:creationId xmlns:a16="http://schemas.microsoft.com/office/drawing/2014/main" id="{60E5B12A-DB30-635B-3240-BDE2AE801827}"/>
                </a:ext>
              </a:extLst>
            </p:cNvPr>
            <p:cNvSpPr>
              <a:spLocks/>
            </p:cNvSpPr>
            <p:nvPr/>
          </p:nvSpPr>
          <p:spPr bwMode="auto">
            <a:xfrm>
              <a:off x="2473946" y="2233139"/>
              <a:ext cx="197889" cy="393381"/>
            </a:xfrm>
            <a:custGeom>
              <a:avLst/>
              <a:gdLst>
                <a:gd name="T0" fmla="*/ 64 w 64"/>
                <a:gd name="T1" fmla="*/ 80 h 135"/>
                <a:gd name="T2" fmla="*/ 63 w 64"/>
                <a:gd name="T3" fmla="*/ 95 h 135"/>
                <a:gd name="T4" fmla="*/ 55 w 64"/>
                <a:gd name="T5" fmla="*/ 100 h 135"/>
                <a:gd name="T6" fmla="*/ 51 w 64"/>
                <a:gd name="T7" fmla="*/ 107 h 135"/>
                <a:gd name="T8" fmla="*/ 40 w 64"/>
                <a:gd name="T9" fmla="*/ 115 h 135"/>
                <a:gd name="T10" fmla="*/ 42 w 64"/>
                <a:gd name="T11" fmla="*/ 122 h 135"/>
                <a:gd name="T12" fmla="*/ 41 w 64"/>
                <a:gd name="T13" fmla="*/ 130 h 135"/>
                <a:gd name="T14" fmla="*/ 33 w 64"/>
                <a:gd name="T15" fmla="*/ 135 h 135"/>
                <a:gd name="T16" fmla="*/ 25 w 64"/>
                <a:gd name="T17" fmla="*/ 100 h 135"/>
                <a:gd name="T18" fmla="*/ 15 w 64"/>
                <a:gd name="T19" fmla="*/ 92 h 135"/>
                <a:gd name="T20" fmla="*/ 15 w 64"/>
                <a:gd name="T21" fmla="*/ 88 h 135"/>
                <a:gd name="T22" fmla="*/ 1 w 64"/>
                <a:gd name="T23" fmla="*/ 77 h 135"/>
                <a:gd name="T24" fmla="*/ 0 w 64"/>
                <a:gd name="T25" fmla="*/ 63 h 135"/>
                <a:gd name="T26" fmla="*/ 10 w 64"/>
                <a:gd name="T27" fmla="*/ 52 h 135"/>
                <a:gd name="T28" fmla="*/ 13 w 64"/>
                <a:gd name="T29" fmla="*/ 36 h 135"/>
                <a:gd name="T30" fmla="*/ 10 w 64"/>
                <a:gd name="T31" fmla="*/ 18 h 135"/>
                <a:gd name="T32" fmla="*/ 13 w 64"/>
                <a:gd name="T33" fmla="*/ 8 h 135"/>
                <a:gd name="T34" fmla="*/ 30 w 64"/>
                <a:gd name="T35" fmla="*/ 0 h 135"/>
                <a:gd name="T36" fmla="*/ 41 w 64"/>
                <a:gd name="T37" fmla="*/ 3 h 135"/>
                <a:gd name="T38" fmla="*/ 41 w 64"/>
                <a:gd name="T39" fmla="*/ 12 h 135"/>
                <a:gd name="T40" fmla="*/ 53 w 64"/>
                <a:gd name="T41" fmla="*/ 6 h 135"/>
                <a:gd name="T42" fmla="*/ 55 w 64"/>
                <a:gd name="T43" fmla="*/ 9 h 135"/>
                <a:gd name="T44" fmla="*/ 47 w 64"/>
                <a:gd name="T45" fmla="*/ 18 h 135"/>
                <a:gd name="T46" fmla="*/ 47 w 64"/>
                <a:gd name="T47" fmla="*/ 27 h 135"/>
                <a:gd name="T48" fmla="*/ 53 w 64"/>
                <a:gd name="T49" fmla="*/ 32 h 135"/>
                <a:gd name="T50" fmla="*/ 52 w 64"/>
                <a:gd name="T51" fmla="*/ 49 h 135"/>
                <a:gd name="T52" fmla="*/ 41 w 64"/>
                <a:gd name="T53" fmla="*/ 58 h 135"/>
                <a:gd name="T54" fmla="*/ 45 w 64"/>
                <a:gd name="T55" fmla="*/ 69 h 135"/>
                <a:gd name="T56" fmla="*/ 53 w 64"/>
                <a:gd name="T57" fmla="*/ 69 h 135"/>
                <a:gd name="T58" fmla="*/ 57 w 64"/>
                <a:gd name="T59" fmla="*/ 78 h 135"/>
                <a:gd name="T60" fmla="*/ 64 w 64"/>
                <a:gd name="T61" fmla="*/ 80 h 135"/>
                <a:gd name="T62" fmla="*/ 64 w 64"/>
                <a:gd name="T63" fmla="*/ 8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135">
                  <a:moveTo>
                    <a:pt x="64" y="80"/>
                  </a:moveTo>
                  <a:lnTo>
                    <a:pt x="63" y="95"/>
                  </a:lnTo>
                  <a:lnTo>
                    <a:pt x="55" y="100"/>
                  </a:lnTo>
                  <a:lnTo>
                    <a:pt x="51" y="107"/>
                  </a:lnTo>
                  <a:lnTo>
                    <a:pt x="40" y="115"/>
                  </a:lnTo>
                  <a:lnTo>
                    <a:pt x="42" y="122"/>
                  </a:lnTo>
                  <a:lnTo>
                    <a:pt x="41" y="130"/>
                  </a:lnTo>
                  <a:lnTo>
                    <a:pt x="33" y="135"/>
                  </a:lnTo>
                  <a:lnTo>
                    <a:pt x="25" y="100"/>
                  </a:lnTo>
                  <a:lnTo>
                    <a:pt x="15" y="92"/>
                  </a:lnTo>
                  <a:lnTo>
                    <a:pt x="15" y="88"/>
                  </a:lnTo>
                  <a:lnTo>
                    <a:pt x="1" y="77"/>
                  </a:lnTo>
                  <a:lnTo>
                    <a:pt x="0" y="63"/>
                  </a:lnTo>
                  <a:lnTo>
                    <a:pt x="10" y="52"/>
                  </a:lnTo>
                  <a:lnTo>
                    <a:pt x="13" y="36"/>
                  </a:lnTo>
                  <a:lnTo>
                    <a:pt x="10" y="18"/>
                  </a:lnTo>
                  <a:lnTo>
                    <a:pt x="13" y="8"/>
                  </a:lnTo>
                  <a:lnTo>
                    <a:pt x="30" y="0"/>
                  </a:lnTo>
                  <a:lnTo>
                    <a:pt x="41" y="3"/>
                  </a:lnTo>
                  <a:lnTo>
                    <a:pt x="41" y="12"/>
                  </a:lnTo>
                  <a:lnTo>
                    <a:pt x="53" y="6"/>
                  </a:lnTo>
                  <a:lnTo>
                    <a:pt x="55" y="9"/>
                  </a:lnTo>
                  <a:lnTo>
                    <a:pt x="47" y="18"/>
                  </a:lnTo>
                  <a:lnTo>
                    <a:pt x="47" y="27"/>
                  </a:lnTo>
                  <a:lnTo>
                    <a:pt x="53" y="32"/>
                  </a:lnTo>
                  <a:lnTo>
                    <a:pt x="52" y="49"/>
                  </a:lnTo>
                  <a:lnTo>
                    <a:pt x="41" y="58"/>
                  </a:lnTo>
                  <a:lnTo>
                    <a:pt x="45" y="69"/>
                  </a:lnTo>
                  <a:lnTo>
                    <a:pt x="53" y="69"/>
                  </a:lnTo>
                  <a:lnTo>
                    <a:pt x="57" y="78"/>
                  </a:lnTo>
                  <a:lnTo>
                    <a:pt x="64" y="80"/>
                  </a:lnTo>
                  <a:lnTo>
                    <a:pt x="64" y="80"/>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410" name="Freeform 216">
              <a:extLst>
                <a:ext uri="{FF2B5EF4-FFF2-40B4-BE49-F238E27FC236}">
                  <a16:creationId xmlns:a16="http://schemas.microsoft.com/office/drawing/2014/main" id="{FBABEE05-C64C-7EFA-B37D-2F487805CCD3}"/>
                </a:ext>
              </a:extLst>
            </p:cNvPr>
            <p:cNvSpPr>
              <a:spLocks/>
            </p:cNvSpPr>
            <p:nvPr/>
          </p:nvSpPr>
          <p:spPr bwMode="auto">
            <a:xfrm>
              <a:off x="3639638" y="4360320"/>
              <a:ext cx="547287" cy="594445"/>
            </a:xfrm>
            <a:custGeom>
              <a:avLst/>
              <a:gdLst>
                <a:gd name="T0" fmla="*/ 38 w 177"/>
                <a:gd name="T1" fmla="*/ 12 h 204"/>
                <a:gd name="T2" fmla="*/ 39 w 177"/>
                <a:gd name="T3" fmla="*/ 33 h 204"/>
                <a:gd name="T4" fmla="*/ 56 w 177"/>
                <a:gd name="T5" fmla="*/ 27 h 204"/>
                <a:gd name="T6" fmla="*/ 68 w 177"/>
                <a:gd name="T7" fmla="*/ 24 h 204"/>
                <a:gd name="T8" fmla="*/ 67 w 177"/>
                <a:gd name="T9" fmla="*/ 10 h 204"/>
                <a:gd name="T10" fmla="*/ 136 w 177"/>
                <a:gd name="T11" fmla="*/ 40 h 204"/>
                <a:gd name="T12" fmla="*/ 161 w 177"/>
                <a:gd name="T13" fmla="*/ 70 h 204"/>
                <a:gd name="T14" fmla="*/ 154 w 177"/>
                <a:gd name="T15" fmla="*/ 104 h 204"/>
                <a:gd name="T16" fmla="*/ 164 w 177"/>
                <a:gd name="T17" fmla="*/ 116 h 204"/>
                <a:gd name="T18" fmla="*/ 160 w 177"/>
                <a:gd name="T19" fmla="*/ 133 h 204"/>
                <a:gd name="T20" fmla="*/ 164 w 177"/>
                <a:gd name="T21" fmla="*/ 154 h 204"/>
                <a:gd name="T22" fmla="*/ 177 w 177"/>
                <a:gd name="T23" fmla="*/ 177 h 204"/>
                <a:gd name="T24" fmla="*/ 145 w 177"/>
                <a:gd name="T25" fmla="*/ 196 h 204"/>
                <a:gd name="T26" fmla="*/ 129 w 177"/>
                <a:gd name="T27" fmla="*/ 201 h 204"/>
                <a:gd name="T28" fmla="*/ 112 w 177"/>
                <a:gd name="T29" fmla="*/ 204 h 204"/>
                <a:gd name="T30" fmla="*/ 86 w 177"/>
                <a:gd name="T31" fmla="*/ 199 h 204"/>
                <a:gd name="T32" fmla="*/ 81 w 177"/>
                <a:gd name="T33" fmla="*/ 192 h 204"/>
                <a:gd name="T34" fmla="*/ 72 w 177"/>
                <a:gd name="T35" fmla="*/ 161 h 204"/>
                <a:gd name="T36" fmla="*/ 68 w 177"/>
                <a:gd name="T37" fmla="*/ 160 h 204"/>
                <a:gd name="T38" fmla="*/ 42 w 177"/>
                <a:gd name="T39" fmla="*/ 151 h 204"/>
                <a:gd name="T40" fmla="*/ 25 w 177"/>
                <a:gd name="T41" fmla="*/ 144 h 204"/>
                <a:gd name="T42" fmla="*/ 16 w 177"/>
                <a:gd name="T43" fmla="*/ 124 h 204"/>
                <a:gd name="T44" fmla="*/ 1 w 177"/>
                <a:gd name="T45" fmla="*/ 100 h 204"/>
                <a:gd name="T46" fmla="*/ 2 w 177"/>
                <a:gd name="T47" fmla="*/ 85 h 204"/>
                <a:gd name="T48" fmla="*/ 0 w 177"/>
                <a:gd name="T49" fmla="*/ 74 h 204"/>
                <a:gd name="T50" fmla="*/ 3 w 177"/>
                <a:gd name="T51" fmla="*/ 66 h 204"/>
                <a:gd name="T52" fmla="*/ 15 w 177"/>
                <a:gd name="T53" fmla="*/ 49 h 204"/>
                <a:gd name="T54" fmla="*/ 19 w 177"/>
                <a:gd name="T55" fmla="*/ 39 h 204"/>
                <a:gd name="T56" fmla="*/ 15 w 177"/>
                <a:gd name="T57" fmla="*/ 27 h 204"/>
                <a:gd name="T58" fmla="*/ 21 w 177"/>
                <a:gd name="T59" fmla="*/ 13 h 204"/>
                <a:gd name="T60" fmla="*/ 20 w 177"/>
                <a:gd name="T61" fmla="*/ 0 h 204"/>
                <a:gd name="T62" fmla="*/ 38 w 177"/>
                <a:gd name="T63"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 h="204">
                  <a:moveTo>
                    <a:pt x="38" y="1"/>
                  </a:moveTo>
                  <a:lnTo>
                    <a:pt x="38" y="12"/>
                  </a:lnTo>
                  <a:lnTo>
                    <a:pt x="35" y="25"/>
                  </a:lnTo>
                  <a:lnTo>
                    <a:pt x="39" y="33"/>
                  </a:lnTo>
                  <a:lnTo>
                    <a:pt x="46" y="28"/>
                  </a:lnTo>
                  <a:lnTo>
                    <a:pt x="56" y="27"/>
                  </a:lnTo>
                  <a:lnTo>
                    <a:pt x="58" y="30"/>
                  </a:lnTo>
                  <a:lnTo>
                    <a:pt x="68" y="24"/>
                  </a:lnTo>
                  <a:lnTo>
                    <a:pt x="61" y="19"/>
                  </a:lnTo>
                  <a:lnTo>
                    <a:pt x="67" y="10"/>
                  </a:lnTo>
                  <a:lnTo>
                    <a:pt x="75" y="1"/>
                  </a:lnTo>
                  <a:lnTo>
                    <a:pt x="136" y="40"/>
                  </a:lnTo>
                  <a:lnTo>
                    <a:pt x="137" y="51"/>
                  </a:lnTo>
                  <a:lnTo>
                    <a:pt x="161" y="70"/>
                  </a:lnTo>
                  <a:lnTo>
                    <a:pt x="152" y="93"/>
                  </a:lnTo>
                  <a:lnTo>
                    <a:pt x="154" y="104"/>
                  </a:lnTo>
                  <a:lnTo>
                    <a:pt x="164" y="111"/>
                  </a:lnTo>
                  <a:lnTo>
                    <a:pt x="164" y="116"/>
                  </a:lnTo>
                  <a:lnTo>
                    <a:pt x="160" y="127"/>
                  </a:lnTo>
                  <a:lnTo>
                    <a:pt x="160" y="133"/>
                  </a:lnTo>
                  <a:lnTo>
                    <a:pt x="159" y="142"/>
                  </a:lnTo>
                  <a:lnTo>
                    <a:pt x="164" y="154"/>
                  </a:lnTo>
                  <a:lnTo>
                    <a:pt x="171" y="173"/>
                  </a:lnTo>
                  <a:lnTo>
                    <a:pt x="177" y="177"/>
                  </a:lnTo>
                  <a:lnTo>
                    <a:pt x="163" y="188"/>
                  </a:lnTo>
                  <a:lnTo>
                    <a:pt x="145" y="196"/>
                  </a:lnTo>
                  <a:lnTo>
                    <a:pt x="135" y="196"/>
                  </a:lnTo>
                  <a:lnTo>
                    <a:pt x="129" y="201"/>
                  </a:lnTo>
                  <a:lnTo>
                    <a:pt x="117" y="201"/>
                  </a:lnTo>
                  <a:lnTo>
                    <a:pt x="112" y="204"/>
                  </a:lnTo>
                  <a:lnTo>
                    <a:pt x="93" y="199"/>
                  </a:lnTo>
                  <a:lnTo>
                    <a:pt x="86" y="199"/>
                  </a:lnTo>
                  <a:lnTo>
                    <a:pt x="86" y="199"/>
                  </a:lnTo>
                  <a:lnTo>
                    <a:pt x="81" y="192"/>
                  </a:lnTo>
                  <a:lnTo>
                    <a:pt x="80" y="172"/>
                  </a:lnTo>
                  <a:lnTo>
                    <a:pt x="72" y="161"/>
                  </a:lnTo>
                  <a:lnTo>
                    <a:pt x="71" y="165"/>
                  </a:lnTo>
                  <a:lnTo>
                    <a:pt x="68" y="160"/>
                  </a:lnTo>
                  <a:lnTo>
                    <a:pt x="52" y="156"/>
                  </a:lnTo>
                  <a:lnTo>
                    <a:pt x="42" y="151"/>
                  </a:lnTo>
                  <a:lnTo>
                    <a:pt x="31" y="147"/>
                  </a:lnTo>
                  <a:lnTo>
                    <a:pt x="25" y="144"/>
                  </a:lnTo>
                  <a:lnTo>
                    <a:pt x="23" y="144"/>
                  </a:lnTo>
                  <a:lnTo>
                    <a:pt x="16" y="124"/>
                  </a:lnTo>
                  <a:lnTo>
                    <a:pt x="15" y="113"/>
                  </a:lnTo>
                  <a:lnTo>
                    <a:pt x="1" y="100"/>
                  </a:lnTo>
                  <a:lnTo>
                    <a:pt x="6" y="93"/>
                  </a:lnTo>
                  <a:lnTo>
                    <a:pt x="2" y="85"/>
                  </a:lnTo>
                  <a:lnTo>
                    <a:pt x="3" y="77"/>
                  </a:lnTo>
                  <a:lnTo>
                    <a:pt x="0" y="74"/>
                  </a:lnTo>
                  <a:lnTo>
                    <a:pt x="1" y="66"/>
                  </a:lnTo>
                  <a:lnTo>
                    <a:pt x="3" y="66"/>
                  </a:lnTo>
                  <a:lnTo>
                    <a:pt x="9" y="59"/>
                  </a:lnTo>
                  <a:lnTo>
                    <a:pt x="15" y="49"/>
                  </a:lnTo>
                  <a:lnTo>
                    <a:pt x="19" y="45"/>
                  </a:lnTo>
                  <a:lnTo>
                    <a:pt x="19" y="39"/>
                  </a:lnTo>
                  <a:lnTo>
                    <a:pt x="16" y="34"/>
                  </a:lnTo>
                  <a:lnTo>
                    <a:pt x="15" y="27"/>
                  </a:lnTo>
                  <a:lnTo>
                    <a:pt x="20" y="24"/>
                  </a:lnTo>
                  <a:lnTo>
                    <a:pt x="21" y="13"/>
                  </a:lnTo>
                  <a:lnTo>
                    <a:pt x="14" y="2"/>
                  </a:lnTo>
                  <a:lnTo>
                    <a:pt x="20" y="0"/>
                  </a:lnTo>
                  <a:lnTo>
                    <a:pt x="38" y="1"/>
                  </a:lnTo>
                  <a:lnTo>
                    <a:pt x="38" y="1"/>
                  </a:lnTo>
                  <a:close/>
                </a:path>
              </a:pathLst>
            </a:custGeom>
            <a:solidFill>
              <a:srgbClr val="2866D0"/>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411" name="Freeform 217">
              <a:extLst>
                <a:ext uri="{FF2B5EF4-FFF2-40B4-BE49-F238E27FC236}">
                  <a16:creationId xmlns:a16="http://schemas.microsoft.com/office/drawing/2014/main" id="{EEA98BC8-C3FD-73E2-4B88-B7AA6F9FCF8B}"/>
                </a:ext>
              </a:extLst>
            </p:cNvPr>
            <p:cNvSpPr>
              <a:spLocks/>
            </p:cNvSpPr>
            <p:nvPr/>
          </p:nvSpPr>
          <p:spPr bwMode="auto">
            <a:xfrm>
              <a:off x="3639638" y="4068928"/>
              <a:ext cx="284465" cy="314707"/>
            </a:xfrm>
            <a:custGeom>
              <a:avLst/>
              <a:gdLst>
                <a:gd name="T0" fmla="*/ 74 w 92"/>
                <a:gd name="T1" fmla="*/ 0 h 108"/>
                <a:gd name="T2" fmla="*/ 82 w 92"/>
                <a:gd name="T3" fmla="*/ 13 h 108"/>
                <a:gd name="T4" fmla="*/ 84 w 92"/>
                <a:gd name="T5" fmla="*/ 23 h 108"/>
                <a:gd name="T6" fmla="*/ 92 w 92"/>
                <a:gd name="T7" fmla="*/ 44 h 108"/>
                <a:gd name="T8" fmla="*/ 86 w 92"/>
                <a:gd name="T9" fmla="*/ 59 h 108"/>
                <a:gd name="T10" fmla="*/ 77 w 92"/>
                <a:gd name="T11" fmla="*/ 71 h 108"/>
                <a:gd name="T12" fmla="*/ 72 w 92"/>
                <a:gd name="T13" fmla="*/ 79 h 108"/>
                <a:gd name="T14" fmla="*/ 72 w 92"/>
                <a:gd name="T15" fmla="*/ 80 h 108"/>
                <a:gd name="T16" fmla="*/ 72 w 92"/>
                <a:gd name="T17" fmla="*/ 79 h 108"/>
                <a:gd name="T18" fmla="*/ 63 w 92"/>
                <a:gd name="T19" fmla="*/ 75 h 108"/>
                <a:gd name="T20" fmla="*/ 56 w 92"/>
                <a:gd name="T21" fmla="*/ 79 h 108"/>
                <a:gd name="T22" fmla="*/ 45 w 92"/>
                <a:gd name="T23" fmla="*/ 82 h 108"/>
                <a:gd name="T24" fmla="*/ 38 w 92"/>
                <a:gd name="T25" fmla="*/ 93 h 108"/>
                <a:gd name="T26" fmla="*/ 38 w 92"/>
                <a:gd name="T27" fmla="*/ 101 h 108"/>
                <a:gd name="T28" fmla="*/ 20 w 92"/>
                <a:gd name="T29" fmla="*/ 100 h 108"/>
                <a:gd name="T30" fmla="*/ 14 w 92"/>
                <a:gd name="T31" fmla="*/ 102 h 108"/>
                <a:gd name="T32" fmla="*/ 4 w 92"/>
                <a:gd name="T33" fmla="*/ 108 h 108"/>
                <a:gd name="T34" fmla="*/ 0 w 92"/>
                <a:gd name="T35" fmla="*/ 107 h 108"/>
                <a:gd name="T36" fmla="*/ 0 w 92"/>
                <a:gd name="T37" fmla="*/ 92 h 108"/>
                <a:gd name="T38" fmla="*/ 4 w 92"/>
                <a:gd name="T39" fmla="*/ 84 h 108"/>
                <a:gd name="T40" fmla="*/ 5 w 92"/>
                <a:gd name="T41" fmla="*/ 70 h 108"/>
                <a:gd name="T42" fmla="*/ 9 w 92"/>
                <a:gd name="T43" fmla="*/ 61 h 108"/>
                <a:gd name="T44" fmla="*/ 15 w 92"/>
                <a:gd name="T45" fmla="*/ 51 h 108"/>
                <a:gd name="T46" fmla="*/ 21 w 92"/>
                <a:gd name="T47" fmla="*/ 46 h 108"/>
                <a:gd name="T48" fmla="*/ 26 w 92"/>
                <a:gd name="T49" fmla="*/ 39 h 108"/>
                <a:gd name="T50" fmla="*/ 20 w 92"/>
                <a:gd name="T51" fmla="*/ 36 h 108"/>
                <a:gd name="T52" fmla="*/ 21 w 92"/>
                <a:gd name="T53" fmla="*/ 14 h 108"/>
                <a:gd name="T54" fmla="*/ 28 w 92"/>
                <a:gd name="T55" fmla="*/ 9 h 108"/>
                <a:gd name="T56" fmla="*/ 38 w 92"/>
                <a:gd name="T57" fmla="*/ 13 h 108"/>
                <a:gd name="T58" fmla="*/ 52 w 92"/>
                <a:gd name="T59" fmla="*/ 9 h 108"/>
                <a:gd name="T60" fmla="*/ 63 w 92"/>
                <a:gd name="T61" fmla="*/ 9 h 108"/>
                <a:gd name="T62" fmla="*/ 74 w 92"/>
                <a:gd name="T63" fmla="*/ 0 h 108"/>
                <a:gd name="T64" fmla="*/ 74 w 92"/>
                <a:gd name="T6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108">
                  <a:moveTo>
                    <a:pt x="74" y="0"/>
                  </a:moveTo>
                  <a:lnTo>
                    <a:pt x="82" y="13"/>
                  </a:lnTo>
                  <a:lnTo>
                    <a:pt x="84" y="23"/>
                  </a:lnTo>
                  <a:lnTo>
                    <a:pt x="92" y="44"/>
                  </a:lnTo>
                  <a:lnTo>
                    <a:pt x="86" y="59"/>
                  </a:lnTo>
                  <a:lnTo>
                    <a:pt x="77" y="71"/>
                  </a:lnTo>
                  <a:lnTo>
                    <a:pt x="72" y="79"/>
                  </a:lnTo>
                  <a:lnTo>
                    <a:pt x="72" y="80"/>
                  </a:lnTo>
                  <a:lnTo>
                    <a:pt x="72" y="79"/>
                  </a:lnTo>
                  <a:lnTo>
                    <a:pt x="63" y="75"/>
                  </a:lnTo>
                  <a:lnTo>
                    <a:pt x="56" y="79"/>
                  </a:lnTo>
                  <a:lnTo>
                    <a:pt x="45" y="82"/>
                  </a:lnTo>
                  <a:lnTo>
                    <a:pt x="38" y="93"/>
                  </a:lnTo>
                  <a:lnTo>
                    <a:pt x="38" y="101"/>
                  </a:lnTo>
                  <a:lnTo>
                    <a:pt x="20" y="100"/>
                  </a:lnTo>
                  <a:lnTo>
                    <a:pt x="14" y="102"/>
                  </a:lnTo>
                  <a:lnTo>
                    <a:pt x="4" y="108"/>
                  </a:lnTo>
                  <a:lnTo>
                    <a:pt x="0" y="107"/>
                  </a:lnTo>
                  <a:lnTo>
                    <a:pt x="0" y="92"/>
                  </a:lnTo>
                  <a:lnTo>
                    <a:pt x="4" y="84"/>
                  </a:lnTo>
                  <a:lnTo>
                    <a:pt x="5" y="70"/>
                  </a:lnTo>
                  <a:lnTo>
                    <a:pt x="9" y="61"/>
                  </a:lnTo>
                  <a:lnTo>
                    <a:pt x="15" y="51"/>
                  </a:lnTo>
                  <a:lnTo>
                    <a:pt x="21" y="46"/>
                  </a:lnTo>
                  <a:lnTo>
                    <a:pt x="26" y="39"/>
                  </a:lnTo>
                  <a:lnTo>
                    <a:pt x="20" y="36"/>
                  </a:lnTo>
                  <a:lnTo>
                    <a:pt x="21" y="14"/>
                  </a:lnTo>
                  <a:lnTo>
                    <a:pt x="28" y="9"/>
                  </a:lnTo>
                  <a:lnTo>
                    <a:pt x="38" y="13"/>
                  </a:lnTo>
                  <a:lnTo>
                    <a:pt x="52" y="9"/>
                  </a:lnTo>
                  <a:lnTo>
                    <a:pt x="63" y="9"/>
                  </a:lnTo>
                  <a:lnTo>
                    <a:pt x="74" y="0"/>
                  </a:lnTo>
                  <a:lnTo>
                    <a:pt x="74" y="0"/>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412" name="Freeform 224">
              <a:extLst>
                <a:ext uri="{FF2B5EF4-FFF2-40B4-BE49-F238E27FC236}">
                  <a16:creationId xmlns:a16="http://schemas.microsoft.com/office/drawing/2014/main" id="{C414FB87-F37C-58E7-BB80-54B5F838B19E}"/>
                </a:ext>
              </a:extLst>
            </p:cNvPr>
            <p:cNvSpPr>
              <a:spLocks/>
            </p:cNvSpPr>
            <p:nvPr/>
          </p:nvSpPr>
          <p:spPr bwMode="auto">
            <a:xfrm>
              <a:off x="3228397" y="4762446"/>
              <a:ext cx="606039" cy="536167"/>
            </a:xfrm>
            <a:custGeom>
              <a:avLst/>
              <a:gdLst>
                <a:gd name="T0" fmla="*/ 158 w 196"/>
                <a:gd name="T1" fmla="*/ 6 h 184"/>
                <a:gd name="T2" fmla="*/ 175 w 196"/>
                <a:gd name="T3" fmla="*/ 13 h 184"/>
                <a:gd name="T4" fmla="*/ 192 w 196"/>
                <a:gd name="T5" fmla="*/ 27 h 184"/>
                <a:gd name="T6" fmla="*/ 193 w 196"/>
                <a:gd name="T7" fmla="*/ 48 h 184"/>
                <a:gd name="T8" fmla="*/ 192 w 196"/>
                <a:gd name="T9" fmla="*/ 80 h 184"/>
                <a:gd name="T10" fmla="*/ 180 w 196"/>
                <a:gd name="T11" fmla="*/ 104 h 184"/>
                <a:gd name="T12" fmla="*/ 138 w 196"/>
                <a:gd name="T13" fmla="*/ 124 h 184"/>
                <a:gd name="T14" fmla="*/ 127 w 196"/>
                <a:gd name="T15" fmla="*/ 141 h 184"/>
                <a:gd name="T16" fmla="*/ 114 w 196"/>
                <a:gd name="T17" fmla="*/ 155 h 184"/>
                <a:gd name="T18" fmla="*/ 94 w 196"/>
                <a:gd name="T19" fmla="*/ 172 h 184"/>
                <a:gd name="T20" fmla="*/ 78 w 196"/>
                <a:gd name="T21" fmla="*/ 184 h 184"/>
                <a:gd name="T22" fmla="*/ 54 w 196"/>
                <a:gd name="T23" fmla="*/ 180 h 184"/>
                <a:gd name="T24" fmla="*/ 51 w 196"/>
                <a:gd name="T25" fmla="*/ 178 h 184"/>
                <a:gd name="T26" fmla="*/ 34 w 196"/>
                <a:gd name="T27" fmla="*/ 172 h 184"/>
                <a:gd name="T28" fmla="*/ 10 w 196"/>
                <a:gd name="T29" fmla="*/ 164 h 184"/>
                <a:gd name="T30" fmla="*/ 2 w 196"/>
                <a:gd name="T31" fmla="*/ 88 h 184"/>
                <a:gd name="T32" fmla="*/ 35 w 196"/>
                <a:gd name="T33" fmla="*/ 82 h 184"/>
                <a:gd name="T34" fmla="*/ 35 w 196"/>
                <a:gd name="T35" fmla="*/ 66 h 184"/>
                <a:gd name="T36" fmla="*/ 36 w 196"/>
                <a:gd name="T37" fmla="*/ 51 h 184"/>
                <a:gd name="T38" fmla="*/ 42 w 196"/>
                <a:gd name="T39" fmla="*/ 57 h 184"/>
                <a:gd name="T40" fmla="*/ 60 w 196"/>
                <a:gd name="T41" fmla="*/ 58 h 184"/>
                <a:gd name="T42" fmla="*/ 79 w 196"/>
                <a:gd name="T43" fmla="*/ 70 h 184"/>
                <a:gd name="T44" fmla="*/ 93 w 196"/>
                <a:gd name="T45" fmla="*/ 74 h 184"/>
                <a:gd name="T46" fmla="*/ 112 w 196"/>
                <a:gd name="T47" fmla="*/ 85 h 184"/>
                <a:gd name="T48" fmla="*/ 131 w 196"/>
                <a:gd name="T49" fmla="*/ 95 h 184"/>
                <a:gd name="T50" fmla="*/ 125 w 196"/>
                <a:gd name="T51" fmla="*/ 78 h 184"/>
                <a:gd name="T52" fmla="*/ 110 w 196"/>
                <a:gd name="T53" fmla="*/ 67 h 184"/>
                <a:gd name="T54" fmla="*/ 116 w 196"/>
                <a:gd name="T55" fmla="*/ 26 h 184"/>
                <a:gd name="T56" fmla="*/ 117 w 196"/>
                <a:gd name="T57" fmla="*/ 5 h 184"/>
                <a:gd name="T58" fmla="*/ 145 w 196"/>
                <a:gd name="T59" fmla="*/ 0 h 184"/>
                <a:gd name="T60" fmla="*/ 146 w 196"/>
                <a:gd name="T61" fmla="*/ 5 h 184"/>
                <a:gd name="T62" fmla="*/ 155 w 196"/>
                <a:gd name="T63" fmla="*/ 10 h 184"/>
                <a:gd name="T64" fmla="*/ 156 w 196"/>
                <a:gd name="T65"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 h="184">
                  <a:moveTo>
                    <a:pt x="156" y="6"/>
                  </a:moveTo>
                  <a:lnTo>
                    <a:pt x="158" y="6"/>
                  </a:lnTo>
                  <a:lnTo>
                    <a:pt x="164" y="9"/>
                  </a:lnTo>
                  <a:lnTo>
                    <a:pt x="175" y="13"/>
                  </a:lnTo>
                  <a:lnTo>
                    <a:pt x="185" y="18"/>
                  </a:lnTo>
                  <a:lnTo>
                    <a:pt x="192" y="27"/>
                  </a:lnTo>
                  <a:lnTo>
                    <a:pt x="196" y="43"/>
                  </a:lnTo>
                  <a:lnTo>
                    <a:pt x="193" y="48"/>
                  </a:lnTo>
                  <a:lnTo>
                    <a:pt x="189" y="63"/>
                  </a:lnTo>
                  <a:lnTo>
                    <a:pt x="192" y="80"/>
                  </a:lnTo>
                  <a:lnTo>
                    <a:pt x="186" y="86"/>
                  </a:lnTo>
                  <a:lnTo>
                    <a:pt x="180" y="104"/>
                  </a:lnTo>
                  <a:lnTo>
                    <a:pt x="189" y="109"/>
                  </a:lnTo>
                  <a:lnTo>
                    <a:pt x="138" y="124"/>
                  </a:lnTo>
                  <a:lnTo>
                    <a:pt x="139" y="138"/>
                  </a:lnTo>
                  <a:lnTo>
                    <a:pt x="127" y="141"/>
                  </a:lnTo>
                  <a:lnTo>
                    <a:pt x="116" y="148"/>
                  </a:lnTo>
                  <a:lnTo>
                    <a:pt x="114" y="155"/>
                  </a:lnTo>
                  <a:lnTo>
                    <a:pt x="108" y="156"/>
                  </a:lnTo>
                  <a:lnTo>
                    <a:pt x="94" y="172"/>
                  </a:lnTo>
                  <a:lnTo>
                    <a:pt x="84" y="184"/>
                  </a:lnTo>
                  <a:lnTo>
                    <a:pt x="78" y="184"/>
                  </a:lnTo>
                  <a:lnTo>
                    <a:pt x="73" y="183"/>
                  </a:lnTo>
                  <a:lnTo>
                    <a:pt x="54" y="180"/>
                  </a:lnTo>
                  <a:lnTo>
                    <a:pt x="51" y="179"/>
                  </a:lnTo>
                  <a:lnTo>
                    <a:pt x="51" y="178"/>
                  </a:lnTo>
                  <a:lnTo>
                    <a:pt x="45" y="173"/>
                  </a:lnTo>
                  <a:lnTo>
                    <a:pt x="34" y="172"/>
                  </a:lnTo>
                  <a:lnTo>
                    <a:pt x="21" y="176"/>
                  </a:lnTo>
                  <a:lnTo>
                    <a:pt x="10" y="164"/>
                  </a:lnTo>
                  <a:lnTo>
                    <a:pt x="0" y="149"/>
                  </a:lnTo>
                  <a:lnTo>
                    <a:pt x="2" y="88"/>
                  </a:lnTo>
                  <a:lnTo>
                    <a:pt x="37" y="89"/>
                  </a:lnTo>
                  <a:lnTo>
                    <a:pt x="35" y="82"/>
                  </a:lnTo>
                  <a:lnTo>
                    <a:pt x="38" y="75"/>
                  </a:lnTo>
                  <a:lnTo>
                    <a:pt x="35" y="66"/>
                  </a:lnTo>
                  <a:lnTo>
                    <a:pt x="37" y="57"/>
                  </a:lnTo>
                  <a:lnTo>
                    <a:pt x="36" y="51"/>
                  </a:lnTo>
                  <a:lnTo>
                    <a:pt x="41" y="51"/>
                  </a:lnTo>
                  <a:lnTo>
                    <a:pt x="42" y="57"/>
                  </a:lnTo>
                  <a:lnTo>
                    <a:pt x="50" y="57"/>
                  </a:lnTo>
                  <a:lnTo>
                    <a:pt x="60" y="58"/>
                  </a:lnTo>
                  <a:lnTo>
                    <a:pt x="66" y="67"/>
                  </a:lnTo>
                  <a:lnTo>
                    <a:pt x="79" y="70"/>
                  </a:lnTo>
                  <a:lnTo>
                    <a:pt x="90" y="64"/>
                  </a:lnTo>
                  <a:lnTo>
                    <a:pt x="93" y="74"/>
                  </a:lnTo>
                  <a:lnTo>
                    <a:pt x="106" y="76"/>
                  </a:lnTo>
                  <a:lnTo>
                    <a:pt x="112" y="85"/>
                  </a:lnTo>
                  <a:lnTo>
                    <a:pt x="118" y="95"/>
                  </a:lnTo>
                  <a:lnTo>
                    <a:pt x="131" y="95"/>
                  </a:lnTo>
                  <a:lnTo>
                    <a:pt x="131" y="75"/>
                  </a:lnTo>
                  <a:lnTo>
                    <a:pt x="125" y="78"/>
                  </a:lnTo>
                  <a:lnTo>
                    <a:pt x="114" y="71"/>
                  </a:lnTo>
                  <a:lnTo>
                    <a:pt x="110" y="67"/>
                  </a:lnTo>
                  <a:lnTo>
                    <a:pt x="112" y="48"/>
                  </a:lnTo>
                  <a:lnTo>
                    <a:pt x="116" y="26"/>
                  </a:lnTo>
                  <a:lnTo>
                    <a:pt x="112" y="18"/>
                  </a:lnTo>
                  <a:lnTo>
                    <a:pt x="117" y="5"/>
                  </a:lnTo>
                  <a:lnTo>
                    <a:pt x="122" y="3"/>
                  </a:lnTo>
                  <a:lnTo>
                    <a:pt x="145" y="0"/>
                  </a:lnTo>
                  <a:lnTo>
                    <a:pt x="147" y="1"/>
                  </a:lnTo>
                  <a:lnTo>
                    <a:pt x="146" y="5"/>
                  </a:lnTo>
                  <a:lnTo>
                    <a:pt x="152" y="6"/>
                  </a:lnTo>
                  <a:lnTo>
                    <a:pt x="155" y="10"/>
                  </a:lnTo>
                  <a:lnTo>
                    <a:pt x="158" y="9"/>
                  </a:lnTo>
                  <a:lnTo>
                    <a:pt x="156" y="6"/>
                  </a:lnTo>
                  <a:lnTo>
                    <a:pt x="156" y="6"/>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413" name="Freeform 225">
              <a:extLst>
                <a:ext uri="{FF2B5EF4-FFF2-40B4-BE49-F238E27FC236}">
                  <a16:creationId xmlns:a16="http://schemas.microsoft.com/office/drawing/2014/main" id="{D7CDE8ED-9B18-AAF1-F51F-B63C91D40B46}"/>
                </a:ext>
              </a:extLst>
            </p:cNvPr>
            <p:cNvSpPr>
              <a:spLocks/>
            </p:cNvSpPr>
            <p:nvPr/>
          </p:nvSpPr>
          <p:spPr bwMode="auto">
            <a:xfrm>
              <a:off x="3395370" y="5164571"/>
              <a:ext cx="392687" cy="372983"/>
            </a:xfrm>
            <a:custGeom>
              <a:avLst/>
              <a:gdLst>
                <a:gd name="T0" fmla="*/ 95 w 127"/>
                <a:gd name="T1" fmla="*/ 128 h 128"/>
                <a:gd name="T2" fmla="*/ 86 w 127"/>
                <a:gd name="T3" fmla="*/ 126 h 128"/>
                <a:gd name="T4" fmla="*/ 80 w 127"/>
                <a:gd name="T5" fmla="*/ 128 h 128"/>
                <a:gd name="T6" fmla="*/ 73 w 127"/>
                <a:gd name="T7" fmla="*/ 125 h 128"/>
                <a:gd name="T8" fmla="*/ 66 w 127"/>
                <a:gd name="T9" fmla="*/ 125 h 128"/>
                <a:gd name="T10" fmla="*/ 56 w 127"/>
                <a:gd name="T11" fmla="*/ 117 h 128"/>
                <a:gd name="T12" fmla="*/ 43 w 127"/>
                <a:gd name="T13" fmla="*/ 114 h 128"/>
                <a:gd name="T14" fmla="*/ 39 w 127"/>
                <a:gd name="T15" fmla="*/ 102 h 128"/>
                <a:gd name="T16" fmla="*/ 39 w 127"/>
                <a:gd name="T17" fmla="*/ 95 h 128"/>
                <a:gd name="T18" fmla="*/ 32 w 127"/>
                <a:gd name="T19" fmla="*/ 93 h 128"/>
                <a:gd name="T20" fmla="*/ 14 w 127"/>
                <a:gd name="T21" fmla="*/ 72 h 128"/>
                <a:gd name="T22" fmla="*/ 9 w 127"/>
                <a:gd name="T23" fmla="*/ 61 h 128"/>
                <a:gd name="T24" fmla="*/ 6 w 127"/>
                <a:gd name="T25" fmla="*/ 57 h 128"/>
                <a:gd name="T26" fmla="*/ 0 w 127"/>
                <a:gd name="T27" fmla="*/ 42 h 128"/>
                <a:gd name="T28" fmla="*/ 19 w 127"/>
                <a:gd name="T29" fmla="*/ 45 h 128"/>
                <a:gd name="T30" fmla="*/ 24 w 127"/>
                <a:gd name="T31" fmla="*/ 46 h 128"/>
                <a:gd name="T32" fmla="*/ 30 w 127"/>
                <a:gd name="T33" fmla="*/ 46 h 128"/>
                <a:gd name="T34" fmla="*/ 40 w 127"/>
                <a:gd name="T35" fmla="*/ 34 h 128"/>
                <a:gd name="T36" fmla="*/ 54 w 127"/>
                <a:gd name="T37" fmla="*/ 18 h 128"/>
                <a:gd name="T38" fmla="*/ 60 w 127"/>
                <a:gd name="T39" fmla="*/ 17 h 128"/>
                <a:gd name="T40" fmla="*/ 62 w 127"/>
                <a:gd name="T41" fmla="*/ 10 h 128"/>
                <a:gd name="T42" fmla="*/ 73 w 127"/>
                <a:gd name="T43" fmla="*/ 3 h 128"/>
                <a:gd name="T44" fmla="*/ 85 w 127"/>
                <a:gd name="T45" fmla="*/ 0 h 128"/>
                <a:gd name="T46" fmla="*/ 86 w 127"/>
                <a:gd name="T47" fmla="*/ 7 h 128"/>
                <a:gd name="T48" fmla="*/ 100 w 127"/>
                <a:gd name="T49" fmla="*/ 7 h 128"/>
                <a:gd name="T50" fmla="*/ 108 w 127"/>
                <a:gd name="T51" fmla="*/ 11 h 128"/>
                <a:gd name="T52" fmla="*/ 111 w 127"/>
                <a:gd name="T53" fmla="*/ 15 h 128"/>
                <a:gd name="T54" fmla="*/ 119 w 127"/>
                <a:gd name="T55" fmla="*/ 17 h 128"/>
                <a:gd name="T56" fmla="*/ 127 w 127"/>
                <a:gd name="T57" fmla="*/ 23 h 128"/>
                <a:gd name="T58" fmla="*/ 126 w 127"/>
                <a:gd name="T59" fmla="*/ 47 h 128"/>
                <a:gd name="T60" fmla="*/ 122 w 127"/>
                <a:gd name="T61" fmla="*/ 60 h 128"/>
                <a:gd name="T62" fmla="*/ 121 w 127"/>
                <a:gd name="T63" fmla="*/ 74 h 128"/>
                <a:gd name="T64" fmla="*/ 123 w 127"/>
                <a:gd name="T65" fmla="*/ 80 h 128"/>
                <a:gd name="T66" fmla="*/ 120 w 127"/>
                <a:gd name="T67" fmla="*/ 91 h 128"/>
                <a:gd name="T68" fmla="*/ 118 w 127"/>
                <a:gd name="T69" fmla="*/ 93 h 128"/>
                <a:gd name="T70" fmla="*/ 113 w 127"/>
                <a:gd name="T71" fmla="*/ 107 h 128"/>
                <a:gd name="T72" fmla="*/ 95 w 127"/>
                <a:gd name="T73" fmla="*/ 128 h 128"/>
                <a:gd name="T74" fmla="*/ 95 w 127"/>
                <a:gd name="T7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7" h="128">
                  <a:moveTo>
                    <a:pt x="95" y="128"/>
                  </a:moveTo>
                  <a:lnTo>
                    <a:pt x="86" y="126"/>
                  </a:lnTo>
                  <a:lnTo>
                    <a:pt x="80" y="128"/>
                  </a:lnTo>
                  <a:lnTo>
                    <a:pt x="73" y="125"/>
                  </a:lnTo>
                  <a:lnTo>
                    <a:pt x="66" y="125"/>
                  </a:lnTo>
                  <a:lnTo>
                    <a:pt x="56" y="117"/>
                  </a:lnTo>
                  <a:lnTo>
                    <a:pt x="43" y="114"/>
                  </a:lnTo>
                  <a:lnTo>
                    <a:pt x="39" y="102"/>
                  </a:lnTo>
                  <a:lnTo>
                    <a:pt x="39" y="95"/>
                  </a:lnTo>
                  <a:lnTo>
                    <a:pt x="32" y="93"/>
                  </a:lnTo>
                  <a:lnTo>
                    <a:pt x="14" y="72"/>
                  </a:lnTo>
                  <a:lnTo>
                    <a:pt x="9" y="61"/>
                  </a:lnTo>
                  <a:lnTo>
                    <a:pt x="6" y="57"/>
                  </a:lnTo>
                  <a:lnTo>
                    <a:pt x="0" y="42"/>
                  </a:lnTo>
                  <a:lnTo>
                    <a:pt x="19" y="45"/>
                  </a:lnTo>
                  <a:lnTo>
                    <a:pt x="24" y="46"/>
                  </a:lnTo>
                  <a:lnTo>
                    <a:pt x="30" y="46"/>
                  </a:lnTo>
                  <a:lnTo>
                    <a:pt x="40" y="34"/>
                  </a:lnTo>
                  <a:lnTo>
                    <a:pt x="54" y="18"/>
                  </a:lnTo>
                  <a:lnTo>
                    <a:pt x="60" y="17"/>
                  </a:lnTo>
                  <a:lnTo>
                    <a:pt x="62" y="10"/>
                  </a:lnTo>
                  <a:lnTo>
                    <a:pt x="73" y="3"/>
                  </a:lnTo>
                  <a:lnTo>
                    <a:pt x="85" y="0"/>
                  </a:lnTo>
                  <a:lnTo>
                    <a:pt x="86" y="7"/>
                  </a:lnTo>
                  <a:lnTo>
                    <a:pt x="100" y="7"/>
                  </a:lnTo>
                  <a:lnTo>
                    <a:pt x="108" y="11"/>
                  </a:lnTo>
                  <a:lnTo>
                    <a:pt x="111" y="15"/>
                  </a:lnTo>
                  <a:lnTo>
                    <a:pt x="119" y="17"/>
                  </a:lnTo>
                  <a:lnTo>
                    <a:pt x="127" y="23"/>
                  </a:lnTo>
                  <a:lnTo>
                    <a:pt x="126" y="47"/>
                  </a:lnTo>
                  <a:lnTo>
                    <a:pt x="122" y="60"/>
                  </a:lnTo>
                  <a:lnTo>
                    <a:pt x="121" y="74"/>
                  </a:lnTo>
                  <a:lnTo>
                    <a:pt x="123" y="80"/>
                  </a:lnTo>
                  <a:lnTo>
                    <a:pt x="120" y="91"/>
                  </a:lnTo>
                  <a:lnTo>
                    <a:pt x="118" y="93"/>
                  </a:lnTo>
                  <a:lnTo>
                    <a:pt x="113" y="107"/>
                  </a:lnTo>
                  <a:lnTo>
                    <a:pt x="95" y="128"/>
                  </a:lnTo>
                  <a:lnTo>
                    <a:pt x="95" y="128"/>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414" name="Freeform 226">
              <a:extLst>
                <a:ext uri="{FF2B5EF4-FFF2-40B4-BE49-F238E27FC236}">
                  <a16:creationId xmlns:a16="http://schemas.microsoft.com/office/drawing/2014/main" id="{738FCE41-562A-0648-3211-057503C85D6D}"/>
                </a:ext>
              </a:extLst>
            </p:cNvPr>
            <p:cNvSpPr>
              <a:spLocks/>
            </p:cNvSpPr>
            <p:nvPr/>
          </p:nvSpPr>
          <p:spPr bwMode="auto">
            <a:xfrm>
              <a:off x="4230216" y="3637663"/>
              <a:ext cx="513274" cy="760541"/>
            </a:xfrm>
            <a:custGeom>
              <a:avLst/>
              <a:gdLst>
                <a:gd name="T0" fmla="*/ 10 w 166"/>
                <a:gd name="T1" fmla="*/ 261 h 261"/>
                <a:gd name="T2" fmla="*/ 1 w 166"/>
                <a:gd name="T3" fmla="*/ 245 h 261"/>
                <a:gd name="T4" fmla="*/ 0 w 166"/>
                <a:gd name="T5" fmla="*/ 176 h 261"/>
                <a:gd name="T6" fmla="*/ 15 w 166"/>
                <a:gd name="T7" fmla="*/ 155 h 261"/>
                <a:gd name="T8" fmla="*/ 19 w 166"/>
                <a:gd name="T9" fmla="*/ 148 h 261"/>
                <a:gd name="T10" fmla="*/ 29 w 166"/>
                <a:gd name="T11" fmla="*/ 148 h 261"/>
                <a:gd name="T12" fmla="*/ 44 w 166"/>
                <a:gd name="T13" fmla="*/ 135 h 261"/>
                <a:gd name="T14" fmla="*/ 66 w 166"/>
                <a:gd name="T15" fmla="*/ 134 h 261"/>
                <a:gd name="T16" fmla="*/ 112 w 166"/>
                <a:gd name="T17" fmla="*/ 77 h 261"/>
                <a:gd name="T18" fmla="*/ 98 w 166"/>
                <a:gd name="T19" fmla="*/ 77 h 261"/>
                <a:gd name="T20" fmla="*/ 43 w 166"/>
                <a:gd name="T21" fmla="*/ 55 h 261"/>
                <a:gd name="T22" fmla="*/ 36 w 166"/>
                <a:gd name="T23" fmla="*/ 47 h 261"/>
                <a:gd name="T24" fmla="*/ 29 w 166"/>
                <a:gd name="T25" fmla="*/ 38 h 261"/>
                <a:gd name="T26" fmla="*/ 23 w 166"/>
                <a:gd name="T27" fmla="*/ 28 h 261"/>
                <a:gd name="T28" fmla="*/ 26 w 166"/>
                <a:gd name="T29" fmla="*/ 21 h 261"/>
                <a:gd name="T30" fmla="*/ 32 w 166"/>
                <a:gd name="T31" fmla="*/ 11 h 261"/>
                <a:gd name="T32" fmla="*/ 38 w 166"/>
                <a:gd name="T33" fmla="*/ 15 h 261"/>
                <a:gd name="T34" fmla="*/ 41 w 166"/>
                <a:gd name="T35" fmla="*/ 22 h 261"/>
                <a:gd name="T36" fmla="*/ 49 w 166"/>
                <a:gd name="T37" fmla="*/ 30 h 261"/>
                <a:gd name="T38" fmla="*/ 58 w 166"/>
                <a:gd name="T39" fmla="*/ 30 h 261"/>
                <a:gd name="T40" fmla="*/ 73 w 166"/>
                <a:gd name="T41" fmla="*/ 25 h 261"/>
                <a:gd name="T42" fmla="*/ 92 w 166"/>
                <a:gd name="T43" fmla="*/ 24 h 261"/>
                <a:gd name="T44" fmla="*/ 106 w 166"/>
                <a:gd name="T45" fmla="*/ 18 h 261"/>
                <a:gd name="T46" fmla="*/ 114 w 166"/>
                <a:gd name="T47" fmla="*/ 16 h 261"/>
                <a:gd name="T48" fmla="*/ 120 w 166"/>
                <a:gd name="T49" fmla="*/ 12 h 261"/>
                <a:gd name="T50" fmla="*/ 129 w 166"/>
                <a:gd name="T51" fmla="*/ 12 h 261"/>
                <a:gd name="T52" fmla="*/ 135 w 166"/>
                <a:gd name="T53" fmla="*/ 12 h 261"/>
                <a:gd name="T54" fmla="*/ 142 w 166"/>
                <a:gd name="T55" fmla="*/ 9 h 261"/>
                <a:gd name="T56" fmla="*/ 151 w 166"/>
                <a:gd name="T57" fmla="*/ 7 h 261"/>
                <a:gd name="T58" fmla="*/ 158 w 166"/>
                <a:gd name="T59" fmla="*/ 0 h 261"/>
                <a:gd name="T60" fmla="*/ 165 w 166"/>
                <a:gd name="T61" fmla="*/ 0 h 261"/>
                <a:gd name="T62" fmla="*/ 166 w 166"/>
                <a:gd name="T63" fmla="*/ 6 h 261"/>
                <a:gd name="T64" fmla="*/ 164 w 166"/>
                <a:gd name="T65" fmla="*/ 16 h 261"/>
                <a:gd name="T66" fmla="*/ 165 w 166"/>
                <a:gd name="T67" fmla="*/ 27 h 261"/>
                <a:gd name="T68" fmla="*/ 162 w 166"/>
                <a:gd name="T69" fmla="*/ 33 h 261"/>
                <a:gd name="T70" fmla="*/ 157 w 166"/>
                <a:gd name="T71" fmla="*/ 54 h 261"/>
                <a:gd name="T72" fmla="*/ 151 w 166"/>
                <a:gd name="T73" fmla="*/ 75 h 261"/>
                <a:gd name="T74" fmla="*/ 140 w 166"/>
                <a:gd name="T75" fmla="*/ 99 h 261"/>
                <a:gd name="T76" fmla="*/ 127 w 166"/>
                <a:gd name="T77" fmla="*/ 127 h 261"/>
                <a:gd name="T78" fmla="*/ 113 w 166"/>
                <a:gd name="T79" fmla="*/ 149 h 261"/>
                <a:gd name="T80" fmla="*/ 94 w 166"/>
                <a:gd name="T81" fmla="*/ 175 h 261"/>
                <a:gd name="T82" fmla="*/ 77 w 166"/>
                <a:gd name="T83" fmla="*/ 190 h 261"/>
                <a:gd name="T84" fmla="*/ 52 w 166"/>
                <a:gd name="T85" fmla="*/ 209 h 261"/>
                <a:gd name="T86" fmla="*/ 37 w 166"/>
                <a:gd name="T87" fmla="*/ 224 h 261"/>
                <a:gd name="T88" fmla="*/ 18 w 166"/>
                <a:gd name="T89" fmla="*/ 247 h 261"/>
                <a:gd name="T90" fmla="*/ 15 w 166"/>
                <a:gd name="T91" fmla="*/ 256 h 261"/>
                <a:gd name="T92" fmla="*/ 10 w 166"/>
                <a:gd name="T93" fmla="*/ 261 h 261"/>
                <a:gd name="T94" fmla="*/ 10 w 166"/>
                <a:gd name="T95"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261">
                  <a:moveTo>
                    <a:pt x="10" y="261"/>
                  </a:moveTo>
                  <a:lnTo>
                    <a:pt x="1" y="245"/>
                  </a:lnTo>
                  <a:lnTo>
                    <a:pt x="0" y="176"/>
                  </a:lnTo>
                  <a:lnTo>
                    <a:pt x="15" y="155"/>
                  </a:lnTo>
                  <a:lnTo>
                    <a:pt x="19" y="148"/>
                  </a:lnTo>
                  <a:lnTo>
                    <a:pt x="29" y="148"/>
                  </a:lnTo>
                  <a:lnTo>
                    <a:pt x="44" y="135"/>
                  </a:lnTo>
                  <a:lnTo>
                    <a:pt x="66" y="134"/>
                  </a:lnTo>
                  <a:lnTo>
                    <a:pt x="112" y="77"/>
                  </a:lnTo>
                  <a:lnTo>
                    <a:pt x="98" y="77"/>
                  </a:lnTo>
                  <a:lnTo>
                    <a:pt x="43" y="55"/>
                  </a:lnTo>
                  <a:lnTo>
                    <a:pt x="36" y="47"/>
                  </a:lnTo>
                  <a:lnTo>
                    <a:pt x="29" y="38"/>
                  </a:lnTo>
                  <a:lnTo>
                    <a:pt x="23" y="28"/>
                  </a:lnTo>
                  <a:lnTo>
                    <a:pt x="26" y="21"/>
                  </a:lnTo>
                  <a:lnTo>
                    <a:pt x="32" y="11"/>
                  </a:lnTo>
                  <a:lnTo>
                    <a:pt x="38" y="15"/>
                  </a:lnTo>
                  <a:lnTo>
                    <a:pt x="41" y="22"/>
                  </a:lnTo>
                  <a:lnTo>
                    <a:pt x="49" y="30"/>
                  </a:lnTo>
                  <a:lnTo>
                    <a:pt x="58" y="30"/>
                  </a:lnTo>
                  <a:lnTo>
                    <a:pt x="73" y="25"/>
                  </a:lnTo>
                  <a:lnTo>
                    <a:pt x="92" y="24"/>
                  </a:lnTo>
                  <a:lnTo>
                    <a:pt x="106" y="18"/>
                  </a:lnTo>
                  <a:lnTo>
                    <a:pt x="114" y="16"/>
                  </a:lnTo>
                  <a:lnTo>
                    <a:pt x="120" y="12"/>
                  </a:lnTo>
                  <a:lnTo>
                    <a:pt x="129" y="12"/>
                  </a:lnTo>
                  <a:lnTo>
                    <a:pt x="135" y="12"/>
                  </a:lnTo>
                  <a:lnTo>
                    <a:pt x="142" y="9"/>
                  </a:lnTo>
                  <a:lnTo>
                    <a:pt x="151" y="7"/>
                  </a:lnTo>
                  <a:lnTo>
                    <a:pt x="158" y="0"/>
                  </a:lnTo>
                  <a:lnTo>
                    <a:pt x="165" y="0"/>
                  </a:lnTo>
                  <a:lnTo>
                    <a:pt x="166" y="6"/>
                  </a:lnTo>
                  <a:lnTo>
                    <a:pt x="164" y="16"/>
                  </a:lnTo>
                  <a:lnTo>
                    <a:pt x="165" y="27"/>
                  </a:lnTo>
                  <a:lnTo>
                    <a:pt x="162" y="33"/>
                  </a:lnTo>
                  <a:lnTo>
                    <a:pt x="157" y="54"/>
                  </a:lnTo>
                  <a:lnTo>
                    <a:pt x="151" y="75"/>
                  </a:lnTo>
                  <a:lnTo>
                    <a:pt x="140" y="99"/>
                  </a:lnTo>
                  <a:lnTo>
                    <a:pt x="127" y="127"/>
                  </a:lnTo>
                  <a:lnTo>
                    <a:pt x="113" y="149"/>
                  </a:lnTo>
                  <a:lnTo>
                    <a:pt x="94" y="175"/>
                  </a:lnTo>
                  <a:lnTo>
                    <a:pt x="77" y="190"/>
                  </a:lnTo>
                  <a:lnTo>
                    <a:pt x="52" y="209"/>
                  </a:lnTo>
                  <a:lnTo>
                    <a:pt x="37" y="224"/>
                  </a:lnTo>
                  <a:lnTo>
                    <a:pt x="18" y="247"/>
                  </a:lnTo>
                  <a:lnTo>
                    <a:pt x="15" y="256"/>
                  </a:lnTo>
                  <a:lnTo>
                    <a:pt x="10" y="261"/>
                  </a:lnTo>
                  <a:lnTo>
                    <a:pt x="10" y="26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415" name="Freeform 228">
              <a:extLst>
                <a:ext uri="{FF2B5EF4-FFF2-40B4-BE49-F238E27FC236}">
                  <a16:creationId xmlns:a16="http://schemas.microsoft.com/office/drawing/2014/main" id="{52A0B47A-CA44-F0D1-5832-1060BD8320F5}"/>
                </a:ext>
              </a:extLst>
            </p:cNvPr>
            <p:cNvSpPr>
              <a:spLocks noEditPoints="1"/>
            </p:cNvSpPr>
            <p:nvPr/>
          </p:nvSpPr>
          <p:spPr bwMode="auto">
            <a:xfrm>
              <a:off x="2922293" y="5528813"/>
              <a:ext cx="834846" cy="708088"/>
            </a:xfrm>
            <a:custGeom>
              <a:avLst/>
              <a:gdLst>
                <a:gd name="T0" fmla="*/ 254 w 270"/>
                <a:gd name="T1" fmla="*/ 30 h 243"/>
                <a:gd name="T2" fmla="*/ 253 w 270"/>
                <a:gd name="T3" fmla="*/ 65 h 243"/>
                <a:gd name="T4" fmla="*/ 247 w 270"/>
                <a:gd name="T5" fmla="*/ 68 h 243"/>
                <a:gd name="T6" fmla="*/ 240 w 270"/>
                <a:gd name="T7" fmla="*/ 75 h 243"/>
                <a:gd name="T8" fmla="*/ 235 w 270"/>
                <a:gd name="T9" fmla="*/ 89 h 243"/>
                <a:gd name="T10" fmla="*/ 253 w 270"/>
                <a:gd name="T11" fmla="*/ 97 h 243"/>
                <a:gd name="T12" fmla="*/ 270 w 270"/>
                <a:gd name="T13" fmla="*/ 89 h 243"/>
                <a:gd name="T14" fmla="*/ 261 w 270"/>
                <a:gd name="T15" fmla="*/ 118 h 243"/>
                <a:gd name="T16" fmla="*/ 244 w 270"/>
                <a:gd name="T17" fmla="*/ 137 h 243"/>
                <a:gd name="T18" fmla="*/ 233 w 270"/>
                <a:gd name="T19" fmla="*/ 149 h 243"/>
                <a:gd name="T20" fmla="*/ 218 w 270"/>
                <a:gd name="T21" fmla="*/ 172 h 243"/>
                <a:gd name="T22" fmla="*/ 186 w 270"/>
                <a:gd name="T23" fmla="*/ 203 h 243"/>
                <a:gd name="T24" fmla="*/ 156 w 270"/>
                <a:gd name="T25" fmla="*/ 219 h 243"/>
                <a:gd name="T26" fmla="*/ 145 w 270"/>
                <a:gd name="T27" fmla="*/ 226 h 243"/>
                <a:gd name="T28" fmla="*/ 127 w 270"/>
                <a:gd name="T29" fmla="*/ 226 h 243"/>
                <a:gd name="T30" fmla="*/ 101 w 270"/>
                <a:gd name="T31" fmla="*/ 225 h 243"/>
                <a:gd name="T32" fmla="*/ 77 w 270"/>
                <a:gd name="T33" fmla="*/ 232 h 243"/>
                <a:gd name="T34" fmla="*/ 53 w 270"/>
                <a:gd name="T35" fmla="*/ 242 h 243"/>
                <a:gd name="T36" fmla="*/ 40 w 270"/>
                <a:gd name="T37" fmla="*/ 235 h 243"/>
                <a:gd name="T38" fmla="*/ 28 w 270"/>
                <a:gd name="T39" fmla="*/ 226 h 243"/>
                <a:gd name="T40" fmla="*/ 25 w 270"/>
                <a:gd name="T41" fmla="*/ 224 h 243"/>
                <a:gd name="T42" fmla="*/ 22 w 270"/>
                <a:gd name="T43" fmla="*/ 200 h 243"/>
                <a:gd name="T44" fmla="*/ 27 w 270"/>
                <a:gd name="T45" fmla="*/ 182 h 243"/>
                <a:gd name="T46" fmla="*/ 10 w 270"/>
                <a:gd name="T47" fmla="*/ 149 h 243"/>
                <a:gd name="T48" fmla="*/ 0 w 270"/>
                <a:gd name="T49" fmla="*/ 123 h 243"/>
                <a:gd name="T50" fmla="*/ 14 w 270"/>
                <a:gd name="T51" fmla="*/ 120 h 243"/>
                <a:gd name="T52" fmla="*/ 24 w 270"/>
                <a:gd name="T53" fmla="*/ 129 h 243"/>
                <a:gd name="T54" fmla="*/ 42 w 270"/>
                <a:gd name="T55" fmla="*/ 131 h 243"/>
                <a:gd name="T56" fmla="*/ 61 w 270"/>
                <a:gd name="T57" fmla="*/ 51 h 243"/>
                <a:gd name="T58" fmla="*/ 73 w 270"/>
                <a:gd name="T59" fmla="*/ 72 h 243"/>
                <a:gd name="T60" fmla="*/ 75 w 270"/>
                <a:gd name="T61" fmla="*/ 90 h 243"/>
                <a:gd name="T62" fmla="*/ 96 w 270"/>
                <a:gd name="T63" fmla="*/ 80 h 243"/>
                <a:gd name="T64" fmla="*/ 107 w 270"/>
                <a:gd name="T65" fmla="*/ 65 h 243"/>
                <a:gd name="T66" fmla="*/ 123 w 270"/>
                <a:gd name="T67" fmla="*/ 63 h 243"/>
                <a:gd name="T68" fmla="*/ 144 w 270"/>
                <a:gd name="T69" fmla="*/ 69 h 243"/>
                <a:gd name="T70" fmla="*/ 156 w 270"/>
                <a:gd name="T71" fmla="*/ 59 h 243"/>
                <a:gd name="T72" fmla="*/ 168 w 270"/>
                <a:gd name="T73" fmla="*/ 49 h 243"/>
                <a:gd name="T74" fmla="*/ 180 w 270"/>
                <a:gd name="T75" fmla="*/ 29 h 243"/>
                <a:gd name="T76" fmla="*/ 219 w 270"/>
                <a:gd name="T77" fmla="*/ 0 h 243"/>
                <a:gd name="T78" fmla="*/ 233 w 270"/>
                <a:gd name="T79" fmla="*/ 3 h 243"/>
                <a:gd name="T80" fmla="*/ 248 w 270"/>
                <a:gd name="T81" fmla="*/ 3 h 243"/>
                <a:gd name="T82" fmla="*/ 187 w 270"/>
                <a:gd name="T83" fmla="*/ 161 h 243"/>
                <a:gd name="T84" fmla="*/ 200 w 270"/>
                <a:gd name="T85" fmla="*/ 152 h 243"/>
                <a:gd name="T86" fmla="*/ 209 w 270"/>
                <a:gd name="T87" fmla="*/ 137 h 243"/>
                <a:gd name="T88" fmla="*/ 198 w 270"/>
                <a:gd name="T89" fmla="*/ 125 h 243"/>
                <a:gd name="T90" fmla="*/ 180 w 270"/>
                <a:gd name="T91" fmla="*/ 136 h 243"/>
                <a:gd name="T92" fmla="*/ 181 w 270"/>
                <a:gd name="T93" fmla="*/ 163 h 243"/>
                <a:gd name="T94" fmla="*/ 187 w 270"/>
                <a:gd name="T95" fmla="*/ 16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 h="243">
                  <a:moveTo>
                    <a:pt x="248" y="3"/>
                  </a:moveTo>
                  <a:lnTo>
                    <a:pt x="254" y="30"/>
                  </a:lnTo>
                  <a:lnTo>
                    <a:pt x="258" y="43"/>
                  </a:lnTo>
                  <a:lnTo>
                    <a:pt x="253" y="65"/>
                  </a:lnTo>
                  <a:lnTo>
                    <a:pt x="255" y="72"/>
                  </a:lnTo>
                  <a:lnTo>
                    <a:pt x="247" y="68"/>
                  </a:lnTo>
                  <a:lnTo>
                    <a:pt x="241" y="69"/>
                  </a:lnTo>
                  <a:lnTo>
                    <a:pt x="240" y="75"/>
                  </a:lnTo>
                  <a:lnTo>
                    <a:pt x="235" y="82"/>
                  </a:lnTo>
                  <a:lnTo>
                    <a:pt x="235" y="89"/>
                  </a:lnTo>
                  <a:lnTo>
                    <a:pt x="244" y="99"/>
                  </a:lnTo>
                  <a:lnTo>
                    <a:pt x="253" y="97"/>
                  </a:lnTo>
                  <a:lnTo>
                    <a:pt x="257" y="89"/>
                  </a:lnTo>
                  <a:lnTo>
                    <a:pt x="270" y="89"/>
                  </a:lnTo>
                  <a:lnTo>
                    <a:pt x="264" y="103"/>
                  </a:lnTo>
                  <a:lnTo>
                    <a:pt x="261" y="118"/>
                  </a:lnTo>
                  <a:lnTo>
                    <a:pt x="256" y="127"/>
                  </a:lnTo>
                  <a:lnTo>
                    <a:pt x="244" y="137"/>
                  </a:lnTo>
                  <a:lnTo>
                    <a:pt x="241" y="139"/>
                  </a:lnTo>
                  <a:lnTo>
                    <a:pt x="233" y="149"/>
                  </a:lnTo>
                  <a:lnTo>
                    <a:pt x="228" y="159"/>
                  </a:lnTo>
                  <a:lnTo>
                    <a:pt x="218" y="172"/>
                  </a:lnTo>
                  <a:lnTo>
                    <a:pt x="198" y="192"/>
                  </a:lnTo>
                  <a:lnTo>
                    <a:pt x="186" y="203"/>
                  </a:lnTo>
                  <a:lnTo>
                    <a:pt x="173" y="212"/>
                  </a:lnTo>
                  <a:lnTo>
                    <a:pt x="156" y="219"/>
                  </a:lnTo>
                  <a:lnTo>
                    <a:pt x="147" y="220"/>
                  </a:lnTo>
                  <a:lnTo>
                    <a:pt x="145" y="226"/>
                  </a:lnTo>
                  <a:lnTo>
                    <a:pt x="136" y="223"/>
                  </a:lnTo>
                  <a:lnTo>
                    <a:pt x="127" y="226"/>
                  </a:lnTo>
                  <a:lnTo>
                    <a:pt x="110" y="223"/>
                  </a:lnTo>
                  <a:lnTo>
                    <a:pt x="101" y="225"/>
                  </a:lnTo>
                  <a:lnTo>
                    <a:pt x="94" y="224"/>
                  </a:lnTo>
                  <a:lnTo>
                    <a:pt x="77" y="232"/>
                  </a:lnTo>
                  <a:lnTo>
                    <a:pt x="64" y="234"/>
                  </a:lnTo>
                  <a:lnTo>
                    <a:pt x="53" y="242"/>
                  </a:lnTo>
                  <a:lnTo>
                    <a:pt x="46" y="243"/>
                  </a:lnTo>
                  <a:lnTo>
                    <a:pt x="40" y="235"/>
                  </a:lnTo>
                  <a:lnTo>
                    <a:pt x="35" y="235"/>
                  </a:lnTo>
                  <a:lnTo>
                    <a:pt x="28" y="226"/>
                  </a:lnTo>
                  <a:lnTo>
                    <a:pt x="27" y="229"/>
                  </a:lnTo>
                  <a:lnTo>
                    <a:pt x="25" y="224"/>
                  </a:lnTo>
                  <a:lnTo>
                    <a:pt x="26" y="213"/>
                  </a:lnTo>
                  <a:lnTo>
                    <a:pt x="22" y="200"/>
                  </a:lnTo>
                  <a:lnTo>
                    <a:pt x="27" y="197"/>
                  </a:lnTo>
                  <a:lnTo>
                    <a:pt x="27" y="182"/>
                  </a:lnTo>
                  <a:lnTo>
                    <a:pt x="18" y="164"/>
                  </a:lnTo>
                  <a:lnTo>
                    <a:pt x="10" y="149"/>
                  </a:lnTo>
                  <a:lnTo>
                    <a:pt x="10" y="148"/>
                  </a:lnTo>
                  <a:lnTo>
                    <a:pt x="0" y="123"/>
                  </a:lnTo>
                  <a:lnTo>
                    <a:pt x="8" y="114"/>
                  </a:lnTo>
                  <a:lnTo>
                    <a:pt x="14" y="120"/>
                  </a:lnTo>
                  <a:lnTo>
                    <a:pt x="16" y="127"/>
                  </a:lnTo>
                  <a:lnTo>
                    <a:pt x="24" y="129"/>
                  </a:lnTo>
                  <a:lnTo>
                    <a:pt x="34" y="132"/>
                  </a:lnTo>
                  <a:lnTo>
                    <a:pt x="42" y="131"/>
                  </a:lnTo>
                  <a:lnTo>
                    <a:pt x="57" y="121"/>
                  </a:lnTo>
                  <a:lnTo>
                    <a:pt x="61" y="51"/>
                  </a:lnTo>
                  <a:lnTo>
                    <a:pt x="64" y="54"/>
                  </a:lnTo>
                  <a:lnTo>
                    <a:pt x="73" y="72"/>
                  </a:lnTo>
                  <a:lnTo>
                    <a:pt x="72" y="83"/>
                  </a:lnTo>
                  <a:lnTo>
                    <a:pt x="75" y="90"/>
                  </a:lnTo>
                  <a:lnTo>
                    <a:pt x="87" y="89"/>
                  </a:lnTo>
                  <a:lnTo>
                    <a:pt x="96" y="80"/>
                  </a:lnTo>
                  <a:lnTo>
                    <a:pt x="103" y="74"/>
                  </a:lnTo>
                  <a:lnTo>
                    <a:pt x="107" y="65"/>
                  </a:lnTo>
                  <a:lnTo>
                    <a:pt x="116" y="60"/>
                  </a:lnTo>
                  <a:lnTo>
                    <a:pt x="123" y="63"/>
                  </a:lnTo>
                  <a:lnTo>
                    <a:pt x="130" y="68"/>
                  </a:lnTo>
                  <a:lnTo>
                    <a:pt x="144" y="69"/>
                  </a:lnTo>
                  <a:lnTo>
                    <a:pt x="154" y="65"/>
                  </a:lnTo>
                  <a:lnTo>
                    <a:pt x="156" y="59"/>
                  </a:lnTo>
                  <a:lnTo>
                    <a:pt x="159" y="50"/>
                  </a:lnTo>
                  <a:lnTo>
                    <a:pt x="168" y="49"/>
                  </a:lnTo>
                  <a:lnTo>
                    <a:pt x="174" y="41"/>
                  </a:lnTo>
                  <a:lnTo>
                    <a:pt x="180" y="29"/>
                  </a:lnTo>
                  <a:lnTo>
                    <a:pt x="195" y="15"/>
                  </a:lnTo>
                  <a:lnTo>
                    <a:pt x="219" y="0"/>
                  </a:lnTo>
                  <a:lnTo>
                    <a:pt x="226" y="0"/>
                  </a:lnTo>
                  <a:lnTo>
                    <a:pt x="233" y="3"/>
                  </a:lnTo>
                  <a:lnTo>
                    <a:pt x="239" y="1"/>
                  </a:lnTo>
                  <a:lnTo>
                    <a:pt x="248" y="3"/>
                  </a:lnTo>
                  <a:lnTo>
                    <a:pt x="248" y="3"/>
                  </a:lnTo>
                  <a:close/>
                  <a:moveTo>
                    <a:pt x="187" y="161"/>
                  </a:moveTo>
                  <a:lnTo>
                    <a:pt x="191" y="155"/>
                  </a:lnTo>
                  <a:lnTo>
                    <a:pt x="200" y="152"/>
                  </a:lnTo>
                  <a:lnTo>
                    <a:pt x="204" y="146"/>
                  </a:lnTo>
                  <a:lnTo>
                    <a:pt x="209" y="137"/>
                  </a:lnTo>
                  <a:lnTo>
                    <a:pt x="204" y="131"/>
                  </a:lnTo>
                  <a:lnTo>
                    <a:pt x="198" y="125"/>
                  </a:lnTo>
                  <a:lnTo>
                    <a:pt x="190" y="129"/>
                  </a:lnTo>
                  <a:lnTo>
                    <a:pt x="180" y="136"/>
                  </a:lnTo>
                  <a:lnTo>
                    <a:pt x="171" y="148"/>
                  </a:lnTo>
                  <a:lnTo>
                    <a:pt x="181" y="163"/>
                  </a:lnTo>
                  <a:lnTo>
                    <a:pt x="187" y="161"/>
                  </a:lnTo>
                  <a:lnTo>
                    <a:pt x="187" y="161"/>
                  </a:lnTo>
                  <a:close/>
                </a:path>
              </a:pathLst>
            </a:custGeom>
            <a:solidFill>
              <a:srgbClr val="003C9F"/>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6" name="Freeform 285">
              <a:extLst>
                <a:ext uri="{FF2B5EF4-FFF2-40B4-BE49-F238E27FC236}">
                  <a16:creationId xmlns:a16="http://schemas.microsoft.com/office/drawing/2014/main" id="{60E00784-AE2A-59E8-EB66-3A34573A08A1}"/>
                </a:ext>
              </a:extLst>
            </p:cNvPr>
            <p:cNvSpPr>
              <a:spLocks/>
            </p:cNvSpPr>
            <p:nvPr/>
          </p:nvSpPr>
          <p:spPr bwMode="auto">
            <a:xfrm>
              <a:off x="2439938" y="4281645"/>
              <a:ext cx="15459" cy="20398"/>
            </a:xfrm>
            <a:custGeom>
              <a:avLst/>
              <a:gdLst>
                <a:gd name="T0" fmla="*/ 3 w 5"/>
                <a:gd name="T1" fmla="*/ 6 h 7"/>
                <a:gd name="T2" fmla="*/ 2 w 5"/>
                <a:gd name="T3" fmla="*/ 6 h 7"/>
                <a:gd name="T4" fmla="*/ 1 w 5"/>
                <a:gd name="T5" fmla="*/ 7 h 7"/>
                <a:gd name="T6" fmla="*/ 1 w 5"/>
                <a:gd name="T7" fmla="*/ 7 h 7"/>
                <a:gd name="T8" fmla="*/ 1 w 5"/>
                <a:gd name="T9" fmla="*/ 6 h 7"/>
                <a:gd name="T10" fmla="*/ 0 w 5"/>
                <a:gd name="T11" fmla="*/ 4 h 7"/>
                <a:gd name="T12" fmla="*/ 0 w 5"/>
                <a:gd name="T13" fmla="*/ 3 h 7"/>
                <a:gd name="T14" fmla="*/ 1 w 5"/>
                <a:gd name="T15" fmla="*/ 1 h 7"/>
                <a:gd name="T16" fmla="*/ 2 w 5"/>
                <a:gd name="T17" fmla="*/ 1 h 7"/>
                <a:gd name="T18" fmla="*/ 3 w 5"/>
                <a:gd name="T19" fmla="*/ 0 h 7"/>
                <a:gd name="T20" fmla="*/ 4 w 5"/>
                <a:gd name="T21" fmla="*/ 0 h 7"/>
                <a:gd name="T22" fmla="*/ 4 w 5"/>
                <a:gd name="T23" fmla="*/ 2 h 7"/>
                <a:gd name="T24" fmla="*/ 5 w 5"/>
                <a:gd name="T25" fmla="*/ 3 h 7"/>
                <a:gd name="T26" fmla="*/ 4 w 5"/>
                <a:gd name="T27" fmla="*/ 4 h 7"/>
                <a:gd name="T28" fmla="*/ 4 w 5"/>
                <a:gd name="T29" fmla="*/ 5 h 7"/>
                <a:gd name="T30" fmla="*/ 3 w 5"/>
                <a:gd name="T31" fmla="*/ 6 h 7"/>
                <a:gd name="T32" fmla="*/ 3 w 5"/>
                <a:gd name="T3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7">
                  <a:moveTo>
                    <a:pt x="3" y="6"/>
                  </a:moveTo>
                  <a:lnTo>
                    <a:pt x="2" y="6"/>
                  </a:lnTo>
                  <a:lnTo>
                    <a:pt x="1" y="7"/>
                  </a:lnTo>
                  <a:lnTo>
                    <a:pt x="1" y="7"/>
                  </a:lnTo>
                  <a:lnTo>
                    <a:pt x="1" y="6"/>
                  </a:lnTo>
                  <a:lnTo>
                    <a:pt x="0" y="4"/>
                  </a:lnTo>
                  <a:lnTo>
                    <a:pt x="0" y="3"/>
                  </a:lnTo>
                  <a:lnTo>
                    <a:pt x="1" y="1"/>
                  </a:lnTo>
                  <a:lnTo>
                    <a:pt x="2" y="1"/>
                  </a:lnTo>
                  <a:lnTo>
                    <a:pt x="3" y="0"/>
                  </a:lnTo>
                  <a:lnTo>
                    <a:pt x="4" y="0"/>
                  </a:lnTo>
                  <a:lnTo>
                    <a:pt x="4" y="2"/>
                  </a:lnTo>
                  <a:lnTo>
                    <a:pt x="5" y="3"/>
                  </a:lnTo>
                  <a:lnTo>
                    <a:pt x="4" y="4"/>
                  </a:lnTo>
                  <a:lnTo>
                    <a:pt x="4" y="5"/>
                  </a:lnTo>
                  <a:lnTo>
                    <a:pt x="3" y="6"/>
                  </a:lnTo>
                  <a:lnTo>
                    <a:pt x="3" y="6"/>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417" name="Freeform 286">
              <a:extLst>
                <a:ext uri="{FF2B5EF4-FFF2-40B4-BE49-F238E27FC236}">
                  <a16:creationId xmlns:a16="http://schemas.microsoft.com/office/drawing/2014/main" id="{247C514B-AE8E-E130-C555-B236250DBEB1}"/>
                </a:ext>
              </a:extLst>
            </p:cNvPr>
            <p:cNvSpPr>
              <a:spLocks/>
            </p:cNvSpPr>
            <p:nvPr/>
          </p:nvSpPr>
          <p:spPr bwMode="auto">
            <a:xfrm>
              <a:off x="2486318" y="4211710"/>
              <a:ext cx="3091" cy="8739"/>
            </a:xfrm>
            <a:custGeom>
              <a:avLst/>
              <a:gdLst>
                <a:gd name="T0" fmla="*/ 1 w 1"/>
                <a:gd name="T1" fmla="*/ 1 h 3"/>
                <a:gd name="T2" fmla="*/ 1 w 1"/>
                <a:gd name="T3" fmla="*/ 2 h 3"/>
                <a:gd name="T4" fmla="*/ 0 w 1"/>
                <a:gd name="T5" fmla="*/ 3 h 3"/>
                <a:gd name="T6" fmla="*/ 0 w 1"/>
                <a:gd name="T7" fmla="*/ 2 h 3"/>
                <a:gd name="T8" fmla="*/ 0 w 1"/>
                <a:gd name="T9" fmla="*/ 1 h 3"/>
                <a:gd name="T10" fmla="*/ 0 w 1"/>
                <a:gd name="T11" fmla="*/ 1 h 3"/>
                <a:gd name="T12" fmla="*/ 0 w 1"/>
                <a:gd name="T13" fmla="*/ 0 h 3"/>
                <a:gd name="T14" fmla="*/ 0 w 1"/>
                <a:gd name="T15" fmla="*/ 0 h 3"/>
                <a:gd name="T16" fmla="*/ 1 w 1"/>
                <a:gd name="T17" fmla="*/ 0 h 3"/>
                <a:gd name="T18" fmla="*/ 1 w 1"/>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1" y="1"/>
                  </a:moveTo>
                  <a:lnTo>
                    <a:pt x="1" y="2"/>
                  </a:lnTo>
                  <a:lnTo>
                    <a:pt x="0" y="3"/>
                  </a:lnTo>
                  <a:lnTo>
                    <a:pt x="0" y="2"/>
                  </a:lnTo>
                  <a:lnTo>
                    <a:pt x="0" y="1"/>
                  </a:lnTo>
                  <a:lnTo>
                    <a:pt x="0" y="1"/>
                  </a:lnTo>
                  <a:lnTo>
                    <a:pt x="0" y="0"/>
                  </a:lnTo>
                  <a:lnTo>
                    <a:pt x="0" y="0"/>
                  </a:lnTo>
                  <a:lnTo>
                    <a:pt x="1" y="0"/>
                  </a:lnTo>
                  <a:lnTo>
                    <a:pt x="1" y="1"/>
                  </a:lnTo>
                  <a:close/>
                </a:path>
              </a:pathLst>
            </a:custGeom>
            <a:solidFill>
              <a:srgbClr val="4285F4"/>
            </a:solidFill>
            <a:ln w="6350">
              <a:solidFill>
                <a:srgbClr val="11111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grpSp>
      <p:sp>
        <p:nvSpPr>
          <p:cNvPr id="351" name="TextBox 350">
            <a:extLst>
              <a:ext uri="{FF2B5EF4-FFF2-40B4-BE49-F238E27FC236}">
                <a16:creationId xmlns:a16="http://schemas.microsoft.com/office/drawing/2014/main" id="{DC289A29-3002-CA8C-AE52-82414669C5A8}"/>
              </a:ext>
            </a:extLst>
          </p:cNvPr>
          <p:cNvSpPr txBox="1"/>
          <p:nvPr/>
        </p:nvSpPr>
        <p:spPr>
          <a:xfrm>
            <a:off x="7567402" y="1274911"/>
            <a:ext cx="1452880" cy="646331"/>
          </a:xfrm>
          <a:prstGeom prst="rect">
            <a:avLst/>
          </a:prstGeom>
          <a:noFill/>
        </p:spPr>
        <p:txBody>
          <a:bodyPr wrap="square" rtlCol="0">
            <a:spAutoFit/>
          </a:bodyPr>
          <a:lstStyle/>
          <a:p>
            <a:pPr algn="ctr"/>
            <a:r>
              <a:rPr lang="en-US" sz="3600" b="1" dirty="0">
                <a:solidFill>
                  <a:srgbClr val="003C9F"/>
                </a:solidFill>
                <a:latin typeface="Arial" panose="020B0604020202020204" pitchFamily="34" charset="0"/>
                <a:cs typeface="Arial" panose="020B0604020202020204" pitchFamily="34" charset="0"/>
              </a:rPr>
              <a:t>2,257</a:t>
            </a:r>
            <a:endParaRPr lang="en-US" sz="2800" b="1" dirty="0">
              <a:solidFill>
                <a:srgbClr val="003C9F"/>
              </a:solidFill>
              <a:latin typeface="Arial" panose="020B0604020202020204" pitchFamily="34" charset="0"/>
              <a:cs typeface="Arial" panose="020B0604020202020204" pitchFamily="34" charset="0"/>
            </a:endParaRPr>
          </a:p>
        </p:txBody>
      </p:sp>
      <p:sp>
        <p:nvSpPr>
          <p:cNvPr id="352" name="Subtitle 2">
            <a:extLst>
              <a:ext uri="{FF2B5EF4-FFF2-40B4-BE49-F238E27FC236}">
                <a16:creationId xmlns:a16="http://schemas.microsoft.com/office/drawing/2014/main" id="{0AD0E0AB-56FB-2955-02D6-F799C885BB37}"/>
              </a:ext>
            </a:extLst>
          </p:cNvPr>
          <p:cNvSpPr txBox="1">
            <a:spLocks/>
          </p:cNvSpPr>
          <p:nvPr/>
        </p:nvSpPr>
        <p:spPr>
          <a:xfrm>
            <a:off x="7279789" y="991059"/>
            <a:ext cx="2028107" cy="3378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11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111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111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111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111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600" b="1" dirty="0">
                <a:solidFill>
                  <a:srgbClr val="535353"/>
                </a:solidFill>
              </a:rPr>
              <a:t>Total </a:t>
            </a:r>
            <a:r>
              <a:rPr lang="en-US" sz="1600" dirty="0">
                <a:solidFill>
                  <a:srgbClr val="535353"/>
                </a:solidFill>
              </a:rPr>
              <a:t>ASN Allocated</a:t>
            </a:r>
          </a:p>
        </p:txBody>
      </p:sp>
      <p:grpSp>
        <p:nvGrpSpPr>
          <p:cNvPr id="353" name="Group 352">
            <a:extLst>
              <a:ext uri="{FF2B5EF4-FFF2-40B4-BE49-F238E27FC236}">
                <a16:creationId xmlns:a16="http://schemas.microsoft.com/office/drawing/2014/main" id="{26FF6D96-997B-E3A5-E3CF-B247BD085BB4}"/>
              </a:ext>
            </a:extLst>
          </p:cNvPr>
          <p:cNvGrpSpPr/>
          <p:nvPr/>
        </p:nvGrpSpPr>
        <p:grpSpPr>
          <a:xfrm>
            <a:off x="6803790" y="4319667"/>
            <a:ext cx="774075" cy="1931987"/>
            <a:chOff x="1228905" y="4446999"/>
            <a:chExt cx="774075" cy="1931987"/>
          </a:xfrm>
        </p:grpSpPr>
        <p:sp>
          <p:nvSpPr>
            <p:cNvPr id="354" name="Subtitle 2">
              <a:extLst>
                <a:ext uri="{FF2B5EF4-FFF2-40B4-BE49-F238E27FC236}">
                  <a16:creationId xmlns:a16="http://schemas.microsoft.com/office/drawing/2014/main" id="{A6290E25-3244-9784-AE38-38CB17A18206}"/>
                </a:ext>
              </a:extLst>
            </p:cNvPr>
            <p:cNvSpPr txBox="1">
              <a:spLocks/>
            </p:cNvSpPr>
            <p:nvPr/>
          </p:nvSpPr>
          <p:spPr>
            <a:xfrm>
              <a:off x="1307171" y="4446999"/>
              <a:ext cx="695809" cy="19319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11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111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111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111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111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sz="900" dirty="0">
                  <a:solidFill>
                    <a:srgbClr val="535353"/>
                  </a:solidFill>
                </a:rPr>
                <a:t>0-60</a:t>
              </a:r>
              <a:br>
                <a:rPr lang="en-US" sz="900" dirty="0">
                  <a:solidFill>
                    <a:srgbClr val="535353"/>
                  </a:solidFill>
                </a:rPr>
              </a:br>
              <a:r>
                <a:rPr lang="en-US" sz="900" dirty="0">
                  <a:solidFill>
                    <a:srgbClr val="535353"/>
                  </a:solidFill>
                </a:rPr>
                <a:t>60-120</a:t>
              </a:r>
              <a:br>
                <a:rPr lang="en-US" sz="900" dirty="0">
                  <a:solidFill>
                    <a:srgbClr val="535353"/>
                  </a:solidFill>
                </a:rPr>
              </a:br>
              <a:r>
                <a:rPr lang="en-US" sz="900" dirty="0">
                  <a:solidFill>
                    <a:srgbClr val="535353"/>
                  </a:solidFill>
                </a:rPr>
                <a:t>120-180</a:t>
              </a:r>
              <a:br>
                <a:rPr lang="en-US" sz="900" dirty="0">
                  <a:solidFill>
                    <a:srgbClr val="535353"/>
                  </a:solidFill>
                </a:rPr>
              </a:br>
              <a:r>
                <a:rPr lang="en-US" sz="900" dirty="0">
                  <a:solidFill>
                    <a:srgbClr val="535353"/>
                  </a:solidFill>
                </a:rPr>
                <a:t>180-240</a:t>
              </a:r>
              <a:br>
                <a:rPr lang="en-US" sz="900" dirty="0">
                  <a:solidFill>
                    <a:srgbClr val="535353"/>
                  </a:solidFill>
                </a:rPr>
              </a:br>
              <a:r>
                <a:rPr lang="en-US" sz="900" dirty="0">
                  <a:solidFill>
                    <a:srgbClr val="535353"/>
                  </a:solidFill>
                </a:rPr>
                <a:t>240-300</a:t>
              </a:r>
              <a:br>
                <a:rPr lang="en-US" sz="900" dirty="0">
                  <a:solidFill>
                    <a:srgbClr val="535353"/>
                  </a:solidFill>
                </a:rPr>
              </a:br>
              <a:r>
                <a:rPr lang="en-US" sz="900" dirty="0">
                  <a:solidFill>
                    <a:srgbClr val="535353"/>
                  </a:solidFill>
                </a:rPr>
                <a:t>300-360</a:t>
              </a:r>
              <a:br>
                <a:rPr lang="en-US" sz="900" dirty="0">
                  <a:solidFill>
                    <a:srgbClr val="535353"/>
                  </a:solidFill>
                </a:rPr>
              </a:br>
              <a:r>
                <a:rPr lang="en-US" sz="900" dirty="0">
                  <a:solidFill>
                    <a:srgbClr val="535353"/>
                  </a:solidFill>
                </a:rPr>
                <a:t>360-420</a:t>
              </a:r>
              <a:br>
                <a:rPr lang="en-US" sz="900" dirty="0">
                  <a:solidFill>
                    <a:srgbClr val="535353"/>
                  </a:solidFill>
                </a:rPr>
              </a:br>
              <a:r>
                <a:rPr lang="en-US" sz="900" dirty="0">
                  <a:solidFill>
                    <a:srgbClr val="535353"/>
                  </a:solidFill>
                </a:rPr>
                <a:t>420-480</a:t>
              </a:r>
              <a:br>
                <a:rPr lang="en-US" sz="900" dirty="0">
                  <a:solidFill>
                    <a:srgbClr val="535353"/>
                  </a:solidFill>
                </a:rPr>
              </a:br>
              <a:r>
                <a:rPr lang="en-US" sz="900" dirty="0">
                  <a:solidFill>
                    <a:srgbClr val="535353"/>
                  </a:solidFill>
                </a:rPr>
                <a:t>480-540</a:t>
              </a:r>
              <a:br>
                <a:rPr lang="en-US" sz="900" dirty="0">
                  <a:solidFill>
                    <a:srgbClr val="535353"/>
                  </a:solidFill>
                </a:rPr>
              </a:br>
              <a:r>
                <a:rPr lang="en-US" sz="900" dirty="0">
                  <a:solidFill>
                    <a:srgbClr val="535353"/>
                  </a:solidFill>
                </a:rPr>
                <a:t>540-600</a:t>
              </a:r>
              <a:endParaRPr lang="en-US" sz="900" b="1" dirty="0">
                <a:solidFill>
                  <a:srgbClr val="535353"/>
                </a:solidFill>
              </a:endParaRPr>
            </a:p>
          </p:txBody>
        </p:sp>
        <p:sp>
          <p:nvSpPr>
            <p:cNvPr id="355" name="Rectangle 354">
              <a:extLst>
                <a:ext uri="{FF2B5EF4-FFF2-40B4-BE49-F238E27FC236}">
                  <a16:creationId xmlns:a16="http://schemas.microsoft.com/office/drawing/2014/main" id="{7875256F-3645-7F65-D70D-778CC2058B38}"/>
                </a:ext>
              </a:extLst>
            </p:cNvPr>
            <p:cNvSpPr/>
            <p:nvPr/>
          </p:nvSpPr>
          <p:spPr>
            <a:xfrm>
              <a:off x="1228905" y="4517924"/>
              <a:ext cx="123682" cy="123682"/>
            </a:xfrm>
            <a:prstGeom prst="rect">
              <a:avLst/>
            </a:prstGeom>
            <a:solidFill>
              <a:srgbClr val="428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a:extLst>
                <a:ext uri="{FF2B5EF4-FFF2-40B4-BE49-F238E27FC236}">
                  <a16:creationId xmlns:a16="http://schemas.microsoft.com/office/drawing/2014/main" id="{FA42C62E-E723-67BC-2974-7B0B3733A666}"/>
                </a:ext>
              </a:extLst>
            </p:cNvPr>
            <p:cNvSpPr/>
            <p:nvPr/>
          </p:nvSpPr>
          <p:spPr>
            <a:xfrm>
              <a:off x="1228905" y="4697605"/>
              <a:ext cx="123682" cy="123682"/>
            </a:xfrm>
            <a:prstGeom prst="rect">
              <a:avLst/>
            </a:prstGeom>
            <a:solidFill>
              <a:srgbClr val="3C7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a:extLst>
                <a:ext uri="{FF2B5EF4-FFF2-40B4-BE49-F238E27FC236}">
                  <a16:creationId xmlns:a16="http://schemas.microsoft.com/office/drawing/2014/main" id="{8454FF52-F52D-3FC5-B758-3103ED29FFBE}"/>
                </a:ext>
              </a:extLst>
            </p:cNvPr>
            <p:cNvSpPr/>
            <p:nvPr/>
          </p:nvSpPr>
          <p:spPr>
            <a:xfrm>
              <a:off x="1228905" y="4877286"/>
              <a:ext cx="123682" cy="123682"/>
            </a:xfrm>
            <a:prstGeom prst="rect">
              <a:avLst/>
            </a:prstGeom>
            <a:solidFill>
              <a:srgbClr val="367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a:extLst>
                <a:ext uri="{FF2B5EF4-FFF2-40B4-BE49-F238E27FC236}">
                  <a16:creationId xmlns:a16="http://schemas.microsoft.com/office/drawing/2014/main" id="{CEAA5A21-74D1-434F-C99A-E8740669D918}"/>
                </a:ext>
              </a:extLst>
            </p:cNvPr>
            <p:cNvSpPr/>
            <p:nvPr/>
          </p:nvSpPr>
          <p:spPr>
            <a:xfrm>
              <a:off x="1228905" y="5056967"/>
              <a:ext cx="123682" cy="123682"/>
            </a:xfrm>
            <a:prstGeom prst="rect">
              <a:avLst/>
            </a:prstGeom>
            <a:solidFill>
              <a:srgbClr val="2F6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358">
              <a:extLst>
                <a:ext uri="{FF2B5EF4-FFF2-40B4-BE49-F238E27FC236}">
                  <a16:creationId xmlns:a16="http://schemas.microsoft.com/office/drawing/2014/main" id="{C343DE08-34B6-726F-63F5-D0DA4B6E5035}"/>
                </a:ext>
              </a:extLst>
            </p:cNvPr>
            <p:cNvSpPr/>
            <p:nvPr/>
          </p:nvSpPr>
          <p:spPr>
            <a:xfrm>
              <a:off x="1228905" y="5236648"/>
              <a:ext cx="123682" cy="123682"/>
            </a:xfrm>
            <a:prstGeom prst="rect">
              <a:avLst/>
            </a:prstGeom>
            <a:solidFill>
              <a:srgbClr val="286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a:extLst>
                <a:ext uri="{FF2B5EF4-FFF2-40B4-BE49-F238E27FC236}">
                  <a16:creationId xmlns:a16="http://schemas.microsoft.com/office/drawing/2014/main" id="{380887B3-5E93-8002-1143-A1BC63729866}"/>
                </a:ext>
              </a:extLst>
            </p:cNvPr>
            <p:cNvSpPr/>
            <p:nvPr/>
          </p:nvSpPr>
          <p:spPr>
            <a:xfrm>
              <a:off x="1228905" y="5416329"/>
              <a:ext cx="123682" cy="123682"/>
            </a:xfrm>
            <a:prstGeom prst="rect">
              <a:avLst/>
            </a:prstGeom>
            <a:solidFill>
              <a:srgbClr val="1E5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a:extLst>
                <a:ext uri="{FF2B5EF4-FFF2-40B4-BE49-F238E27FC236}">
                  <a16:creationId xmlns:a16="http://schemas.microsoft.com/office/drawing/2014/main" id="{628B8FC8-3FEE-9F51-1381-9F5BE3983730}"/>
                </a:ext>
              </a:extLst>
            </p:cNvPr>
            <p:cNvSpPr/>
            <p:nvPr/>
          </p:nvSpPr>
          <p:spPr>
            <a:xfrm>
              <a:off x="1228905" y="5596010"/>
              <a:ext cx="123682" cy="123682"/>
            </a:xfrm>
            <a:prstGeom prst="rect">
              <a:avLst/>
            </a:prstGeom>
            <a:solidFill>
              <a:srgbClr val="165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a:extLst>
                <a:ext uri="{FF2B5EF4-FFF2-40B4-BE49-F238E27FC236}">
                  <a16:creationId xmlns:a16="http://schemas.microsoft.com/office/drawing/2014/main" id="{EC0F1389-72BC-E9A8-A279-298DB6DF0D7D}"/>
                </a:ext>
              </a:extLst>
            </p:cNvPr>
            <p:cNvSpPr/>
            <p:nvPr/>
          </p:nvSpPr>
          <p:spPr>
            <a:xfrm>
              <a:off x="1228905" y="5775691"/>
              <a:ext cx="123682" cy="123682"/>
            </a:xfrm>
            <a:prstGeom prst="rect">
              <a:avLst/>
            </a:prstGeom>
            <a:solidFill>
              <a:srgbClr val="0D4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a:extLst>
                <a:ext uri="{FF2B5EF4-FFF2-40B4-BE49-F238E27FC236}">
                  <a16:creationId xmlns:a16="http://schemas.microsoft.com/office/drawing/2014/main" id="{1BCC6FE3-CED7-A97F-A7F7-61E29074044A}"/>
                </a:ext>
              </a:extLst>
            </p:cNvPr>
            <p:cNvSpPr/>
            <p:nvPr/>
          </p:nvSpPr>
          <p:spPr>
            <a:xfrm>
              <a:off x="1228905" y="5955372"/>
              <a:ext cx="123682" cy="123682"/>
            </a:xfrm>
            <a:prstGeom prst="rect">
              <a:avLst/>
            </a:prstGeom>
            <a:solidFill>
              <a:srgbClr val="064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a:extLst>
                <a:ext uri="{FF2B5EF4-FFF2-40B4-BE49-F238E27FC236}">
                  <a16:creationId xmlns:a16="http://schemas.microsoft.com/office/drawing/2014/main" id="{25892F9A-3588-F4CE-38A3-D75C62BD38FF}"/>
                </a:ext>
              </a:extLst>
            </p:cNvPr>
            <p:cNvSpPr/>
            <p:nvPr/>
          </p:nvSpPr>
          <p:spPr>
            <a:xfrm>
              <a:off x="1228905" y="6135056"/>
              <a:ext cx="123682" cy="123682"/>
            </a:xfrm>
            <a:prstGeom prst="rect">
              <a:avLst/>
            </a:prstGeom>
            <a:solidFill>
              <a:srgbClr val="00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692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39E742-AB6C-715B-C2D3-AB2F89C0B43B}"/>
              </a:ext>
            </a:extLst>
          </p:cNvPr>
          <p:cNvSpPr/>
          <p:nvPr/>
        </p:nvSpPr>
        <p:spPr>
          <a:xfrm>
            <a:off x="2980941" y="1176959"/>
            <a:ext cx="4788283" cy="84575"/>
          </a:xfrm>
          <a:prstGeom prst="rect">
            <a:avLst/>
          </a:prstGeom>
          <a:solidFill>
            <a:srgbClr val="DB4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1111"/>
              </a:solidFill>
            </a:endParaRPr>
          </a:p>
        </p:txBody>
      </p:sp>
      <p:sp>
        <p:nvSpPr>
          <p:cNvPr id="9" name="Title 1">
            <a:extLst>
              <a:ext uri="{FF2B5EF4-FFF2-40B4-BE49-F238E27FC236}">
                <a16:creationId xmlns:a16="http://schemas.microsoft.com/office/drawing/2014/main" id="{D9EEB86E-A402-4865-723E-C2EDAE47EBAB}"/>
              </a:ext>
            </a:extLst>
          </p:cNvPr>
          <p:cNvSpPr>
            <a:spLocks noGrp="1"/>
          </p:cNvSpPr>
          <p:nvPr>
            <p:ph type="title"/>
          </p:nvPr>
        </p:nvSpPr>
        <p:spPr/>
        <p:txBody>
          <a:bodyPr/>
          <a:lstStyle/>
          <a:p>
            <a:r>
              <a:rPr lang="en-US" dirty="0"/>
              <a:t>Peering </a:t>
            </a:r>
            <a:r>
              <a:rPr lang="en-US" b="1" dirty="0"/>
              <a:t>Capacity Growth</a:t>
            </a:r>
          </a:p>
        </p:txBody>
      </p:sp>
      <p:pic>
        <p:nvPicPr>
          <p:cNvPr id="8" name="Content Placeholder 7">
            <a:extLst>
              <a:ext uri="{FF2B5EF4-FFF2-40B4-BE49-F238E27FC236}">
                <a16:creationId xmlns:a16="http://schemas.microsoft.com/office/drawing/2014/main" id="{BB3EC4DF-65C5-E5E1-511B-C8D8D9B64ED1}"/>
              </a:ext>
            </a:extLst>
          </p:cNvPr>
          <p:cNvPicPr>
            <a:picLocks noGrp="1" noChangeAspect="1"/>
          </p:cNvPicPr>
          <p:nvPr>
            <p:ph idx="1"/>
          </p:nvPr>
        </p:nvPicPr>
        <p:blipFill rotWithShape="1">
          <a:blip r:embed="rId3"/>
          <a:srcRect t="11057" r="229"/>
          <a:stretch/>
        </p:blipFill>
        <p:spPr>
          <a:xfrm>
            <a:off x="574462" y="3737339"/>
            <a:ext cx="11053762" cy="2394816"/>
          </a:xfrm>
        </p:spPr>
      </p:pic>
      <p:sp>
        <p:nvSpPr>
          <p:cNvPr id="12" name="TextBox 11">
            <a:extLst>
              <a:ext uri="{FF2B5EF4-FFF2-40B4-BE49-F238E27FC236}">
                <a16:creationId xmlns:a16="http://schemas.microsoft.com/office/drawing/2014/main" id="{743E64DF-4D5F-73C7-E8E1-0C72A21723C0}"/>
              </a:ext>
            </a:extLst>
          </p:cNvPr>
          <p:cNvSpPr txBox="1"/>
          <p:nvPr/>
        </p:nvSpPr>
        <p:spPr>
          <a:xfrm>
            <a:off x="708464" y="3255802"/>
            <a:ext cx="3101787" cy="369332"/>
          </a:xfrm>
          <a:prstGeom prst="rect">
            <a:avLst/>
          </a:prstGeom>
          <a:noFill/>
        </p:spPr>
        <p:txBody>
          <a:bodyPr wrap="square" rtlCol="0">
            <a:spAutoFit/>
          </a:bodyPr>
          <a:lstStyle/>
          <a:p>
            <a:pPr algn="ctr"/>
            <a:r>
              <a:rPr kumimoji="0" lang="en-US"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2013</a:t>
            </a:r>
            <a:endParaRPr lang="en-US" sz="2000" b="1" dirty="0"/>
          </a:p>
        </p:txBody>
      </p:sp>
      <p:sp>
        <p:nvSpPr>
          <p:cNvPr id="13" name="TextBox 12">
            <a:extLst>
              <a:ext uri="{FF2B5EF4-FFF2-40B4-BE49-F238E27FC236}">
                <a16:creationId xmlns:a16="http://schemas.microsoft.com/office/drawing/2014/main" id="{F68DEB39-116A-A103-9C3B-4DEA252AC198}"/>
              </a:ext>
            </a:extLst>
          </p:cNvPr>
          <p:cNvSpPr txBox="1"/>
          <p:nvPr/>
        </p:nvSpPr>
        <p:spPr>
          <a:xfrm>
            <a:off x="4572253" y="3255802"/>
            <a:ext cx="3101787" cy="369332"/>
          </a:xfrm>
          <a:prstGeom prst="rect">
            <a:avLst/>
          </a:prstGeom>
          <a:noFill/>
        </p:spPr>
        <p:txBody>
          <a:bodyPr wrap="square" rtlCol="0">
            <a:spAutoFit/>
          </a:bodyPr>
          <a:lstStyle/>
          <a:p>
            <a:pPr algn="ctr"/>
            <a:r>
              <a:rPr kumimoji="0" lang="en-US"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2023</a:t>
            </a:r>
            <a:endParaRPr lang="en-US" sz="2000" b="1" dirty="0"/>
          </a:p>
        </p:txBody>
      </p:sp>
      <p:sp>
        <p:nvSpPr>
          <p:cNvPr id="14" name="TextBox 13">
            <a:extLst>
              <a:ext uri="{FF2B5EF4-FFF2-40B4-BE49-F238E27FC236}">
                <a16:creationId xmlns:a16="http://schemas.microsoft.com/office/drawing/2014/main" id="{C6542083-BAAF-BE15-CB23-159F96C86A6D}"/>
              </a:ext>
            </a:extLst>
          </p:cNvPr>
          <p:cNvSpPr txBox="1"/>
          <p:nvPr/>
        </p:nvSpPr>
        <p:spPr>
          <a:xfrm>
            <a:off x="8436041" y="3255802"/>
            <a:ext cx="3101787" cy="369332"/>
          </a:xfrm>
          <a:prstGeom prst="rect">
            <a:avLst/>
          </a:prstGeom>
          <a:noFill/>
        </p:spPr>
        <p:txBody>
          <a:bodyPr wrap="square" rtlCol="0">
            <a:spAutoFit/>
          </a:bodyPr>
          <a:lstStyle/>
          <a:p>
            <a:pPr algn="ctr"/>
            <a:r>
              <a:rPr kumimoji="0" lang="en-US"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10 Years Growth</a:t>
            </a:r>
            <a:endParaRPr lang="en-US" sz="2000" b="1" dirty="0"/>
          </a:p>
        </p:txBody>
      </p:sp>
      <p:pic>
        <p:nvPicPr>
          <p:cNvPr id="45" name="Graphic 44">
            <a:extLst>
              <a:ext uri="{FF2B5EF4-FFF2-40B4-BE49-F238E27FC236}">
                <a16:creationId xmlns:a16="http://schemas.microsoft.com/office/drawing/2014/main" id="{6AE082ED-AC0D-5121-7FEC-F80D302E54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8464" y="2565258"/>
            <a:ext cx="10829364" cy="293822"/>
          </a:xfrm>
          <a:prstGeom prst="rect">
            <a:avLst/>
          </a:prstGeom>
        </p:spPr>
      </p:pic>
      <p:pic>
        <p:nvPicPr>
          <p:cNvPr id="47" name="Graphic 46">
            <a:extLst>
              <a:ext uri="{FF2B5EF4-FFF2-40B4-BE49-F238E27FC236}">
                <a16:creationId xmlns:a16="http://schemas.microsoft.com/office/drawing/2014/main" id="{9C2C0158-12F5-F6DD-6B91-9D3DE67263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95652" y="636495"/>
            <a:ext cx="1687892" cy="446795"/>
          </a:xfrm>
          <a:prstGeom prst="rect">
            <a:avLst/>
          </a:prstGeom>
        </p:spPr>
      </p:pic>
      <p:pic>
        <p:nvPicPr>
          <p:cNvPr id="49" name="Graphic 48">
            <a:extLst>
              <a:ext uri="{FF2B5EF4-FFF2-40B4-BE49-F238E27FC236}">
                <a16:creationId xmlns:a16="http://schemas.microsoft.com/office/drawing/2014/main" id="{D3E09D30-66AE-5F75-6E68-ED5FCC4759F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8059" y="2397789"/>
            <a:ext cx="246475" cy="261191"/>
          </a:xfrm>
          <a:prstGeom prst="rect">
            <a:avLst/>
          </a:prstGeom>
        </p:spPr>
      </p:pic>
      <p:pic>
        <p:nvPicPr>
          <p:cNvPr id="50" name="Graphic 49">
            <a:extLst>
              <a:ext uri="{FF2B5EF4-FFF2-40B4-BE49-F238E27FC236}">
                <a16:creationId xmlns:a16="http://schemas.microsoft.com/office/drawing/2014/main" id="{68846B98-6923-C515-556F-A9B50369B5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29940" y="2149993"/>
            <a:ext cx="480311" cy="508987"/>
          </a:xfrm>
          <a:prstGeom prst="rect">
            <a:avLst/>
          </a:prstGeom>
        </p:spPr>
      </p:pic>
      <p:pic>
        <p:nvPicPr>
          <p:cNvPr id="51" name="Graphic 50">
            <a:extLst>
              <a:ext uri="{FF2B5EF4-FFF2-40B4-BE49-F238E27FC236}">
                <a16:creationId xmlns:a16="http://schemas.microsoft.com/office/drawing/2014/main" id="{3567899E-98F9-212E-7B84-130612E718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54688" y="1839250"/>
            <a:ext cx="773545" cy="819730"/>
          </a:xfrm>
          <a:prstGeom prst="rect">
            <a:avLst/>
          </a:prstGeom>
        </p:spPr>
      </p:pic>
      <p:pic>
        <p:nvPicPr>
          <p:cNvPr id="52" name="Graphic 51">
            <a:extLst>
              <a:ext uri="{FF2B5EF4-FFF2-40B4-BE49-F238E27FC236}">
                <a16:creationId xmlns:a16="http://schemas.microsoft.com/office/drawing/2014/main" id="{EF2B65EF-7A02-13B0-2917-1822E15C96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03608" y="1654056"/>
            <a:ext cx="935990" cy="991873"/>
          </a:xfrm>
          <a:prstGeom prst="rect">
            <a:avLst/>
          </a:prstGeom>
        </p:spPr>
      </p:pic>
      <p:pic>
        <p:nvPicPr>
          <p:cNvPr id="53" name="Graphic 52">
            <a:extLst>
              <a:ext uri="{FF2B5EF4-FFF2-40B4-BE49-F238E27FC236}">
                <a16:creationId xmlns:a16="http://schemas.microsoft.com/office/drawing/2014/main" id="{869CAE9A-8DB4-35FE-B9CD-88A4D42A8A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82303" y="1572839"/>
            <a:ext cx="1048048" cy="277425"/>
          </a:xfrm>
          <a:prstGeom prst="rect">
            <a:avLst/>
          </a:prstGeom>
        </p:spPr>
      </p:pic>
    </p:spTree>
    <p:extLst>
      <p:ext uri="{BB962C8B-B14F-4D97-AF65-F5344CB8AC3E}">
        <p14:creationId xmlns:p14="http://schemas.microsoft.com/office/powerpoint/2010/main" val="3405585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Graphic 41">
            <a:extLst>
              <a:ext uri="{FF2B5EF4-FFF2-40B4-BE49-F238E27FC236}">
                <a16:creationId xmlns:a16="http://schemas.microsoft.com/office/drawing/2014/main" id="{60305E6C-712D-6627-1F44-694C8BEAFE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29588" y="1668156"/>
            <a:ext cx="1687892" cy="446795"/>
          </a:xfrm>
          <a:prstGeom prst="rect">
            <a:avLst/>
          </a:prstGeom>
        </p:spPr>
      </p:pic>
      <p:sp>
        <p:nvSpPr>
          <p:cNvPr id="4" name="Content Placeholder 3">
            <a:extLst>
              <a:ext uri="{FF2B5EF4-FFF2-40B4-BE49-F238E27FC236}">
                <a16:creationId xmlns:a16="http://schemas.microsoft.com/office/drawing/2014/main" id="{82CF69B6-332E-5E4A-CC1D-A10C28780475}"/>
              </a:ext>
            </a:extLst>
          </p:cNvPr>
          <p:cNvSpPr txBox="1">
            <a:spLocks noGrp="1"/>
          </p:cNvSpPr>
          <p:nvPr>
            <p:ph idx="1"/>
          </p:nvPr>
        </p:nvSpPr>
        <p:spPr>
          <a:xfrm>
            <a:off x="592393" y="1667436"/>
            <a:ext cx="7897184" cy="5190564"/>
          </a:xfrm>
        </p:spPr>
        <p:txBody>
          <a:bodyPr>
            <a:normAutofit/>
          </a:bodyPr>
          <a:lstStyle/>
          <a:p>
            <a:pPr marL="0" indent="0">
              <a:lnSpc>
                <a:spcPct val="100000"/>
              </a:lnSpc>
              <a:spcBef>
                <a:spcPts val="1600"/>
              </a:spcBef>
              <a:buNone/>
            </a:pPr>
            <a:r>
              <a:rPr kumimoji="0" lang="en-US" sz="1800" b="1" i="0" u="none" strike="noStrike" kern="1200" cap="none" spc="0" normalizeH="0" baseline="0" noProof="0" dirty="0">
                <a:ln>
                  <a:noFill/>
                </a:ln>
                <a:solidFill>
                  <a:prstClr val="black"/>
                </a:solidFill>
                <a:effectLst/>
                <a:highlight>
                  <a:srgbClr val="0F9D58"/>
                </a:highlight>
                <a:uLnTx/>
                <a:uFillTx/>
              </a:rPr>
              <a:t>52.17 Mbps / 28.62 Mbps / 19.29 Mbps </a:t>
            </a:r>
            <a:br>
              <a:rPr lang="en-US" sz="1000" dirty="0"/>
            </a:br>
            <a:r>
              <a:rPr lang="en-US" sz="1000" dirty="0"/>
              <a:t>The </a:t>
            </a:r>
            <a:r>
              <a:rPr lang="en-US" sz="1000" b="1" dirty="0"/>
              <a:t>average internet download speed </a:t>
            </a:r>
            <a:r>
              <a:rPr lang="en-US" sz="1000" dirty="0"/>
              <a:t>in Sub-Saharan Africa was highest in </a:t>
            </a:r>
            <a:r>
              <a:rPr lang="en-US" sz="1000" b="1" dirty="0"/>
              <a:t>Rwanda</a:t>
            </a:r>
            <a:r>
              <a:rPr lang="en-US" sz="1000" dirty="0"/>
              <a:t>, </a:t>
            </a:r>
            <a:r>
              <a:rPr lang="en-US" sz="1000" b="1" dirty="0"/>
              <a:t>South Africa</a:t>
            </a:r>
            <a:r>
              <a:rPr lang="en-US" sz="1000" dirty="0"/>
              <a:t>, and </a:t>
            </a:r>
            <a:r>
              <a:rPr lang="en-US" sz="1000" b="1" dirty="0"/>
              <a:t>Madagascar</a:t>
            </a:r>
            <a:r>
              <a:rPr lang="en-US" sz="1000" dirty="0"/>
              <a:t> in 2022. </a:t>
            </a:r>
            <a:br>
              <a:rPr lang="en-US" sz="1000" dirty="0"/>
            </a:br>
            <a:r>
              <a:rPr lang="en-US" sz="1000" dirty="0"/>
              <a:t>These countries registered internet speeds reaching </a:t>
            </a:r>
            <a:r>
              <a:rPr lang="en-US" sz="1000" b="1" dirty="0"/>
              <a:t>52.17 megabits per second (Mbps)</a:t>
            </a:r>
            <a:r>
              <a:rPr lang="en-US" sz="1000" dirty="0"/>
              <a:t>, </a:t>
            </a:r>
            <a:r>
              <a:rPr lang="en-US" sz="1000" b="1" dirty="0"/>
              <a:t>28.62 Mbps</a:t>
            </a:r>
            <a:r>
              <a:rPr lang="en-US" sz="1000" dirty="0"/>
              <a:t>, and </a:t>
            </a:r>
            <a:r>
              <a:rPr lang="en-US" sz="1000" b="1" dirty="0"/>
              <a:t>19.29 Mbps</a:t>
            </a:r>
            <a:r>
              <a:rPr lang="en-US" sz="1000" dirty="0"/>
              <a:t>, respectively.</a:t>
            </a:r>
          </a:p>
          <a:p>
            <a:pPr marL="0" indent="0">
              <a:lnSpc>
                <a:spcPct val="100000"/>
              </a:lnSpc>
              <a:spcBef>
                <a:spcPts val="1600"/>
              </a:spcBef>
              <a:buNone/>
            </a:pPr>
            <a:r>
              <a:rPr kumimoji="0" lang="en-US" sz="1800" b="1" i="0" u="none" strike="noStrike" kern="1200" cap="none" spc="0" normalizeH="0" baseline="0" noProof="0" dirty="0">
                <a:ln>
                  <a:noFill/>
                </a:ln>
                <a:solidFill>
                  <a:prstClr val="black"/>
                </a:solidFill>
                <a:effectLst/>
                <a:highlight>
                  <a:srgbClr val="0F9D58"/>
                </a:highlight>
                <a:uLnTx/>
                <a:uFillTx/>
                <a:latin typeface="Arial" panose="020B0604020202020204" pitchFamily="34" charset="0"/>
                <a:ea typeface="+mn-ea"/>
                <a:cs typeface="Arial" panose="020B0604020202020204" pitchFamily="34" charset="0"/>
              </a:rPr>
              <a:t>10,9% / 13,7%</a:t>
            </a:r>
            <a:br>
              <a:rPr lang="en-US" sz="1000" b="1" dirty="0"/>
            </a:br>
            <a:r>
              <a:rPr lang="en-US" sz="1000" b="1" dirty="0"/>
              <a:t>South Sudan: </a:t>
            </a:r>
            <a:r>
              <a:rPr lang="en-US" sz="1000" dirty="0"/>
              <a:t>Has 10.9% internet penetration. </a:t>
            </a:r>
            <a:br>
              <a:rPr lang="en-US" sz="1000" dirty="0"/>
            </a:br>
            <a:r>
              <a:rPr lang="en-US" sz="1000" b="1" dirty="0"/>
              <a:t>Somalia: </a:t>
            </a:r>
            <a:r>
              <a:rPr lang="en-US" sz="1000" dirty="0"/>
              <a:t>Has 13.7% internet penetration. (Lowest in Africa)</a:t>
            </a:r>
          </a:p>
          <a:p>
            <a:pPr marL="0" indent="0">
              <a:lnSpc>
                <a:spcPct val="100000"/>
              </a:lnSpc>
              <a:spcBef>
                <a:spcPts val="1600"/>
              </a:spcBef>
              <a:buNone/>
            </a:pPr>
            <a:r>
              <a:rPr kumimoji="0" lang="en-US" sz="1800" b="1" i="0" u="none" strike="noStrike" kern="1200" cap="none" spc="0" normalizeH="0" baseline="0" noProof="0" dirty="0">
                <a:ln>
                  <a:noFill/>
                </a:ln>
                <a:solidFill>
                  <a:prstClr val="black"/>
                </a:solidFill>
                <a:effectLst/>
                <a:highlight>
                  <a:srgbClr val="0F9D58"/>
                </a:highlight>
                <a:uLnTx/>
                <a:uFillTx/>
                <a:latin typeface="Arial" panose="020B0604020202020204" pitchFamily="34" charset="0"/>
                <a:ea typeface="+mn-ea"/>
                <a:cs typeface="Arial" panose="020B0604020202020204" pitchFamily="34" charset="0"/>
              </a:rPr>
              <a:t>43%</a:t>
            </a:r>
            <a:br>
              <a:rPr lang="en-US" sz="1000" dirty="0"/>
            </a:br>
            <a:r>
              <a:rPr lang="en-US" sz="1000" dirty="0"/>
              <a:t>Despite the rising number of users, the internet penetration rate stood at around 43 percent in 2021, below a global average of 66 percent.</a:t>
            </a:r>
          </a:p>
          <a:p>
            <a:pPr marL="0" indent="0">
              <a:lnSpc>
                <a:spcPct val="100000"/>
              </a:lnSpc>
              <a:spcBef>
                <a:spcPts val="1600"/>
              </a:spcBef>
              <a:buNone/>
            </a:pPr>
            <a:r>
              <a:rPr kumimoji="0" lang="en-US" sz="1800" b="1" i="0" u="none" strike="noStrike" kern="1200" cap="none" spc="0" normalizeH="0" baseline="0" noProof="0" dirty="0">
                <a:ln>
                  <a:noFill/>
                </a:ln>
                <a:solidFill>
                  <a:prstClr val="black"/>
                </a:solidFill>
                <a:effectLst/>
                <a:highlight>
                  <a:srgbClr val="0F9D58"/>
                </a:highlight>
                <a:uLnTx/>
                <a:uFillTx/>
                <a:latin typeface="Arial" panose="020B0604020202020204" pitchFamily="34" charset="0"/>
                <a:ea typeface="+mn-ea"/>
                <a:cs typeface="Arial" panose="020B0604020202020204" pitchFamily="34" charset="0"/>
              </a:rPr>
              <a:t>88,1%</a:t>
            </a:r>
            <a:br>
              <a:rPr lang="en-US" sz="1000" b="1" dirty="0"/>
            </a:br>
            <a:r>
              <a:rPr lang="en-US" sz="1000" b="1" dirty="0"/>
              <a:t>Morocco has the highest internet penetration rate </a:t>
            </a:r>
            <a:r>
              <a:rPr lang="en-US" sz="1000" dirty="0"/>
              <a:t>reaching 88.1 percent, up from 84.1 percent the year before. </a:t>
            </a:r>
          </a:p>
          <a:p>
            <a:pPr marL="0" indent="0">
              <a:lnSpc>
                <a:spcPct val="100000"/>
              </a:lnSpc>
              <a:spcBef>
                <a:spcPts val="1600"/>
              </a:spcBef>
              <a:buNone/>
            </a:pPr>
            <a:r>
              <a:rPr kumimoji="0" lang="en-US" sz="1800" b="1" i="0" u="none" strike="noStrike" kern="1200" cap="none" spc="0" normalizeH="0" baseline="0" noProof="0" dirty="0">
                <a:ln>
                  <a:noFill/>
                </a:ln>
                <a:solidFill>
                  <a:prstClr val="black"/>
                </a:solidFill>
                <a:effectLst/>
                <a:highlight>
                  <a:srgbClr val="0F9D58"/>
                </a:highlight>
                <a:uLnTx/>
                <a:uFillTx/>
                <a:latin typeface="Arial" panose="020B0604020202020204" pitchFamily="34" charset="0"/>
                <a:ea typeface="+mn-ea"/>
                <a:cs typeface="Arial" panose="020B0604020202020204" pitchFamily="34" charset="0"/>
              </a:rPr>
              <a:t>80%</a:t>
            </a:r>
            <a:br>
              <a:rPr lang="en-US" sz="1000" dirty="0"/>
            </a:br>
            <a:r>
              <a:rPr lang="en-US" sz="1000" dirty="0"/>
              <a:t>As of 2022, the share of the </a:t>
            </a:r>
            <a:r>
              <a:rPr lang="en-US" sz="1000" b="1" dirty="0"/>
              <a:t>total population of South Africa using the internet was nearly 80 percent</a:t>
            </a:r>
            <a:r>
              <a:rPr lang="en-US" sz="1000" dirty="0"/>
              <a:t>. This share is estimated to grow up to 90 percent by 2027.</a:t>
            </a:r>
          </a:p>
          <a:p>
            <a:pPr marL="0" indent="0">
              <a:lnSpc>
                <a:spcPct val="100000"/>
              </a:lnSpc>
              <a:spcBef>
                <a:spcPts val="1600"/>
              </a:spcBef>
              <a:buNone/>
            </a:pPr>
            <a:r>
              <a:rPr kumimoji="0" lang="en-US" sz="1800" b="1" i="0" u="none" strike="noStrike" kern="1200" cap="none" spc="0" normalizeH="0" baseline="0" noProof="0" dirty="0">
                <a:ln>
                  <a:noFill/>
                </a:ln>
                <a:solidFill>
                  <a:prstClr val="black"/>
                </a:solidFill>
                <a:effectLst/>
                <a:highlight>
                  <a:srgbClr val="0F9D58"/>
                </a:highlight>
                <a:uLnTx/>
                <a:uFillTx/>
                <a:latin typeface="Arial" panose="020B0604020202020204" pitchFamily="34" charset="0"/>
                <a:ea typeface="+mn-ea"/>
                <a:cs typeface="Arial" panose="020B0604020202020204" pitchFamily="34" charset="0"/>
              </a:rPr>
              <a:t>13%</a:t>
            </a:r>
            <a:br>
              <a:rPr lang="en-US" sz="1000" b="1" dirty="0"/>
            </a:br>
            <a:r>
              <a:rPr lang="en-US" sz="1000" b="1" dirty="0"/>
              <a:t>In 2021, roughly 13 percent of internet users worldwide were located in Africa. </a:t>
            </a:r>
            <a:r>
              <a:rPr lang="en-US" sz="1000" dirty="0"/>
              <a:t>The share of internet users in Africa has grown significantly in the last few years. In 2009, only about four percent of internet users worldwide were in Africa. Internet penetration in Africa is about 40 percent. Even if the rates increased considerably in the last year, internet penetration is still under the global average.</a:t>
            </a:r>
          </a:p>
        </p:txBody>
      </p:sp>
      <p:sp>
        <p:nvSpPr>
          <p:cNvPr id="2" name="Title 1">
            <a:extLst>
              <a:ext uri="{FF2B5EF4-FFF2-40B4-BE49-F238E27FC236}">
                <a16:creationId xmlns:a16="http://schemas.microsoft.com/office/drawing/2014/main" id="{4CFE6726-1BC6-F91A-06F5-A6835AC08CEE}"/>
              </a:ext>
            </a:extLst>
          </p:cNvPr>
          <p:cNvSpPr>
            <a:spLocks noGrp="1"/>
          </p:cNvSpPr>
          <p:nvPr>
            <p:ph type="title"/>
          </p:nvPr>
        </p:nvSpPr>
        <p:spPr/>
        <p:txBody>
          <a:bodyPr/>
          <a:lstStyle/>
          <a:p>
            <a:r>
              <a:rPr lang="en-US" dirty="0"/>
              <a:t>Internet </a:t>
            </a:r>
            <a:r>
              <a:rPr lang="en-US" b="1" dirty="0"/>
              <a:t>in Africa</a:t>
            </a:r>
          </a:p>
        </p:txBody>
      </p:sp>
      <p:sp>
        <p:nvSpPr>
          <p:cNvPr id="15" name="Rectangle 14">
            <a:extLst>
              <a:ext uri="{FF2B5EF4-FFF2-40B4-BE49-F238E27FC236}">
                <a16:creationId xmlns:a16="http://schemas.microsoft.com/office/drawing/2014/main" id="{E2534606-D5AC-F0C7-5ED0-DE08CEF239B0}"/>
              </a:ext>
            </a:extLst>
          </p:cNvPr>
          <p:cNvSpPr/>
          <p:nvPr/>
        </p:nvSpPr>
        <p:spPr>
          <a:xfrm>
            <a:off x="2959116" y="1176959"/>
            <a:ext cx="2378059" cy="84575"/>
          </a:xfrm>
          <a:prstGeom prst="rect">
            <a:avLst/>
          </a:prstGeom>
          <a:solidFill>
            <a:srgbClr val="0F9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F9D58"/>
              </a:solidFill>
            </a:endParaRPr>
          </a:p>
        </p:txBody>
      </p:sp>
      <p:pic>
        <p:nvPicPr>
          <p:cNvPr id="24" name="Graphic 23">
            <a:extLst>
              <a:ext uri="{FF2B5EF4-FFF2-40B4-BE49-F238E27FC236}">
                <a16:creationId xmlns:a16="http://schemas.microsoft.com/office/drawing/2014/main" id="{D2DE0EA1-DAED-D542-9958-4C041CF666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02603" y="1261534"/>
            <a:ext cx="2666090" cy="2908461"/>
          </a:xfrm>
          <a:prstGeom prst="rect">
            <a:avLst/>
          </a:prstGeom>
        </p:spPr>
      </p:pic>
      <p:pic>
        <p:nvPicPr>
          <p:cNvPr id="43" name="Graphic 42">
            <a:extLst>
              <a:ext uri="{FF2B5EF4-FFF2-40B4-BE49-F238E27FC236}">
                <a16:creationId xmlns:a16="http://schemas.microsoft.com/office/drawing/2014/main" id="{B6A4CCB5-2768-A126-7592-D75A39BF6B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12649" y="814739"/>
            <a:ext cx="1687892" cy="446795"/>
          </a:xfrm>
          <a:prstGeom prst="rect">
            <a:avLst/>
          </a:prstGeom>
        </p:spPr>
      </p:pic>
    </p:spTree>
    <p:extLst>
      <p:ext uri="{BB962C8B-B14F-4D97-AF65-F5344CB8AC3E}">
        <p14:creationId xmlns:p14="http://schemas.microsoft.com/office/powerpoint/2010/main" val="1376816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5BA583-BE94-AA5F-8137-1A9D1A780002}"/>
              </a:ext>
            </a:extLst>
          </p:cNvPr>
          <p:cNvSpPr/>
          <p:nvPr/>
        </p:nvSpPr>
        <p:spPr>
          <a:xfrm>
            <a:off x="682489" y="4676865"/>
            <a:ext cx="1826321" cy="36000"/>
          </a:xfrm>
          <a:prstGeom prst="rect">
            <a:avLst/>
          </a:prstGeom>
          <a:solidFill>
            <a:srgbClr val="F4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9BC5FDAA-80A7-8E6D-1F1C-BCCA17343542}"/>
              </a:ext>
            </a:extLst>
          </p:cNvPr>
          <p:cNvSpPr/>
          <p:nvPr/>
        </p:nvSpPr>
        <p:spPr>
          <a:xfrm>
            <a:off x="682485" y="4026520"/>
            <a:ext cx="3168000" cy="36000"/>
          </a:xfrm>
          <a:prstGeom prst="rect">
            <a:avLst/>
          </a:prstGeom>
          <a:solidFill>
            <a:srgbClr val="F4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DC56D7DA-8959-3A12-C739-A3FBCCE03DE3}"/>
              </a:ext>
            </a:extLst>
          </p:cNvPr>
          <p:cNvSpPr/>
          <p:nvPr/>
        </p:nvSpPr>
        <p:spPr>
          <a:xfrm>
            <a:off x="682485" y="3375645"/>
            <a:ext cx="1980000" cy="36000"/>
          </a:xfrm>
          <a:prstGeom prst="rect">
            <a:avLst/>
          </a:prstGeom>
          <a:solidFill>
            <a:srgbClr val="F4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Rectangle 17">
            <a:extLst>
              <a:ext uri="{FF2B5EF4-FFF2-40B4-BE49-F238E27FC236}">
                <a16:creationId xmlns:a16="http://schemas.microsoft.com/office/drawing/2014/main" id="{FABED0B1-214C-8A3F-6564-78C72BDA2471}"/>
              </a:ext>
            </a:extLst>
          </p:cNvPr>
          <p:cNvSpPr/>
          <p:nvPr/>
        </p:nvSpPr>
        <p:spPr>
          <a:xfrm>
            <a:off x="3095484" y="2289795"/>
            <a:ext cx="2160000" cy="36000"/>
          </a:xfrm>
          <a:prstGeom prst="rect">
            <a:avLst/>
          </a:prstGeom>
          <a:solidFill>
            <a:srgbClr val="F4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449CC7CC-9772-08D7-2971-E89F1F214FAA}"/>
              </a:ext>
            </a:extLst>
          </p:cNvPr>
          <p:cNvSpPr/>
          <p:nvPr/>
        </p:nvSpPr>
        <p:spPr>
          <a:xfrm>
            <a:off x="1971691" y="1176959"/>
            <a:ext cx="3155934" cy="84575"/>
          </a:xfrm>
          <a:prstGeom prst="rect">
            <a:avLst/>
          </a:prstGeom>
          <a:solidFill>
            <a:srgbClr val="F4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1111"/>
              </a:solidFill>
            </a:endParaRPr>
          </a:p>
        </p:txBody>
      </p:sp>
      <p:sp>
        <p:nvSpPr>
          <p:cNvPr id="2" name="Title 1">
            <a:extLst>
              <a:ext uri="{FF2B5EF4-FFF2-40B4-BE49-F238E27FC236}">
                <a16:creationId xmlns:a16="http://schemas.microsoft.com/office/drawing/2014/main" id="{487F3527-2287-3510-9E40-28A812EB92D8}"/>
              </a:ext>
            </a:extLst>
          </p:cNvPr>
          <p:cNvSpPr>
            <a:spLocks noGrp="1"/>
          </p:cNvSpPr>
          <p:nvPr>
            <p:ph type="title"/>
          </p:nvPr>
        </p:nvSpPr>
        <p:spPr/>
        <p:txBody>
          <a:bodyPr/>
          <a:lstStyle/>
          <a:p>
            <a:r>
              <a:rPr lang="en-US" dirty="0"/>
              <a:t>The </a:t>
            </a:r>
            <a:r>
              <a:rPr lang="en-US" b="1" dirty="0"/>
              <a:t>Challenges</a:t>
            </a:r>
          </a:p>
        </p:txBody>
      </p:sp>
      <p:sp>
        <p:nvSpPr>
          <p:cNvPr id="3" name="Content Placeholder 2">
            <a:extLst>
              <a:ext uri="{FF2B5EF4-FFF2-40B4-BE49-F238E27FC236}">
                <a16:creationId xmlns:a16="http://schemas.microsoft.com/office/drawing/2014/main" id="{ADBCB589-6C9C-6B39-CA62-7F199EB05431}"/>
              </a:ext>
            </a:extLst>
          </p:cNvPr>
          <p:cNvSpPr>
            <a:spLocks noGrp="1"/>
          </p:cNvSpPr>
          <p:nvPr>
            <p:ph idx="1"/>
          </p:nvPr>
        </p:nvSpPr>
        <p:spPr>
          <a:xfrm>
            <a:off x="592392" y="1739153"/>
            <a:ext cx="5700831" cy="3756212"/>
          </a:xfrm>
        </p:spPr>
        <p:txBody>
          <a:bodyPr anchor="ctr">
            <a:normAutofit/>
          </a:bodyPr>
          <a:lstStyle/>
          <a:p>
            <a:pPr marL="0" indent="0">
              <a:spcBef>
                <a:spcPts val="3400"/>
              </a:spcBef>
              <a:buNone/>
            </a:pPr>
            <a:r>
              <a:rPr lang="en-US" sz="1600" dirty="0"/>
              <a:t>Africa is well-known for its </a:t>
            </a:r>
            <a:r>
              <a:rPr lang="en-US" sz="1600" b="1" dirty="0"/>
              <a:t>unstable power supply </a:t>
            </a:r>
            <a:r>
              <a:rPr lang="en-US" sz="1600" dirty="0"/>
              <a:t>which has pushed data center's to be innovative and invest in alternative power supply.</a:t>
            </a:r>
          </a:p>
          <a:p>
            <a:pPr marL="0" indent="0">
              <a:spcBef>
                <a:spcPts val="3400"/>
              </a:spcBef>
              <a:buNone/>
            </a:pPr>
            <a:r>
              <a:rPr lang="en-US" sz="1600" b="1" dirty="0"/>
              <a:t>Political restrictions.</a:t>
            </a:r>
          </a:p>
          <a:p>
            <a:pPr marL="0" indent="0">
              <a:spcBef>
                <a:spcPts val="3400"/>
              </a:spcBef>
              <a:buNone/>
            </a:pPr>
            <a:r>
              <a:rPr lang="en-US" sz="1600" b="1" dirty="0"/>
              <a:t>High Layer 2 Connectivity Costs.</a:t>
            </a:r>
          </a:p>
          <a:p>
            <a:pPr marL="0" indent="0">
              <a:spcBef>
                <a:spcPts val="3400"/>
              </a:spcBef>
              <a:buNone/>
            </a:pPr>
            <a:r>
              <a:rPr lang="en-US" sz="1600" b="1" dirty="0"/>
              <a:t>Poor infrastructure </a:t>
            </a:r>
            <a:r>
              <a:rPr lang="en-US" sz="1600" dirty="0"/>
              <a:t>and the control that telecommunication operators have over consumer rates are among the leading causes of Africa's high data costs</a:t>
            </a:r>
          </a:p>
        </p:txBody>
      </p:sp>
      <p:pic>
        <p:nvPicPr>
          <p:cNvPr id="5" name="Graphic 4">
            <a:extLst>
              <a:ext uri="{FF2B5EF4-FFF2-40B4-BE49-F238E27FC236}">
                <a16:creationId xmlns:a16="http://schemas.microsoft.com/office/drawing/2014/main" id="{83F05548-CC88-472B-3A0E-39ED6CA8EA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0142" y="6023508"/>
            <a:ext cx="11311716" cy="306909"/>
          </a:xfrm>
          <a:prstGeom prst="rect">
            <a:avLst/>
          </a:prstGeom>
        </p:spPr>
      </p:pic>
      <p:pic>
        <p:nvPicPr>
          <p:cNvPr id="9" name="Graphic 8">
            <a:extLst>
              <a:ext uri="{FF2B5EF4-FFF2-40B4-BE49-F238E27FC236}">
                <a16:creationId xmlns:a16="http://schemas.microsoft.com/office/drawing/2014/main" id="{99FABED5-6D86-DD57-1F22-3F92327DCD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77254" y="1631576"/>
            <a:ext cx="1687892" cy="446795"/>
          </a:xfrm>
          <a:prstGeom prst="rect">
            <a:avLst/>
          </a:prstGeom>
        </p:spPr>
      </p:pic>
      <p:pic>
        <p:nvPicPr>
          <p:cNvPr id="10" name="Graphic 9">
            <a:extLst>
              <a:ext uri="{FF2B5EF4-FFF2-40B4-BE49-F238E27FC236}">
                <a16:creationId xmlns:a16="http://schemas.microsoft.com/office/drawing/2014/main" id="{5505725A-2D53-EB45-D297-3DBD2BCBDA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46664" y="1038136"/>
            <a:ext cx="1687892" cy="446795"/>
          </a:xfrm>
          <a:prstGeom prst="rect">
            <a:avLst/>
          </a:prstGeom>
        </p:spPr>
      </p:pic>
      <p:grpSp>
        <p:nvGrpSpPr>
          <p:cNvPr id="28" name="Group 27">
            <a:extLst>
              <a:ext uri="{FF2B5EF4-FFF2-40B4-BE49-F238E27FC236}">
                <a16:creationId xmlns:a16="http://schemas.microsoft.com/office/drawing/2014/main" id="{5D03DB1A-DFEB-091A-E6FE-0346D04A5593}"/>
              </a:ext>
            </a:extLst>
          </p:cNvPr>
          <p:cNvGrpSpPr/>
          <p:nvPr/>
        </p:nvGrpSpPr>
        <p:grpSpPr>
          <a:xfrm>
            <a:off x="8176932" y="2144928"/>
            <a:ext cx="2095500" cy="4023069"/>
            <a:chOff x="8176932" y="2144928"/>
            <a:chExt cx="2095500" cy="4023069"/>
          </a:xfrm>
        </p:grpSpPr>
        <p:sp>
          <p:nvSpPr>
            <p:cNvPr id="26" name="Rectangle 25">
              <a:extLst>
                <a:ext uri="{FF2B5EF4-FFF2-40B4-BE49-F238E27FC236}">
                  <a16:creationId xmlns:a16="http://schemas.microsoft.com/office/drawing/2014/main" id="{2D37135F-265E-47F5-6729-9FC6E8EFA873}"/>
                </a:ext>
              </a:extLst>
            </p:cNvPr>
            <p:cNvSpPr/>
            <p:nvPr/>
          </p:nvSpPr>
          <p:spPr>
            <a:xfrm>
              <a:off x="9152682" y="4223997"/>
              <a:ext cx="144000" cy="1944000"/>
            </a:xfrm>
            <a:prstGeom prst="rect">
              <a:avLst/>
            </a:prstGeom>
            <a:solidFill>
              <a:srgbClr val="5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711D2A7B-82AB-59DE-0D38-466895EC7E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76932" y="2144928"/>
              <a:ext cx="2095500" cy="2095500"/>
            </a:xfrm>
            <a:prstGeom prst="rect">
              <a:avLst/>
            </a:prstGeom>
          </p:spPr>
        </p:pic>
      </p:grpSp>
    </p:spTree>
    <p:extLst>
      <p:ext uri="{BB962C8B-B14F-4D97-AF65-F5344CB8AC3E}">
        <p14:creationId xmlns:p14="http://schemas.microsoft.com/office/powerpoint/2010/main" val="1087221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25832C3-1F81-175D-6270-F8DBC55B6C9F}"/>
              </a:ext>
            </a:extLst>
          </p:cNvPr>
          <p:cNvSpPr/>
          <p:nvPr/>
        </p:nvSpPr>
        <p:spPr>
          <a:xfrm>
            <a:off x="2323496" y="4337172"/>
            <a:ext cx="1688668" cy="84575"/>
          </a:xfrm>
          <a:prstGeom prst="rect">
            <a:avLst/>
          </a:prstGeom>
          <a:solidFill>
            <a:srgbClr val="428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a:extLst>
              <a:ext uri="{FF2B5EF4-FFF2-40B4-BE49-F238E27FC236}">
                <a16:creationId xmlns:a16="http://schemas.microsoft.com/office/drawing/2014/main" id="{A4D72365-94A8-FB8A-EF51-A55BBE23677F}"/>
              </a:ext>
            </a:extLst>
          </p:cNvPr>
          <p:cNvSpPr/>
          <p:nvPr/>
        </p:nvSpPr>
        <p:spPr>
          <a:xfrm>
            <a:off x="834329" y="4833560"/>
            <a:ext cx="2375401" cy="84575"/>
          </a:xfrm>
          <a:prstGeom prst="rect">
            <a:avLst/>
          </a:prstGeom>
          <a:solidFill>
            <a:srgbClr val="428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ACFCDB95-CB28-391D-6CAA-49482C265AA1}"/>
              </a:ext>
            </a:extLst>
          </p:cNvPr>
          <p:cNvSpPr/>
          <p:nvPr/>
        </p:nvSpPr>
        <p:spPr>
          <a:xfrm>
            <a:off x="807569" y="2718376"/>
            <a:ext cx="2731159" cy="356616"/>
          </a:xfrm>
          <a:prstGeom prst="rect">
            <a:avLst/>
          </a:prstGeom>
          <a:solidFill>
            <a:srgbClr val="428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Dino some slack…</a:t>
            </a:r>
            <a:endParaRPr lang="en-US" dirty="0">
              <a:solidFill>
                <a:srgbClr val="535353"/>
              </a:solidFill>
            </a:endParaRPr>
          </a:p>
        </p:txBody>
      </p:sp>
      <p:sp>
        <p:nvSpPr>
          <p:cNvPr id="10" name="Rectangle 9">
            <a:extLst>
              <a:ext uri="{FF2B5EF4-FFF2-40B4-BE49-F238E27FC236}">
                <a16:creationId xmlns:a16="http://schemas.microsoft.com/office/drawing/2014/main" id="{34F07797-E640-60C3-B79C-7C989C778E1A}"/>
              </a:ext>
            </a:extLst>
          </p:cNvPr>
          <p:cNvSpPr/>
          <p:nvPr/>
        </p:nvSpPr>
        <p:spPr>
          <a:xfrm>
            <a:off x="807569" y="2361760"/>
            <a:ext cx="3243224" cy="356616"/>
          </a:xfrm>
          <a:prstGeom prst="rect">
            <a:avLst/>
          </a:prstGeom>
          <a:solidFill>
            <a:srgbClr val="428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Please cut the internet</a:t>
            </a:r>
            <a:endParaRPr lang="en-US" dirty="0">
              <a:solidFill>
                <a:srgbClr val="535353"/>
              </a:solidFill>
            </a:endParaRPr>
          </a:p>
        </p:txBody>
      </p:sp>
      <p:pic>
        <p:nvPicPr>
          <p:cNvPr id="7" name="Content Placeholder 6">
            <a:extLst>
              <a:ext uri="{FF2B5EF4-FFF2-40B4-BE49-F238E27FC236}">
                <a16:creationId xmlns:a16="http://schemas.microsoft.com/office/drawing/2014/main" id="{28D1D59C-549E-8359-C114-6FFCD037DB5C}"/>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35519" y="1424213"/>
            <a:ext cx="6954182" cy="3824800"/>
          </a:xfrm>
        </p:spPr>
      </p:pic>
      <p:sp>
        <p:nvSpPr>
          <p:cNvPr id="12" name="Title 1">
            <a:extLst>
              <a:ext uri="{FF2B5EF4-FFF2-40B4-BE49-F238E27FC236}">
                <a16:creationId xmlns:a16="http://schemas.microsoft.com/office/drawing/2014/main" id="{B4136CEB-4867-C8C7-E399-FB3940B4A8D5}"/>
              </a:ext>
            </a:extLst>
          </p:cNvPr>
          <p:cNvSpPr txBox="1">
            <a:spLocks/>
          </p:cNvSpPr>
          <p:nvPr/>
        </p:nvSpPr>
        <p:spPr>
          <a:xfrm>
            <a:off x="813665" y="3336613"/>
            <a:ext cx="3368040" cy="1612139"/>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F7F7F7"/>
                </a:solidFill>
              </a:rPr>
              <a:t>He’s doing his best to </a:t>
            </a:r>
            <a:r>
              <a:rPr lang="en-US" sz="3600" b="1" dirty="0">
                <a:solidFill>
                  <a:srgbClr val="F7F7F7"/>
                </a:solidFill>
              </a:rPr>
              <a:t>keep us connected.</a:t>
            </a:r>
          </a:p>
        </p:txBody>
      </p:sp>
      <p:pic>
        <p:nvPicPr>
          <p:cNvPr id="50" name="Graphic 49">
            <a:extLst>
              <a:ext uri="{FF2B5EF4-FFF2-40B4-BE49-F238E27FC236}">
                <a16:creationId xmlns:a16="http://schemas.microsoft.com/office/drawing/2014/main" id="{EDDDBEB7-6CAE-EA46-A967-1901A96C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2299" y="1685414"/>
            <a:ext cx="444348" cy="414725"/>
          </a:xfrm>
          <a:prstGeom prst="rect">
            <a:avLst/>
          </a:prstGeom>
        </p:spPr>
      </p:pic>
    </p:spTree>
    <p:extLst>
      <p:ext uri="{BB962C8B-B14F-4D97-AF65-F5344CB8AC3E}">
        <p14:creationId xmlns:p14="http://schemas.microsoft.com/office/powerpoint/2010/main" val="1830353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3858</TotalTime>
  <Words>948</Words>
  <Application>Microsoft Macintosh PowerPoint</Application>
  <PresentationFormat>Widescreen</PresentationFormat>
  <Paragraphs>78</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LoRes 12 OT Bold</vt:lpstr>
      <vt:lpstr>Arial</vt:lpstr>
      <vt:lpstr>Office Theme</vt:lpstr>
      <vt:lpstr>How far behind</vt:lpstr>
      <vt:lpstr>Subsea Cables &amp; Capacity</vt:lpstr>
      <vt:lpstr>Subsea Cables &amp; Capacity</vt:lpstr>
      <vt:lpstr>PowerPoint Presentation</vt:lpstr>
      <vt:lpstr>Peering Capacity Growth</vt:lpstr>
      <vt:lpstr>Internet in Africa</vt:lpstr>
      <vt:lpstr>The Challenges</vt:lpstr>
      <vt:lpstr>PowerPoint Presentation</vt:lpstr>
    </vt:vector>
  </TitlesOfParts>
  <Company>Teraco Data Environments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Evolution</dc:title>
  <dc:creator>Yolandi Cloete</dc:creator>
  <cp:lastModifiedBy>Albie Williams</cp:lastModifiedBy>
  <cp:revision>141</cp:revision>
  <dcterms:created xsi:type="dcterms:W3CDTF">2023-02-21T15:12:23Z</dcterms:created>
  <dcterms:modified xsi:type="dcterms:W3CDTF">2023-03-07T15:53:45Z</dcterms:modified>
</cp:coreProperties>
</file>