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6"/>
  </p:notesMasterIdLst>
  <p:sldIdLst>
    <p:sldId id="267" r:id="rId2"/>
    <p:sldId id="386" r:id="rId3"/>
    <p:sldId id="278" r:id="rId4"/>
    <p:sldId id="280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eorgia" panose="02040502050405020303" pitchFamily="18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Roboto Black" panose="02000000000000000000" pitchFamily="2" charset="0"/>
      <p:bold r:id="rId19"/>
      <p:italic r:id="rId20"/>
      <p:boldItalic r:id="rId21"/>
    </p:embeddedFont>
    <p:embeddedFont>
      <p:font typeface="Roboto Medium" panose="020F0502020204030204" pitchFamily="34" charset="0"/>
      <p:regular r:id="rId22"/>
      <p:italic r:id="rId23"/>
    </p:embeddedFont>
    <p:embeddedFont>
      <p:font typeface="Times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BE"/>
    <a:srgbClr val="0063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5435"/>
  </p:normalViewPr>
  <p:slideViewPr>
    <p:cSldViewPr snapToGrid="0" snapToObjects="1">
      <p:cViewPr varScale="1">
        <p:scale>
          <a:sx n="93" d="100"/>
          <a:sy n="93" d="100"/>
        </p:scale>
        <p:origin x="21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presProps" Target="pres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font" Target="fonts/font2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6B9D2-C052-9340-9E5A-EDD083ACE7ED}" type="datetimeFigureOut">
              <a:rPr lang="en-US" smtClean="0"/>
              <a:t>4/4/23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2318-680E-8244-A22B-3D8872108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7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E6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42B1CC-B34F-A945-ABBB-5B0C09FA1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1014" y="457200"/>
            <a:ext cx="3266436" cy="365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6BE9FC-CC75-774E-A42E-1BA71E5ED08E}"/>
              </a:ext>
            </a:extLst>
          </p:cNvPr>
          <p:cNvSpPr/>
          <p:nvPr userDrawn="1"/>
        </p:nvSpPr>
        <p:spPr>
          <a:xfrm>
            <a:off x="0" y="5760720"/>
            <a:ext cx="12188952" cy="960120"/>
          </a:xfrm>
          <a:prstGeom prst="rect">
            <a:avLst/>
          </a:prstGeom>
          <a:solidFill>
            <a:srgbClr val="E6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828800"/>
            <a:ext cx="11274552" cy="1371600"/>
          </a:xfrm>
        </p:spPr>
        <p:txBody>
          <a:bodyPr lIns="0" tIns="0" rIns="0" bIns="0" anchor="b" anchorCtr="0"/>
          <a:lstStyle>
            <a:lvl1pPr marL="0" algn="l">
              <a:defRPr sz="6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200400"/>
            <a:ext cx="11274552" cy="914400"/>
          </a:xfrm>
        </p:spPr>
        <p:txBody>
          <a:bodyPr lIns="0" tIns="0" rIns="0" bIns="0" anchor="t" anchorCtr="0"/>
          <a:lstStyle>
            <a:lvl1pPr marL="0" indent="0" algn="l">
              <a:buNone/>
              <a:defRPr b="1" i="0" baseline="0">
                <a:solidFill>
                  <a:srgbClr val="0063BF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EC4E18-1480-F646-8C55-1AC46BFD28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029200"/>
            <a:ext cx="11274552" cy="457200"/>
          </a:xfrm>
        </p:spPr>
        <p:txBody>
          <a:bodyPr lIns="0" tIns="0" rIns="0" bIns="0"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Venue/Conference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28F0ADC-07EB-F946-BE7C-C69B8B2546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486400"/>
            <a:ext cx="11274552" cy="457200"/>
          </a:xfrm>
        </p:spPr>
        <p:txBody>
          <a:bodyPr lIns="0" tIns="0" rIns="0" bIns="0" anchor="b" anchorCtr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684084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462590-5B43-C148-AF49-747AE349AF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68E3D-2C5A-C14E-8870-6574DF3B3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11274552" cy="1143000"/>
          </a:xfrm>
        </p:spPr>
        <p:txBody>
          <a:bodyPr lIns="0" tIns="0" rIns="0" bIns="0"/>
          <a:lstStyle/>
          <a:p>
            <a:r>
              <a:rPr lang="en-US" dirty="0"/>
              <a:t>Slide with Background Image</a:t>
            </a:r>
          </a:p>
        </p:txBody>
      </p:sp>
    </p:spTree>
    <p:extLst>
      <p:ext uri="{BB962C8B-B14F-4D97-AF65-F5344CB8AC3E}">
        <p14:creationId xmlns:p14="http://schemas.microsoft.com/office/powerpoint/2010/main" val="198751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E6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42B1CC-B34F-A945-ABBB-5B0C09FA1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81014" y="457200"/>
            <a:ext cx="3266436" cy="3657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6BE9FC-CC75-774E-A42E-1BA71E5ED08E}"/>
              </a:ext>
            </a:extLst>
          </p:cNvPr>
          <p:cNvSpPr/>
          <p:nvPr userDrawn="1"/>
        </p:nvSpPr>
        <p:spPr>
          <a:xfrm>
            <a:off x="0" y="5760720"/>
            <a:ext cx="12188952" cy="960120"/>
          </a:xfrm>
          <a:prstGeom prst="rect">
            <a:avLst/>
          </a:prstGeom>
          <a:solidFill>
            <a:srgbClr val="E6ED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2B1B0-10EC-D34D-A25E-95755243F7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572000"/>
            <a:ext cx="11274552" cy="457200"/>
          </a:xfrm>
        </p:spPr>
        <p:txBody>
          <a:bodyPr lIns="0" tIns="0" rIns="0" bIns="0" anchor="b" anchorCtr="0"/>
          <a:lstStyle>
            <a:lvl1pPr marL="0" indent="0">
              <a:buNone/>
              <a:defRPr b="0" i="0">
                <a:solidFill>
                  <a:srgbClr val="0063BF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2566FC3-7D03-B848-8731-FA3D7E4178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029200"/>
            <a:ext cx="11274552" cy="457200"/>
          </a:xfrm>
        </p:spPr>
        <p:txBody>
          <a:bodyPr lIns="0" tIns="0" rIns="0" bIns="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Presenter Job 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49CC3-B61C-4C46-956D-8CA5F8A4275B}"/>
              </a:ext>
            </a:extLst>
          </p:cNvPr>
          <p:cNvSpPr txBox="1"/>
          <p:nvPr userDrawn="1"/>
        </p:nvSpPr>
        <p:spPr>
          <a:xfrm>
            <a:off x="457200" y="2286000"/>
            <a:ext cx="1127455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0" b="1" i="0" dirty="0">
                <a:latin typeface="Roboto Black" panose="02000000000000000000" pitchFamily="2" charset="0"/>
                <a:ea typeface="Roboto Black" panose="02000000000000000000" pitchFamily="2" charset="0"/>
              </a:rPr>
              <a:t>Thank You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1B190BD-E96F-2640-84E7-13EC9858FC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486400"/>
            <a:ext cx="11274552" cy="457200"/>
          </a:xfrm>
        </p:spPr>
        <p:txBody>
          <a:bodyPr lIns="0" tIns="0" rIns="0" bIns="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b="0" i="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 dirty="0"/>
              <a:t>presenter@telegeography.com</a:t>
            </a:r>
          </a:p>
        </p:txBody>
      </p:sp>
    </p:spTree>
    <p:extLst>
      <p:ext uri="{BB962C8B-B14F-4D97-AF65-F5344CB8AC3E}">
        <p14:creationId xmlns:p14="http://schemas.microsoft.com/office/powerpoint/2010/main" val="215927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Title">
    <p:bg>
      <p:bgPr>
        <a:solidFill>
          <a:srgbClr val="E6ED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828800"/>
            <a:ext cx="11274552" cy="1371600"/>
          </a:xfrm>
        </p:spPr>
        <p:txBody>
          <a:bodyPr lIns="0" tIns="0" rIns="0" bIns="0" anchor="b" anchorCtr="0"/>
          <a:lstStyle>
            <a:lvl1pPr marL="0" algn="l">
              <a:defRPr sz="6000" baseline="0">
                <a:solidFill>
                  <a:srgbClr val="0063BF"/>
                </a:solidFill>
              </a:defRPr>
            </a:lvl1pPr>
          </a:lstStyle>
          <a:p>
            <a:r>
              <a:rPr lang="en-US" dirty="0"/>
              <a:t>New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3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8E3D-2C5A-C14E-8870-6574DF3B3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11274552" cy="685800"/>
          </a:xfrm>
        </p:spPr>
        <p:txBody>
          <a:bodyPr lIns="0" tIns="0" rIns="0" bIns="0"/>
          <a:lstStyle/>
          <a:p>
            <a:r>
              <a:rPr lang="en-US" dirty="0"/>
              <a:t>Slide with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462590-5B43-C148-AF49-747AE349AF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1143000"/>
            <a:ext cx="11274552" cy="4800600"/>
          </a:xfrm>
        </p:spPr>
        <p:txBody>
          <a:bodyPr/>
          <a:lstStyle/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886309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8E3D-2C5A-C14E-8870-6574DF3B3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11274552" cy="685800"/>
          </a:xfrm>
        </p:spPr>
        <p:txBody>
          <a:bodyPr lIns="0" tIns="0" rIns="0" bIns="0"/>
          <a:lstStyle/>
          <a:p>
            <a:r>
              <a:rPr lang="en-US" dirty="0"/>
              <a:t>Slide with Figure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462590-5B43-C148-AF49-747AE349AF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1600200"/>
            <a:ext cx="11274552" cy="4343400"/>
          </a:xfrm>
        </p:spPr>
        <p:txBody>
          <a:bodyPr/>
          <a:lstStyle/>
          <a:p>
            <a:r>
              <a:rPr lang="en-US" dirty="0"/>
              <a:t>Figure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44CA6-6D13-A146-92CD-6B7F92A3B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143000"/>
            <a:ext cx="11274552" cy="457200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en-US" dirty="0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413927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igure and Wrapp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8E3D-2C5A-C14E-8870-6574DF3B3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11274552" cy="1143000"/>
          </a:xfrm>
        </p:spPr>
        <p:txBody>
          <a:bodyPr lIns="0" tIns="0" rIns="0" bIns="0"/>
          <a:lstStyle/>
          <a:p>
            <a:r>
              <a:rPr lang="en-US" dirty="0"/>
              <a:t>Slide with Figure and Title Wrapping</a:t>
            </a:r>
            <a:br>
              <a:rPr lang="en-US" dirty="0"/>
            </a:br>
            <a:r>
              <a:rPr lang="en-US" dirty="0"/>
              <a:t>Two Lines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9462590-5B43-C148-AF49-747AE349AF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2057400"/>
            <a:ext cx="11274552" cy="3886200"/>
          </a:xfrm>
        </p:spPr>
        <p:txBody>
          <a:bodyPr/>
          <a:lstStyle/>
          <a:p>
            <a:r>
              <a:rPr lang="en-US" dirty="0"/>
              <a:t>Figure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44CA6-6D13-A146-92CD-6B7F92A3BA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600200"/>
            <a:ext cx="11274552" cy="457200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buNone/>
              <a:defRPr sz="2100"/>
            </a:lvl1pPr>
          </a:lstStyle>
          <a:p>
            <a:pPr lvl="0"/>
            <a:r>
              <a:rPr lang="en-US" dirty="0"/>
              <a:t>Figure Title</a:t>
            </a:r>
          </a:p>
        </p:txBody>
      </p:sp>
    </p:spTree>
    <p:extLst>
      <p:ext uri="{BB962C8B-B14F-4D97-AF65-F5344CB8AC3E}">
        <p14:creationId xmlns:p14="http://schemas.microsoft.com/office/powerpoint/2010/main" val="313243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8E3D-2C5A-C14E-8870-6574DF3B3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11274552" cy="685800"/>
          </a:xfrm>
        </p:spPr>
        <p:txBody>
          <a:bodyPr lIns="0" tIns="0" rIns="0" bIns="0"/>
          <a:lstStyle/>
          <a:p>
            <a:r>
              <a:rPr lang="en-US" dirty="0"/>
              <a:t>Slide with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AE4E0-AF0F-0740-96D7-D90EFE779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11274552" cy="4800600"/>
          </a:xfrm>
        </p:spPr>
        <p:txBody>
          <a:bodyPr/>
          <a:lstStyle>
            <a:lvl3pPr>
              <a:defRPr sz="21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368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igure (Left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366956-EF05-A542-A102-0CAFA84E53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1371600"/>
            <a:ext cx="7891272" cy="4343400"/>
          </a:xfrm>
        </p:spPr>
        <p:txBody>
          <a:bodyPr/>
          <a:lstStyle/>
          <a:p>
            <a:r>
              <a:rPr lang="en-US" dirty="0"/>
              <a:t>Figure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68E3D-2C5A-C14E-8870-6574DF3B3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11274552" cy="685800"/>
          </a:xfrm>
        </p:spPr>
        <p:txBody>
          <a:bodyPr lIns="0" tIns="0" rIns="0" bIns="0"/>
          <a:lstStyle/>
          <a:p>
            <a:r>
              <a:rPr lang="en-US" dirty="0"/>
              <a:t>Slide with Figure (Left) and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AE4E0-AF0F-0740-96D7-D90EFE779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48472" y="1371600"/>
            <a:ext cx="3383280" cy="4343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ECFEA1-E37E-F841-88E1-2B28C5E674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43000"/>
            <a:ext cx="7891272" cy="228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  <a:lvl2pPr marL="457200" indent="0" algn="l">
              <a:buNone/>
              <a:defRPr sz="1600"/>
            </a:lvl2pPr>
          </a:lstStyle>
          <a:p>
            <a:pPr lvl="0"/>
            <a:r>
              <a:rPr lang="en-US" dirty="0"/>
              <a:t>Figure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FF7F5-3A28-574B-A6E5-1D913C691C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5715000"/>
            <a:ext cx="11274552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100" i="1">
                <a:solidFill>
                  <a:srgbClr val="00C8BE"/>
                </a:solidFill>
              </a:defRPr>
            </a:lvl1pPr>
          </a:lstStyle>
          <a:p>
            <a:pPr lvl="0"/>
            <a:r>
              <a:rPr lang="en-US" dirty="0"/>
              <a:t>Takeaway statement, if desired.</a:t>
            </a:r>
          </a:p>
        </p:txBody>
      </p:sp>
    </p:spTree>
    <p:extLst>
      <p:ext uri="{BB962C8B-B14F-4D97-AF65-F5344CB8AC3E}">
        <p14:creationId xmlns:p14="http://schemas.microsoft.com/office/powerpoint/2010/main" val="193861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Figure (Right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366956-EF05-A542-A102-0CAFA84E53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40480" y="1371600"/>
            <a:ext cx="7891272" cy="4343400"/>
          </a:xfrm>
        </p:spPr>
        <p:txBody>
          <a:bodyPr/>
          <a:lstStyle/>
          <a:p>
            <a:r>
              <a:rPr lang="en-US" dirty="0"/>
              <a:t>Figure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68E3D-2C5A-C14E-8870-6574DF3B3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11274552" cy="685800"/>
          </a:xfrm>
        </p:spPr>
        <p:txBody>
          <a:bodyPr lIns="0" tIns="0" rIns="0" bIns="0"/>
          <a:lstStyle/>
          <a:p>
            <a:r>
              <a:rPr lang="en-US" dirty="0"/>
              <a:t>Slide with Figure (Right) and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AE4E0-AF0F-0740-96D7-D90EFE779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371600"/>
            <a:ext cx="3383280" cy="43434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646CFF-B12B-2B4C-9E5A-66347743E6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0480" y="1143000"/>
            <a:ext cx="7891272" cy="2286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/>
            </a:lvl1pPr>
            <a:lvl2pPr marL="457200" indent="0" algn="l">
              <a:buNone/>
              <a:defRPr sz="1600"/>
            </a:lvl2pPr>
          </a:lstStyle>
          <a:p>
            <a:pPr lvl="0"/>
            <a:r>
              <a:rPr lang="en-US" dirty="0"/>
              <a:t>Figure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5F5ED-03CD-A64F-AA5A-5F728DC117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5715000"/>
            <a:ext cx="11274552" cy="4572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100" i="1">
                <a:solidFill>
                  <a:srgbClr val="00C8BE"/>
                </a:solidFill>
              </a:defRPr>
            </a:lvl1pPr>
          </a:lstStyle>
          <a:p>
            <a:pPr lvl="0"/>
            <a:r>
              <a:rPr lang="en-US" dirty="0"/>
              <a:t>Takeaway statement, if desired.</a:t>
            </a:r>
          </a:p>
        </p:txBody>
      </p:sp>
    </p:spTree>
    <p:extLst>
      <p:ext uri="{BB962C8B-B14F-4D97-AF65-F5344CB8AC3E}">
        <p14:creationId xmlns:p14="http://schemas.microsoft.com/office/powerpoint/2010/main" val="322735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8E3D-2C5A-C14E-8870-6574DF3B3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5760"/>
            <a:ext cx="11274552" cy="685800"/>
          </a:xfrm>
        </p:spPr>
        <p:txBody>
          <a:bodyPr lIns="0" tIns="0" rIns="0" bIns="0"/>
          <a:lstStyle/>
          <a:p>
            <a:r>
              <a:rPr lang="en-US" dirty="0"/>
              <a:t>Slide with Text Columns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6AE4E0-AF0F-0740-96D7-D90EFE779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8776" y="1143000"/>
            <a:ext cx="5522976" cy="4800600"/>
          </a:xfrm>
        </p:spPr>
        <p:txBody>
          <a:bodyPr>
            <a:normAutofit/>
          </a:bodyPr>
          <a:lstStyle>
            <a:lvl3pPr>
              <a:defRPr sz="21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9FE82E3-8CAA-AB40-B935-8F2F2CBDA2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5522976" cy="4800600"/>
          </a:xfrm>
        </p:spPr>
        <p:txBody>
          <a:bodyPr>
            <a:normAutofit/>
          </a:bodyPr>
          <a:lstStyle>
            <a:lvl3pPr>
              <a:defRPr sz="21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299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B36731AB-0596-2841-97EC-37E130DBA7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1127455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15FFD3E8-FA40-134D-8346-557A3F7BE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1127455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cxnSp>
        <p:nvCxnSpPr>
          <p:cNvPr id="7" name="Google Shape;8;p10">
            <a:extLst>
              <a:ext uri="{FF2B5EF4-FFF2-40B4-BE49-F238E27FC236}">
                <a16:creationId xmlns:a16="http://schemas.microsoft.com/office/drawing/2014/main" id="{44023188-7196-BD4C-8263-485B576EC94E}"/>
              </a:ext>
            </a:extLst>
          </p:cNvPr>
          <p:cNvCxnSpPr/>
          <p:nvPr userDrawn="1"/>
        </p:nvCxnSpPr>
        <p:spPr>
          <a:xfrm>
            <a:off x="457200" y="6245352"/>
            <a:ext cx="11274552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Google Shape;9;p10">
            <a:extLst>
              <a:ext uri="{FF2B5EF4-FFF2-40B4-BE49-F238E27FC236}">
                <a16:creationId xmlns:a16="http://schemas.microsoft.com/office/drawing/2014/main" id="{6688D295-B6FF-8145-88DA-61FC5A4F7EFF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457200" y="6355080"/>
            <a:ext cx="2438400" cy="2709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;p10">
            <a:extLst>
              <a:ext uri="{FF2B5EF4-FFF2-40B4-BE49-F238E27FC236}">
                <a16:creationId xmlns:a16="http://schemas.microsoft.com/office/drawing/2014/main" id="{4F019323-846E-CF40-83EE-665537AB4EFC}"/>
              </a:ext>
            </a:extLst>
          </p:cNvPr>
          <p:cNvSpPr txBox="1"/>
          <p:nvPr userDrawn="1"/>
        </p:nvSpPr>
        <p:spPr>
          <a:xfrm>
            <a:off x="3200400" y="6355080"/>
            <a:ext cx="853135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"/>
                <a:sym typeface="Roboto"/>
              </a:rPr>
              <a:t>www.telegeography.com</a:t>
            </a:r>
            <a:endParaRPr b="0" i="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1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4" r:id="rId4"/>
    <p:sldLayoutId id="2147483671" r:id="rId5"/>
    <p:sldLayoutId id="2147483663" r:id="rId6"/>
    <p:sldLayoutId id="2147483666" r:id="rId7"/>
    <p:sldLayoutId id="2147483665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baseline="0">
          <a:solidFill>
            <a:srgbClr val="0063BF"/>
          </a:solidFill>
          <a:latin typeface="Roboto Black" panose="02000000000000000000" pitchFamily="2" charset="0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0100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9A0100"/>
          </a:solidFill>
          <a:latin typeface="Georgi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63BF"/>
        </a:buClr>
        <a:buFont typeface="Arial" panose="020B0604020202020204" pitchFamily="34" charset="0"/>
        <a:buChar char="•"/>
        <a:defRPr sz="3000" baseline="0">
          <a:solidFill>
            <a:schemeClr val="tx1"/>
          </a:solidFill>
          <a:latin typeface="Roboto Medium" panose="02000000000000000000" pitchFamily="2" charset="0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3BF"/>
        </a:buClr>
        <a:buFont typeface="Arial" panose="020B0604020202020204" pitchFamily="34" charset="0"/>
        <a:buChar char="•"/>
        <a:defRPr sz="2400" baseline="0">
          <a:solidFill>
            <a:schemeClr val="tx1"/>
          </a:solidFill>
          <a:latin typeface="Roboto Medium" panose="02000000000000000000" pitchFamily="2" charset="0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3BF"/>
        </a:buClr>
        <a:buFont typeface="Arial" panose="020B0604020202020204" pitchFamily="34" charset="0"/>
        <a:buChar char="•"/>
        <a:defRPr sz="2100" baseline="0">
          <a:solidFill>
            <a:schemeClr val="tx1"/>
          </a:solidFill>
          <a:latin typeface="Roboto Medium" panose="02000000000000000000" pitchFamily="2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3BF"/>
        </a:buClr>
        <a:buFont typeface="Arial" panose="020B0604020202020204" pitchFamily="34" charset="0"/>
        <a:buChar char="•"/>
        <a:defRPr sz="1800" baseline="0">
          <a:solidFill>
            <a:schemeClr val="tx1"/>
          </a:solidFill>
          <a:latin typeface="Roboto Medium" panose="02000000000000000000" pitchFamily="2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63BF"/>
        </a:buClr>
        <a:buFont typeface="Arial" panose="020B0604020202020204" pitchFamily="34" charset="0"/>
        <a:buChar char="•"/>
        <a:defRPr sz="1600" baseline="0">
          <a:solidFill>
            <a:schemeClr val="tx1"/>
          </a:solidFill>
          <a:latin typeface="Roboto Medium" panose="02000000000000000000" pitchFamily="2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79142-D297-8842-8D07-8CF6706B8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490537"/>
            <a:ext cx="11274552" cy="1371600"/>
          </a:xfrm>
        </p:spPr>
        <p:txBody>
          <a:bodyPr/>
          <a:lstStyle/>
          <a:p>
            <a:r>
              <a:rPr lang="en-US" dirty="0"/>
              <a:t>Power Panel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34E6A-4784-234F-9CE7-1AC0CFF8E4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GPF San Diego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086A1-D3DC-3949-931D-C87CC59A2D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60643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4099-1A14-E24B-8F07-057E50AC2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28600"/>
            <a:ext cx="12039600" cy="685800"/>
          </a:xfrm>
        </p:spPr>
        <p:txBody>
          <a:bodyPr/>
          <a:lstStyle/>
          <a:p>
            <a:r>
              <a:rPr lang="en-US" sz="4200" dirty="0"/>
              <a:t>How much power do data centers use anyway?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BEF8-EBC2-5E41-A985-5C1750809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1" y="1142999"/>
            <a:ext cx="4061214" cy="4932123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220-320 </a:t>
            </a:r>
            <a:r>
              <a:rPr lang="en-US" sz="22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TWh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power consumed by data centers globally in 2021 (roughly 1% of all electricity consumption)</a:t>
            </a:r>
          </a:p>
          <a:p>
            <a:pPr marL="57150" indent="0">
              <a:buNone/>
            </a:pP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Source: IEA “Data </a:t>
            </a:r>
            <a:r>
              <a:rPr lang="en-US" sz="15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Centres</a:t>
            </a:r>
            <a:r>
              <a:rPr lang="en-US" sz="15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Data Transmission Networks</a:t>
            </a:r>
          </a:p>
          <a:p>
            <a:pPr marL="57150" indent="0">
              <a:buNone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" indent="0">
              <a:buNone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Singapore: about 7% of all city-state power consumption</a:t>
            </a:r>
          </a:p>
          <a:p>
            <a:pPr marL="57150" indent="0">
              <a:buNone/>
            </a:pP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" indent="0">
              <a:buNone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EU: approximately 2.7% of power demand</a:t>
            </a:r>
          </a:p>
          <a:p>
            <a:pPr marL="57150" indent="0">
              <a:buNone/>
            </a:pP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" indent="0">
              <a:buNone/>
            </a:pPr>
            <a:r>
              <a:rPr lang="en-US" sz="22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 markets depicted here consume 4.3 GW of power for retail colocation alone (not including wholesale/hyperscale demand)</a:t>
            </a:r>
          </a:p>
          <a:p>
            <a:pPr marL="57150" indent="0">
              <a:buNone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57150" indent="0">
              <a:buNone/>
            </a:pP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8BBAA4B3-D6CA-115E-F740-97823417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918" y="2153955"/>
            <a:ext cx="6316075" cy="3789645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EC71C35-48C5-63C2-DAF5-11A3762D2BB6}"/>
              </a:ext>
            </a:extLst>
          </p:cNvPr>
          <p:cNvSpPr txBox="1">
            <a:spLocks/>
          </p:cNvSpPr>
          <p:nvPr/>
        </p:nvSpPr>
        <p:spPr bwMode="auto">
          <a:xfrm>
            <a:off x="4970918" y="1775293"/>
            <a:ext cx="7221082" cy="37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  <a:cs typeface="ＭＳ Ｐゴシック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21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Select Metro Areas for Retail Colocation by Gross Power (MW), 2022</a:t>
            </a:r>
          </a:p>
        </p:txBody>
      </p:sp>
    </p:spTree>
    <p:extLst>
      <p:ext uri="{BB962C8B-B14F-4D97-AF65-F5344CB8AC3E}">
        <p14:creationId xmlns:p14="http://schemas.microsoft.com/office/powerpoint/2010/main" val="230501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A4099-1A14-E24B-8F07-057E50AC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price movements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BEF8-EBC2-5E41-A985-5C1750809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255835"/>
            <a:ext cx="4231692" cy="4240311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Price inflation soared across European markets and U.S. in 2022</a:t>
            </a:r>
          </a:p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IEA aggregate futures: at least 250% YoY wholesale energy price growth in France and at least 130% growth in Germany in 1Q 23</a:t>
            </a:r>
          </a:p>
          <a:p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 rate growth modest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17ECE45A-1686-3027-0F01-FE33D251F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515" y="1255836"/>
            <a:ext cx="6614242" cy="46877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D2E039-1B2E-E82F-A1AD-0E08E5B84247}"/>
              </a:ext>
            </a:extLst>
          </p:cNvPr>
          <p:cNvSpPr txBox="1"/>
          <p:nvPr/>
        </p:nvSpPr>
        <p:spPr>
          <a:xfrm>
            <a:off x="2390775" y="5943600"/>
            <a:ext cx="9801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Sources: Energy Prices International Comparisons, UK Dept for Business, Energy &amp; Industrial Strategy; US EIA, Short-Term Energy Outlook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A0A0798-1768-0E28-F094-AA6012E8FEE9}"/>
              </a:ext>
            </a:extLst>
          </p:cNvPr>
          <p:cNvSpPr txBox="1">
            <a:spLocks/>
          </p:cNvSpPr>
          <p:nvPr/>
        </p:nvSpPr>
        <p:spPr bwMode="auto">
          <a:xfrm>
            <a:off x="6094476" y="1012659"/>
            <a:ext cx="4231692" cy="48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  <a:cs typeface="ＭＳ Ｐゴシック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21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Industrial Power Rates for Large Users, 1H17-1H22, in pence (GBP) </a:t>
            </a:r>
          </a:p>
        </p:txBody>
      </p:sp>
    </p:spTree>
    <p:extLst>
      <p:ext uri="{BB962C8B-B14F-4D97-AF65-F5344CB8AC3E}">
        <p14:creationId xmlns:p14="http://schemas.microsoft.com/office/powerpoint/2010/main" val="184738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79A046DB-CC79-E686-18B4-0A0E0E82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373" y="1617505"/>
            <a:ext cx="6309424" cy="4527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3A4099-1A14-E24B-8F07-057E50AC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Brace for it: inflation expected across ALL markets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CBEF8-EBC2-5E41-A985-5C1750809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149" y="1853591"/>
            <a:ext cx="3318933" cy="2703382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All reported expectations in European markets were at least 10% increase. Most much higher</a:t>
            </a:r>
          </a:p>
          <a:p>
            <a:pPr marL="457200" lvl="1" indent="0"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86850D8-77FB-DD3D-4458-B1B9B3C46543}"/>
              </a:ext>
            </a:extLst>
          </p:cNvPr>
          <p:cNvSpPr txBox="1">
            <a:spLocks/>
          </p:cNvSpPr>
          <p:nvPr/>
        </p:nvSpPr>
        <p:spPr bwMode="auto">
          <a:xfrm>
            <a:off x="4341474" y="1237617"/>
            <a:ext cx="6483223" cy="3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  <a:cs typeface="ＭＳ Ｐゴシック" charset="0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21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3BF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1"/>
                </a:solidFill>
                <a:latin typeface="Roboto Medium" panose="02000000000000000000" pitchFamily="2" charset="0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0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Expected Colocation Price Changes for 2023</a:t>
            </a:r>
          </a:p>
        </p:txBody>
      </p:sp>
      <p:pic>
        <p:nvPicPr>
          <p:cNvPr id="11" name="Picture 10" descr="Chart, waterfall chart&#10;&#10;Description automatically generated">
            <a:extLst>
              <a:ext uri="{FF2B5EF4-FFF2-40B4-BE49-F238E27FC236}">
                <a16:creationId xmlns:a16="http://schemas.microsoft.com/office/drawing/2014/main" id="{0B96FDF0-30BE-D790-2231-15338B739A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453" t="3999" r="2182" b="83636"/>
          <a:stretch/>
        </p:blipFill>
        <p:spPr>
          <a:xfrm>
            <a:off x="8826918" y="2795351"/>
            <a:ext cx="1073278" cy="5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12833"/>
      </p:ext>
    </p:extLst>
  </p:cSld>
  <p:clrMapOvr>
    <a:masterClrMapping/>
  </p:clrMapOvr>
</p:sld>
</file>

<file path=ppt/theme/theme1.xml><?xml version="1.0" encoding="utf-8"?>
<a:theme xmlns:a="http://schemas.openxmlformats.org/drawingml/2006/main" name="analyst-template">
  <a:themeElements>
    <a:clrScheme name="telegeography_2019">
      <a:dk1>
        <a:sysClr val="windowText" lastClr="000000"/>
      </a:dk1>
      <a:lt1>
        <a:sysClr val="window" lastClr="FFFFFF"/>
      </a:lt1>
      <a:dk2>
        <a:srgbClr val="CED4DA"/>
      </a:dk2>
      <a:lt2>
        <a:srgbClr val="008FBF"/>
      </a:lt2>
      <a:accent1>
        <a:srgbClr val="064D6F"/>
      </a:accent1>
      <a:accent2>
        <a:srgbClr val="00C8BE"/>
      </a:accent2>
      <a:accent3>
        <a:srgbClr val="DD333B"/>
      </a:accent3>
      <a:accent4>
        <a:srgbClr val="D5D20B"/>
      </a:accent4>
      <a:accent5>
        <a:srgbClr val="1F9D3A"/>
      </a:accent5>
      <a:accent6>
        <a:srgbClr val="EE9DDA"/>
      </a:accent6>
      <a:hlink>
        <a:srgbClr val="008FBF"/>
      </a:hlink>
      <a:folHlink>
        <a:srgbClr val="008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bscriber-template" id="{D9E9ED41-23C4-6445-A774-FC7C0EDD78BB}" vid="{71190145-37EC-0B42-B23B-10292F6F7A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subscriber-template</Template>
  <TotalTime>40536</TotalTime>
  <Words>213</Words>
  <Application>Microsoft Macintosh PowerPoint</Application>
  <PresentationFormat>Widescreen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Roboto Medium</vt:lpstr>
      <vt:lpstr>Georgia</vt:lpstr>
      <vt:lpstr>Times</vt:lpstr>
      <vt:lpstr>Calibri</vt:lpstr>
      <vt:lpstr>Arial</vt:lpstr>
      <vt:lpstr>Roboto</vt:lpstr>
      <vt:lpstr>Roboto Black</vt:lpstr>
      <vt:lpstr>analyst-template</vt:lpstr>
      <vt:lpstr>Power Panel </vt:lpstr>
      <vt:lpstr>How much power do data centers use anyway?</vt:lpstr>
      <vt:lpstr>Energy price movements</vt:lpstr>
      <vt:lpstr>Brace for it: inflation expected across ALL markets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TeleGeography Analyst Template</dc:title>
  <dc:subject/>
  <dc:creator>TeleGeography</dc:creator>
  <cp:keywords/>
  <dc:description/>
  <cp:lastModifiedBy>Patrick Christian</cp:lastModifiedBy>
  <cp:revision>314</cp:revision>
  <dcterms:created xsi:type="dcterms:W3CDTF">2022-06-29T21:19:25Z</dcterms:created>
  <dcterms:modified xsi:type="dcterms:W3CDTF">2023-04-04T16:36:18Z</dcterms:modified>
  <cp:category/>
</cp:coreProperties>
</file>